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10795000" cy="7562850"/>
  <p:notesSz cx="107950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1147" y="-13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101" y="2344483"/>
            <a:ext cx="9181148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AADCD4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0202" y="4235196"/>
            <a:ext cx="756094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AADCD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ADCD4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ADCD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ADCD4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24775" y="2703195"/>
            <a:ext cx="3954779" cy="424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6D6E7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04229" y="2702979"/>
            <a:ext cx="3924300" cy="4248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6D6E7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ADCD4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4758" y="462750"/>
            <a:ext cx="8831833" cy="1282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AADCD4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9257" y="2921638"/>
            <a:ext cx="5638165" cy="4110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AADCD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2459" y="7033450"/>
            <a:ext cx="345643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067" y="7033450"/>
            <a:ext cx="248431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76972" y="7033450"/>
            <a:ext cx="248431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g"/><Relationship Id="rId5" Type="http://schemas.openxmlformats.org/officeDocument/2006/relationships/image" Target="../media/image109.png"/><Relationship Id="rId4" Type="http://schemas.openxmlformats.org/officeDocument/2006/relationships/image" Target="../media/image108.jpg"/><Relationship Id="rId9" Type="http://schemas.openxmlformats.org/officeDocument/2006/relationships/image" Target="../media/image1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10" Type="http://schemas.openxmlformats.org/officeDocument/2006/relationships/image" Target="../media/image19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5"/>
            <a:ext cx="10800080" cy="7559675"/>
          </a:xfrm>
          <a:custGeom>
            <a:avLst/>
            <a:gdLst/>
            <a:ahLst/>
            <a:cxnLst/>
            <a:rect l="l" t="t" r="r" b="b"/>
            <a:pathLst>
              <a:path w="10800080" h="7559675">
                <a:moveTo>
                  <a:pt x="10800003" y="0"/>
                </a:moveTo>
                <a:lnTo>
                  <a:pt x="0" y="0"/>
                </a:lnTo>
                <a:lnTo>
                  <a:pt x="0" y="7559370"/>
                </a:lnTo>
                <a:lnTo>
                  <a:pt x="10800003" y="7559370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0002" y="260413"/>
            <a:ext cx="5850000" cy="72995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3833" y="4286456"/>
            <a:ext cx="4419524" cy="78098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lang="hu-HU" sz="2500" spc="55" dirty="0">
                <a:solidFill>
                  <a:srgbClr val="FFFFFF"/>
                </a:solidFill>
                <a:latin typeface="Arial"/>
                <a:cs typeface="Arial"/>
              </a:rPr>
              <a:t>A TERMÉSZET INSPIRÁLTA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hu-HU" sz="2500" spc="-10" dirty="0">
                <a:solidFill>
                  <a:srgbClr val="FFFFFF"/>
                </a:solidFill>
                <a:latin typeface="Arial"/>
                <a:cs typeface="Arial"/>
              </a:rPr>
              <a:t> SZAKEMBEREK ALKOTTÁK</a:t>
            </a:r>
            <a:endParaRPr sz="25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9443" y="2502001"/>
            <a:ext cx="4836827" cy="2726762"/>
            <a:chOff x="779443" y="2502001"/>
            <a:chExt cx="4836827" cy="2726762"/>
          </a:xfrm>
        </p:grpSpPr>
        <p:sp>
          <p:nvSpPr>
            <p:cNvPr id="6" name="object 6"/>
            <p:cNvSpPr/>
            <p:nvPr/>
          </p:nvSpPr>
          <p:spPr>
            <a:xfrm>
              <a:off x="910920" y="2502001"/>
              <a:ext cx="4705350" cy="909319"/>
            </a:xfrm>
            <a:custGeom>
              <a:avLst/>
              <a:gdLst/>
              <a:ahLst/>
              <a:cxnLst/>
              <a:rect l="l" t="t" r="r" b="b"/>
              <a:pathLst>
                <a:path w="4705350" h="909320">
                  <a:moveTo>
                    <a:pt x="708266" y="152730"/>
                  </a:moveTo>
                  <a:lnTo>
                    <a:pt x="680313" y="118541"/>
                  </a:lnTo>
                  <a:lnTo>
                    <a:pt x="648677" y="88392"/>
                  </a:lnTo>
                  <a:lnTo>
                    <a:pt x="613333" y="62268"/>
                  </a:lnTo>
                  <a:lnTo>
                    <a:pt x="574306" y="40182"/>
                  </a:lnTo>
                  <a:lnTo>
                    <a:pt x="532206" y="22606"/>
                  </a:lnTo>
                  <a:lnTo>
                    <a:pt x="487641" y="10058"/>
                  </a:lnTo>
                  <a:lnTo>
                    <a:pt x="440613" y="2514"/>
                  </a:lnTo>
                  <a:lnTo>
                    <a:pt x="391109" y="0"/>
                  </a:lnTo>
                  <a:lnTo>
                    <a:pt x="336689" y="3022"/>
                  </a:lnTo>
                  <a:lnTo>
                    <a:pt x="285407" y="12077"/>
                  </a:lnTo>
                  <a:lnTo>
                    <a:pt x="237248" y="27178"/>
                  </a:lnTo>
                  <a:lnTo>
                    <a:pt x="192227" y="48298"/>
                  </a:lnTo>
                  <a:lnTo>
                    <a:pt x="150329" y="75450"/>
                  </a:lnTo>
                  <a:lnTo>
                    <a:pt x="111569" y="108610"/>
                  </a:lnTo>
                  <a:lnTo>
                    <a:pt x="77482" y="146227"/>
                  </a:lnTo>
                  <a:lnTo>
                    <a:pt x="49593" y="186651"/>
                  </a:lnTo>
                  <a:lnTo>
                    <a:pt x="27901" y="229870"/>
                  </a:lnTo>
                  <a:lnTo>
                    <a:pt x="12395" y="275882"/>
                  </a:lnTo>
                  <a:lnTo>
                    <a:pt x="3098" y="324700"/>
                  </a:lnTo>
                  <a:lnTo>
                    <a:pt x="0" y="376313"/>
                  </a:lnTo>
                  <a:lnTo>
                    <a:pt x="2565" y="425488"/>
                  </a:lnTo>
                  <a:lnTo>
                    <a:pt x="10248" y="472198"/>
                  </a:lnTo>
                  <a:lnTo>
                    <a:pt x="23037" y="516445"/>
                  </a:lnTo>
                  <a:lnTo>
                    <a:pt x="40957" y="558228"/>
                  </a:lnTo>
                  <a:lnTo>
                    <a:pt x="63982" y="597547"/>
                  </a:lnTo>
                  <a:lnTo>
                    <a:pt x="92113" y="634403"/>
                  </a:lnTo>
                  <a:lnTo>
                    <a:pt x="125145" y="667994"/>
                  </a:lnTo>
                  <a:lnTo>
                    <a:pt x="161442" y="696404"/>
                  </a:lnTo>
                  <a:lnTo>
                    <a:pt x="201015" y="719658"/>
                  </a:lnTo>
                  <a:lnTo>
                    <a:pt x="243865" y="737743"/>
                  </a:lnTo>
                  <a:lnTo>
                    <a:pt x="289991" y="750671"/>
                  </a:lnTo>
                  <a:lnTo>
                    <a:pt x="339394" y="758418"/>
                  </a:lnTo>
                  <a:lnTo>
                    <a:pt x="392074" y="760996"/>
                  </a:lnTo>
                  <a:lnTo>
                    <a:pt x="440893" y="758647"/>
                  </a:lnTo>
                  <a:lnTo>
                    <a:pt x="487324" y="751560"/>
                  </a:lnTo>
                  <a:lnTo>
                    <a:pt x="531393" y="739775"/>
                  </a:lnTo>
                  <a:lnTo>
                    <a:pt x="573087" y="723290"/>
                  </a:lnTo>
                  <a:lnTo>
                    <a:pt x="611936" y="702500"/>
                  </a:lnTo>
                  <a:lnTo>
                    <a:pt x="647407" y="677799"/>
                  </a:lnTo>
                  <a:lnTo>
                    <a:pt x="679526" y="649185"/>
                  </a:lnTo>
                  <a:lnTo>
                    <a:pt x="708266" y="616623"/>
                  </a:lnTo>
                  <a:lnTo>
                    <a:pt x="651154" y="573316"/>
                  </a:lnTo>
                  <a:lnTo>
                    <a:pt x="615619" y="609752"/>
                  </a:lnTo>
                  <a:lnTo>
                    <a:pt x="577316" y="639546"/>
                  </a:lnTo>
                  <a:lnTo>
                    <a:pt x="536257" y="662724"/>
                  </a:lnTo>
                  <a:lnTo>
                    <a:pt x="492429" y="679272"/>
                  </a:lnTo>
                  <a:lnTo>
                    <a:pt x="445858" y="689203"/>
                  </a:lnTo>
                  <a:lnTo>
                    <a:pt x="396506" y="692505"/>
                  </a:lnTo>
                  <a:lnTo>
                    <a:pt x="343052" y="688962"/>
                  </a:lnTo>
                  <a:lnTo>
                    <a:pt x="293395" y="678332"/>
                  </a:lnTo>
                  <a:lnTo>
                    <a:pt x="247535" y="660603"/>
                  </a:lnTo>
                  <a:lnTo>
                    <a:pt x="205486" y="635787"/>
                  </a:lnTo>
                  <a:lnTo>
                    <a:pt x="167220" y="603859"/>
                  </a:lnTo>
                  <a:lnTo>
                    <a:pt x="134505" y="566648"/>
                  </a:lnTo>
                  <a:lnTo>
                    <a:pt x="109067" y="525932"/>
                  </a:lnTo>
                  <a:lnTo>
                    <a:pt x="90906" y="481698"/>
                  </a:lnTo>
                  <a:lnTo>
                    <a:pt x="80010" y="433946"/>
                  </a:lnTo>
                  <a:lnTo>
                    <a:pt x="76377" y="382689"/>
                  </a:lnTo>
                  <a:lnTo>
                    <a:pt x="78917" y="339966"/>
                  </a:lnTo>
                  <a:lnTo>
                    <a:pt x="86537" y="299415"/>
                  </a:lnTo>
                  <a:lnTo>
                    <a:pt x="99225" y="261035"/>
                  </a:lnTo>
                  <a:lnTo>
                    <a:pt x="117005" y="224853"/>
                  </a:lnTo>
                  <a:lnTo>
                    <a:pt x="139407" y="191566"/>
                  </a:lnTo>
                  <a:lnTo>
                    <a:pt x="165963" y="161823"/>
                  </a:lnTo>
                  <a:lnTo>
                    <a:pt x="196646" y="135661"/>
                  </a:lnTo>
                  <a:lnTo>
                    <a:pt x="231482" y="113055"/>
                  </a:lnTo>
                  <a:lnTo>
                    <a:pt x="269252" y="94843"/>
                  </a:lnTo>
                  <a:lnTo>
                    <a:pt x="308597" y="81838"/>
                  </a:lnTo>
                  <a:lnTo>
                    <a:pt x="349542" y="74053"/>
                  </a:lnTo>
                  <a:lnTo>
                    <a:pt x="392074" y="71450"/>
                  </a:lnTo>
                  <a:lnTo>
                    <a:pt x="430911" y="73444"/>
                  </a:lnTo>
                  <a:lnTo>
                    <a:pt x="503643" y="89319"/>
                  </a:lnTo>
                  <a:lnTo>
                    <a:pt x="569544" y="120967"/>
                  </a:lnTo>
                  <a:lnTo>
                    <a:pt x="626325" y="167640"/>
                  </a:lnTo>
                  <a:lnTo>
                    <a:pt x="651154" y="196570"/>
                  </a:lnTo>
                  <a:lnTo>
                    <a:pt x="708266" y="152730"/>
                  </a:lnTo>
                  <a:close/>
                </a:path>
                <a:path w="4705350" h="909320">
                  <a:moveTo>
                    <a:pt x="1487462" y="760996"/>
                  </a:moveTo>
                  <a:lnTo>
                    <a:pt x="1376273" y="522566"/>
                  </a:lnTo>
                  <a:lnTo>
                    <a:pt x="1343672" y="452653"/>
                  </a:lnTo>
                  <a:lnTo>
                    <a:pt x="1263980" y="281774"/>
                  </a:lnTo>
                  <a:lnTo>
                    <a:pt x="1263980" y="452653"/>
                  </a:lnTo>
                  <a:lnTo>
                    <a:pt x="1016292" y="452653"/>
                  </a:lnTo>
                  <a:lnTo>
                    <a:pt x="1140447" y="190398"/>
                  </a:lnTo>
                  <a:lnTo>
                    <a:pt x="1263980" y="452653"/>
                  </a:lnTo>
                  <a:lnTo>
                    <a:pt x="1263980" y="281774"/>
                  </a:lnTo>
                  <a:lnTo>
                    <a:pt x="1221371" y="190398"/>
                  </a:lnTo>
                  <a:lnTo>
                    <a:pt x="1149591" y="36449"/>
                  </a:lnTo>
                  <a:lnTo>
                    <a:pt x="1131824" y="36449"/>
                  </a:lnTo>
                  <a:lnTo>
                    <a:pt x="789559" y="760996"/>
                  </a:lnTo>
                  <a:lnTo>
                    <a:pt x="870305" y="760996"/>
                  </a:lnTo>
                  <a:lnTo>
                    <a:pt x="983157" y="522566"/>
                  </a:lnTo>
                  <a:lnTo>
                    <a:pt x="1295298" y="522566"/>
                  </a:lnTo>
                  <a:lnTo>
                    <a:pt x="1409268" y="760996"/>
                  </a:lnTo>
                  <a:lnTo>
                    <a:pt x="1487462" y="760996"/>
                  </a:lnTo>
                  <a:close/>
                </a:path>
                <a:path w="4705350" h="909320">
                  <a:moveTo>
                    <a:pt x="2067204" y="760996"/>
                  </a:moveTo>
                  <a:lnTo>
                    <a:pt x="1806600" y="424573"/>
                  </a:lnTo>
                  <a:lnTo>
                    <a:pt x="1849704" y="422948"/>
                  </a:lnTo>
                  <a:lnTo>
                    <a:pt x="1887880" y="418490"/>
                  </a:lnTo>
                  <a:lnTo>
                    <a:pt x="1949424" y="401167"/>
                  </a:lnTo>
                  <a:lnTo>
                    <a:pt x="1995170" y="372732"/>
                  </a:lnTo>
                  <a:lnTo>
                    <a:pt x="2013292" y="354672"/>
                  </a:lnTo>
                  <a:lnTo>
                    <a:pt x="2013572" y="354406"/>
                  </a:lnTo>
                  <a:lnTo>
                    <a:pt x="2041156" y="310007"/>
                  </a:lnTo>
                  <a:lnTo>
                    <a:pt x="2055088" y="258013"/>
                  </a:lnTo>
                  <a:lnTo>
                    <a:pt x="2056841" y="229336"/>
                  </a:lnTo>
                  <a:lnTo>
                    <a:pt x="2054301" y="195224"/>
                  </a:lnTo>
                  <a:lnTo>
                    <a:pt x="2046732" y="163906"/>
                  </a:lnTo>
                  <a:lnTo>
                    <a:pt x="2034095" y="135394"/>
                  </a:lnTo>
                  <a:lnTo>
                    <a:pt x="2016429" y="109702"/>
                  </a:lnTo>
                  <a:lnTo>
                    <a:pt x="2014181" y="107416"/>
                  </a:lnTo>
                  <a:lnTo>
                    <a:pt x="1994725" y="87541"/>
                  </a:lnTo>
                  <a:lnTo>
                    <a:pt x="1981936" y="78244"/>
                  </a:lnTo>
                  <a:lnTo>
                    <a:pt x="1981936" y="229082"/>
                  </a:lnTo>
                  <a:lnTo>
                    <a:pt x="1980717" y="247345"/>
                  </a:lnTo>
                  <a:lnTo>
                    <a:pt x="1962480" y="296799"/>
                  </a:lnTo>
                  <a:lnTo>
                    <a:pt x="1924621" y="332930"/>
                  </a:lnTo>
                  <a:lnTo>
                    <a:pt x="1888439" y="346900"/>
                  </a:lnTo>
                  <a:lnTo>
                    <a:pt x="1834807" y="353809"/>
                  </a:lnTo>
                  <a:lnTo>
                    <a:pt x="1800910" y="354672"/>
                  </a:lnTo>
                  <a:lnTo>
                    <a:pt x="1676133" y="353656"/>
                  </a:lnTo>
                  <a:lnTo>
                    <a:pt x="1676133" y="107416"/>
                  </a:lnTo>
                  <a:lnTo>
                    <a:pt x="1803844" y="107416"/>
                  </a:lnTo>
                  <a:lnTo>
                    <a:pt x="1867763" y="110604"/>
                  </a:lnTo>
                  <a:lnTo>
                    <a:pt x="1910448" y="120192"/>
                  </a:lnTo>
                  <a:lnTo>
                    <a:pt x="1951583" y="148996"/>
                  </a:lnTo>
                  <a:lnTo>
                    <a:pt x="1977009" y="194259"/>
                  </a:lnTo>
                  <a:lnTo>
                    <a:pt x="1981936" y="229082"/>
                  </a:lnTo>
                  <a:lnTo>
                    <a:pt x="1981936" y="78244"/>
                  </a:lnTo>
                  <a:lnTo>
                    <a:pt x="1942274" y="55829"/>
                  </a:lnTo>
                  <a:lnTo>
                    <a:pt x="1885213" y="42024"/>
                  </a:lnTo>
                  <a:lnTo>
                    <a:pt x="1803476" y="37084"/>
                  </a:lnTo>
                  <a:lnTo>
                    <a:pt x="1748015" y="36461"/>
                  </a:lnTo>
                  <a:lnTo>
                    <a:pt x="1603717" y="36461"/>
                  </a:lnTo>
                  <a:lnTo>
                    <a:pt x="1603717" y="760996"/>
                  </a:lnTo>
                  <a:lnTo>
                    <a:pt x="1676133" y="760996"/>
                  </a:lnTo>
                  <a:lnTo>
                    <a:pt x="1676133" y="424573"/>
                  </a:lnTo>
                  <a:lnTo>
                    <a:pt x="1717040" y="424573"/>
                  </a:lnTo>
                  <a:lnTo>
                    <a:pt x="1977618" y="760996"/>
                  </a:lnTo>
                  <a:lnTo>
                    <a:pt x="2067204" y="760996"/>
                  </a:lnTo>
                  <a:close/>
                </a:path>
                <a:path w="4705350" h="909320">
                  <a:moveTo>
                    <a:pt x="2627642" y="36461"/>
                  </a:moveTo>
                  <a:lnTo>
                    <a:pt x="2212429" y="36461"/>
                  </a:lnTo>
                  <a:lnTo>
                    <a:pt x="2212429" y="107581"/>
                  </a:lnTo>
                  <a:lnTo>
                    <a:pt x="2212429" y="334911"/>
                  </a:lnTo>
                  <a:lnTo>
                    <a:pt x="2212429" y="404761"/>
                  </a:lnTo>
                  <a:lnTo>
                    <a:pt x="2212429" y="690511"/>
                  </a:lnTo>
                  <a:lnTo>
                    <a:pt x="2212429" y="760361"/>
                  </a:lnTo>
                  <a:lnTo>
                    <a:pt x="2624709" y="760361"/>
                  </a:lnTo>
                  <a:lnTo>
                    <a:pt x="2624709" y="690511"/>
                  </a:lnTo>
                  <a:lnTo>
                    <a:pt x="2284844" y="690511"/>
                  </a:lnTo>
                  <a:lnTo>
                    <a:pt x="2284844" y="404761"/>
                  </a:lnTo>
                  <a:lnTo>
                    <a:pt x="2624709" y="404761"/>
                  </a:lnTo>
                  <a:lnTo>
                    <a:pt x="2624709" y="334911"/>
                  </a:lnTo>
                  <a:lnTo>
                    <a:pt x="2284844" y="334911"/>
                  </a:lnTo>
                  <a:lnTo>
                    <a:pt x="2284844" y="107581"/>
                  </a:lnTo>
                  <a:lnTo>
                    <a:pt x="2627642" y="107581"/>
                  </a:lnTo>
                  <a:lnTo>
                    <a:pt x="2627642" y="36461"/>
                  </a:lnTo>
                  <a:close/>
                </a:path>
                <a:path w="4705350" h="909320">
                  <a:moveTo>
                    <a:pt x="3103905" y="690511"/>
                  </a:moveTo>
                  <a:lnTo>
                    <a:pt x="2825115" y="690511"/>
                  </a:lnTo>
                  <a:lnTo>
                    <a:pt x="2825115" y="36461"/>
                  </a:lnTo>
                  <a:lnTo>
                    <a:pt x="2752737" y="36461"/>
                  </a:lnTo>
                  <a:lnTo>
                    <a:pt x="2752737" y="690511"/>
                  </a:lnTo>
                  <a:lnTo>
                    <a:pt x="2752737" y="760361"/>
                  </a:lnTo>
                  <a:lnTo>
                    <a:pt x="3103905" y="760361"/>
                  </a:lnTo>
                  <a:lnTo>
                    <a:pt x="3103905" y="690511"/>
                  </a:lnTo>
                  <a:close/>
                </a:path>
                <a:path w="4705350" h="909320">
                  <a:moveTo>
                    <a:pt x="3280740" y="36461"/>
                  </a:moveTo>
                  <a:lnTo>
                    <a:pt x="3208324" y="36461"/>
                  </a:lnTo>
                  <a:lnTo>
                    <a:pt x="3208324" y="760996"/>
                  </a:lnTo>
                  <a:lnTo>
                    <a:pt x="3280740" y="760996"/>
                  </a:lnTo>
                  <a:lnTo>
                    <a:pt x="3280740" y="36461"/>
                  </a:lnTo>
                  <a:close/>
                </a:path>
                <a:path w="4705350" h="909320">
                  <a:moveTo>
                    <a:pt x="3934612" y="760996"/>
                  </a:moveTo>
                  <a:lnTo>
                    <a:pt x="3559556" y="361518"/>
                  </a:lnTo>
                  <a:lnTo>
                    <a:pt x="3907485" y="36461"/>
                  </a:lnTo>
                  <a:lnTo>
                    <a:pt x="3810177" y="36461"/>
                  </a:lnTo>
                  <a:lnTo>
                    <a:pt x="3520592" y="308330"/>
                  </a:lnTo>
                  <a:lnTo>
                    <a:pt x="3520592" y="36461"/>
                  </a:lnTo>
                  <a:lnTo>
                    <a:pt x="3446703" y="36461"/>
                  </a:lnTo>
                  <a:lnTo>
                    <a:pt x="3446703" y="760996"/>
                  </a:lnTo>
                  <a:lnTo>
                    <a:pt x="3520592" y="760996"/>
                  </a:lnTo>
                  <a:lnTo>
                    <a:pt x="3520592" y="423481"/>
                  </a:lnTo>
                  <a:lnTo>
                    <a:pt x="3838130" y="760996"/>
                  </a:lnTo>
                  <a:lnTo>
                    <a:pt x="3934612" y="760996"/>
                  </a:lnTo>
                  <a:close/>
                </a:path>
                <a:path w="4705350" h="909320">
                  <a:moveTo>
                    <a:pt x="4676533" y="760996"/>
                  </a:moveTo>
                  <a:lnTo>
                    <a:pt x="4565345" y="522566"/>
                  </a:lnTo>
                  <a:lnTo>
                    <a:pt x="4532744" y="452653"/>
                  </a:lnTo>
                  <a:lnTo>
                    <a:pt x="4453052" y="281749"/>
                  </a:lnTo>
                  <a:lnTo>
                    <a:pt x="4453052" y="452653"/>
                  </a:lnTo>
                  <a:lnTo>
                    <a:pt x="4205427" y="452653"/>
                  </a:lnTo>
                  <a:lnTo>
                    <a:pt x="4329519" y="190398"/>
                  </a:lnTo>
                  <a:lnTo>
                    <a:pt x="4453052" y="452653"/>
                  </a:lnTo>
                  <a:lnTo>
                    <a:pt x="4453052" y="281749"/>
                  </a:lnTo>
                  <a:lnTo>
                    <a:pt x="4410456" y="190398"/>
                  </a:lnTo>
                  <a:lnTo>
                    <a:pt x="4338675" y="36449"/>
                  </a:lnTo>
                  <a:lnTo>
                    <a:pt x="4320959" y="36449"/>
                  </a:lnTo>
                  <a:lnTo>
                    <a:pt x="3978668" y="760996"/>
                  </a:lnTo>
                  <a:lnTo>
                    <a:pt x="4059415" y="760996"/>
                  </a:lnTo>
                  <a:lnTo>
                    <a:pt x="4172267" y="522566"/>
                  </a:lnTo>
                  <a:lnTo>
                    <a:pt x="4484395" y="522566"/>
                  </a:lnTo>
                  <a:lnTo>
                    <a:pt x="4598340" y="760996"/>
                  </a:lnTo>
                  <a:lnTo>
                    <a:pt x="4676533" y="760996"/>
                  </a:lnTo>
                  <a:close/>
                </a:path>
                <a:path w="4705350" h="909320">
                  <a:moveTo>
                    <a:pt x="4705083" y="881164"/>
                  </a:moveTo>
                  <a:lnTo>
                    <a:pt x="27203" y="881164"/>
                  </a:lnTo>
                  <a:lnTo>
                    <a:pt x="27203" y="909142"/>
                  </a:lnTo>
                  <a:lnTo>
                    <a:pt x="4705083" y="909142"/>
                  </a:lnTo>
                  <a:lnTo>
                    <a:pt x="4705083" y="881164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6714" y="3534892"/>
              <a:ext cx="110617" cy="1750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5716" y="3530574"/>
              <a:ext cx="316852" cy="1837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43150" y="3534790"/>
              <a:ext cx="107950" cy="175260"/>
            </a:xfrm>
            <a:custGeom>
              <a:avLst/>
              <a:gdLst/>
              <a:ahLst/>
              <a:cxnLst/>
              <a:rect l="l" t="t" r="r" b="b"/>
              <a:pathLst>
                <a:path w="107950" h="175260">
                  <a:moveTo>
                    <a:pt x="107708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74930"/>
                  </a:lnTo>
                  <a:lnTo>
                    <a:pt x="0" y="95250"/>
                  </a:lnTo>
                  <a:lnTo>
                    <a:pt x="0" y="175260"/>
                  </a:lnTo>
                  <a:lnTo>
                    <a:pt x="22618" y="175260"/>
                  </a:lnTo>
                  <a:lnTo>
                    <a:pt x="22618" y="95250"/>
                  </a:lnTo>
                  <a:lnTo>
                    <a:pt x="101752" y="95250"/>
                  </a:lnTo>
                  <a:lnTo>
                    <a:pt x="101752" y="74930"/>
                  </a:lnTo>
                  <a:lnTo>
                    <a:pt x="22618" y="74930"/>
                  </a:lnTo>
                  <a:lnTo>
                    <a:pt x="22618" y="20320"/>
                  </a:lnTo>
                  <a:lnTo>
                    <a:pt x="107708" y="20320"/>
                  </a:lnTo>
                  <a:lnTo>
                    <a:pt x="107708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7909" y="3530549"/>
              <a:ext cx="245567" cy="1838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43390" y="3530549"/>
              <a:ext cx="115303" cy="18379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90291" y="3534867"/>
              <a:ext cx="22860" cy="175260"/>
            </a:xfrm>
            <a:custGeom>
              <a:avLst/>
              <a:gdLst/>
              <a:ahLst/>
              <a:cxnLst/>
              <a:rect l="l" t="t" r="r" b="b"/>
              <a:pathLst>
                <a:path w="22860" h="175260">
                  <a:moveTo>
                    <a:pt x="22567" y="0"/>
                  </a:moveTo>
                  <a:lnTo>
                    <a:pt x="0" y="0"/>
                  </a:lnTo>
                  <a:lnTo>
                    <a:pt x="0" y="175158"/>
                  </a:lnTo>
                  <a:lnTo>
                    <a:pt x="22567" y="175158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43491" y="3530574"/>
              <a:ext cx="182283" cy="1837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56369" y="3534892"/>
              <a:ext cx="452793" cy="1752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72421" y="3530549"/>
              <a:ext cx="115315" cy="18379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19284" y="3534866"/>
              <a:ext cx="173355" cy="175260"/>
            </a:xfrm>
            <a:custGeom>
              <a:avLst/>
              <a:gdLst/>
              <a:ahLst/>
              <a:cxnLst/>
              <a:rect l="l" t="t" r="r" b="b"/>
              <a:pathLst>
                <a:path w="173354" h="175260">
                  <a:moveTo>
                    <a:pt x="136880" y="175183"/>
                  </a:moveTo>
                  <a:lnTo>
                    <a:pt x="43980" y="79819"/>
                  </a:lnTo>
                  <a:lnTo>
                    <a:pt x="127444" y="4699"/>
                  </a:lnTo>
                  <a:lnTo>
                    <a:pt x="132664" y="38"/>
                  </a:lnTo>
                  <a:lnTo>
                    <a:pt x="99898" y="38"/>
                  </a:lnTo>
                  <a:lnTo>
                    <a:pt x="22644" y="72898"/>
                  </a:lnTo>
                  <a:lnTo>
                    <a:pt x="22644" y="38"/>
                  </a:lnTo>
                  <a:lnTo>
                    <a:pt x="0" y="38"/>
                  </a:lnTo>
                  <a:lnTo>
                    <a:pt x="0" y="175183"/>
                  </a:lnTo>
                  <a:lnTo>
                    <a:pt x="22644" y="175183"/>
                  </a:lnTo>
                  <a:lnTo>
                    <a:pt x="22644" y="88658"/>
                  </a:lnTo>
                  <a:lnTo>
                    <a:pt x="103962" y="175183"/>
                  </a:lnTo>
                  <a:lnTo>
                    <a:pt x="136880" y="175183"/>
                  </a:lnTo>
                  <a:close/>
                </a:path>
                <a:path w="173354" h="175260">
                  <a:moveTo>
                    <a:pt x="173139" y="0"/>
                  </a:moveTo>
                  <a:lnTo>
                    <a:pt x="150571" y="0"/>
                  </a:lnTo>
                  <a:lnTo>
                    <a:pt x="150571" y="175158"/>
                  </a:lnTo>
                  <a:lnTo>
                    <a:pt x="173139" y="175158"/>
                  </a:lnTo>
                  <a:lnTo>
                    <a:pt x="173139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32186" y="3534892"/>
              <a:ext cx="143484" cy="1751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6196" y="3530536"/>
              <a:ext cx="468490" cy="18380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56683" y="3534346"/>
              <a:ext cx="113664" cy="175260"/>
            </a:xfrm>
            <a:custGeom>
              <a:avLst/>
              <a:gdLst/>
              <a:ahLst/>
              <a:cxnLst/>
              <a:rect l="l" t="t" r="r" b="b"/>
              <a:pathLst>
                <a:path w="113664" h="175260">
                  <a:moveTo>
                    <a:pt x="113525" y="154940"/>
                  </a:moveTo>
                  <a:lnTo>
                    <a:pt x="22644" y="154940"/>
                  </a:lnTo>
                  <a:lnTo>
                    <a:pt x="22644" y="95250"/>
                  </a:lnTo>
                  <a:lnTo>
                    <a:pt x="104876" y="95250"/>
                  </a:lnTo>
                  <a:lnTo>
                    <a:pt x="104876" y="74930"/>
                  </a:lnTo>
                  <a:lnTo>
                    <a:pt x="22644" y="74930"/>
                  </a:lnTo>
                  <a:lnTo>
                    <a:pt x="22644" y="21590"/>
                  </a:lnTo>
                  <a:lnTo>
                    <a:pt x="110617" y="21590"/>
                  </a:lnTo>
                  <a:lnTo>
                    <a:pt x="110617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4930"/>
                  </a:lnTo>
                  <a:lnTo>
                    <a:pt x="0" y="95250"/>
                  </a:lnTo>
                  <a:lnTo>
                    <a:pt x="0" y="154940"/>
                  </a:lnTo>
                  <a:lnTo>
                    <a:pt x="0" y="175260"/>
                  </a:lnTo>
                  <a:lnTo>
                    <a:pt x="113525" y="175260"/>
                  </a:lnTo>
                  <a:lnTo>
                    <a:pt x="113525" y="15494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9443" y="4125133"/>
              <a:ext cx="146050" cy="1103630"/>
            </a:xfrm>
            <a:custGeom>
              <a:avLst/>
              <a:gdLst/>
              <a:ahLst/>
              <a:cxnLst/>
              <a:rect l="l" t="t" r="r" b="b"/>
              <a:pathLst>
                <a:path w="146050" h="1103629">
                  <a:moveTo>
                    <a:pt x="145694" y="0"/>
                  </a:moveTo>
                  <a:lnTo>
                    <a:pt x="0" y="0"/>
                  </a:lnTo>
                  <a:lnTo>
                    <a:pt x="0" y="1103058"/>
                  </a:lnTo>
                  <a:lnTo>
                    <a:pt x="145694" y="1103058"/>
                  </a:lnTo>
                  <a:lnTo>
                    <a:pt x="145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Kép 21">
            <a:extLst>
              <a:ext uri="{FF2B5EF4-FFF2-40B4-BE49-F238E27FC236}">
                <a16:creationId xmlns:a16="http://schemas.microsoft.com/office/drawing/2014/main" id="{05E3A877-9E2F-A495-0E03-73B033387F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036" y="2420000"/>
            <a:ext cx="4843234" cy="14133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61889" y="247398"/>
            <a:ext cx="5164798" cy="1068498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420"/>
              </a:spcBef>
            </a:pPr>
            <a:r>
              <a:rPr dirty="0"/>
              <a:t>PRO</a:t>
            </a:r>
            <a:r>
              <a:rPr lang="hu-HU" dirty="0"/>
              <a:t>FESSZIONÁLIS ÁPOLÁS BŐRÉNEK</a:t>
            </a:r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5122708" y="1343140"/>
            <a:ext cx="5303979" cy="595881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just">
              <a:lnSpc>
                <a:spcPts val="1700"/>
              </a:lnSpc>
              <a:spcBef>
                <a:spcPts val="240"/>
              </a:spcBef>
            </a:pPr>
            <a:r>
              <a:rPr lang="hu-HU" sz="1450" spc="-105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sz="1450" spc="-105" dirty="0" err="1">
                <a:solidFill>
                  <a:srgbClr val="6D6E71"/>
                </a:solidFill>
                <a:latin typeface="Verdana"/>
                <a:cs typeface="Verdana"/>
              </a:rPr>
              <a:t>Carelika</a:t>
            </a:r>
            <a:r>
              <a:rPr lang="hu-HU" sz="1450" spc="-10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50" spc="-105" dirty="0" err="1">
                <a:solidFill>
                  <a:srgbClr val="6D6E71"/>
                </a:solidFill>
                <a:latin typeface="Verdana"/>
                <a:cs typeface="Verdana"/>
              </a:rPr>
              <a:t>Cosmetic</a:t>
            </a:r>
            <a:r>
              <a:rPr lang="hu-HU" sz="1450" spc="-105" dirty="0">
                <a:solidFill>
                  <a:srgbClr val="6D6E71"/>
                </a:solidFill>
                <a:latin typeface="Verdana"/>
                <a:cs typeface="Verdana"/>
              </a:rPr>
              <a:t> professzionális </a:t>
            </a:r>
            <a:r>
              <a:rPr lang="hu-HU" sz="1450" spc="-105" dirty="0" err="1">
                <a:solidFill>
                  <a:srgbClr val="6D6E71"/>
                </a:solidFill>
                <a:latin typeface="Verdana"/>
                <a:cs typeface="Verdana"/>
              </a:rPr>
              <a:t>brand</a:t>
            </a:r>
            <a:r>
              <a:rPr lang="hu-HU" sz="1450" spc="-105" dirty="0">
                <a:solidFill>
                  <a:srgbClr val="6D6E71"/>
                </a:solidFill>
                <a:latin typeface="Verdana"/>
                <a:cs typeface="Verdana"/>
              </a:rPr>
              <a:t>  a kozmetikai készítmények egyedi szegmensét képviseli</a:t>
            </a:r>
            <a:r>
              <a:rPr sz="1450" spc="-100" dirty="0">
                <a:solidFill>
                  <a:srgbClr val="6D6E71"/>
                </a:solidFill>
                <a:latin typeface="Verdana"/>
                <a:cs typeface="Verdana"/>
              </a:rPr>
              <a:t>,</a:t>
            </a:r>
            <a:r>
              <a:rPr lang="hu-HU" sz="1450" spc="-100" dirty="0">
                <a:solidFill>
                  <a:srgbClr val="6D6E71"/>
                </a:solidFill>
                <a:latin typeface="Verdana"/>
                <a:cs typeface="Verdana"/>
              </a:rPr>
              <a:t> amely</a:t>
            </a:r>
            <a:r>
              <a:rPr sz="1450" spc="-114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50" spc="-114" dirty="0">
                <a:solidFill>
                  <a:srgbClr val="6D6E71"/>
                </a:solidFill>
                <a:latin typeface="Verdana"/>
                <a:cs typeface="Verdana"/>
              </a:rPr>
              <a:t>kivételes módon alkalmazza és jeleníti meg termékeiben  a vegyészet, a termékfejlesztés, a biológia területein elért  tudományos innovációkat, együttműködve a legnagyobb francia professzionális kozmetikumokat előállító gyártókkal.</a:t>
            </a:r>
            <a:endParaRPr sz="1450" dirty="0">
              <a:latin typeface="Verdana"/>
              <a:cs typeface="Verdana"/>
            </a:endParaRPr>
          </a:p>
          <a:p>
            <a:pPr marL="12700" marR="5080" algn="just">
              <a:lnSpc>
                <a:spcPts val="1700"/>
              </a:lnSpc>
              <a:spcBef>
                <a:spcPts val="1130"/>
              </a:spcBef>
            </a:pPr>
            <a:r>
              <a:rPr sz="1450" spc="-60" dirty="0">
                <a:solidFill>
                  <a:srgbClr val="6D6E71"/>
                </a:solidFill>
                <a:latin typeface="Verdana"/>
                <a:cs typeface="Verdana"/>
              </a:rPr>
              <a:t>A</a:t>
            </a:r>
            <a:r>
              <a:rPr lang="hu-HU" sz="1450" spc="-60" dirty="0">
                <a:solidFill>
                  <a:srgbClr val="6D6E71"/>
                </a:solidFill>
                <a:latin typeface="Verdana"/>
                <a:cs typeface="Verdana"/>
              </a:rPr>
              <a:t>mi valóban jellemzi készítményeiket az a  természetes eredetű alkotók kimagasló mértékű alkalmazása és a kompromisszum nélküli minőség. A természetes alkotók terápiás hatást nyújtanak az öregedés bőrben lezajló folyamatainak kezelésében,  és alkalmazásuk teljesmértékben biztonságos.</a:t>
            </a:r>
            <a:endParaRPr sz="1450" dirty="0">
              <a:latin typeface="Verdana"/>
              <a:cs typeface="Verdana"/>
            </a:endParaRPr>
          </a:p>
          <a:p>
            <a:pPr marL="12700" marR="5080" algn="just">
              <a:lnSpc>
                <a:spcPct val="94400"/>
              </a:lnSpc>
              <a:spcBef>
                <a:spcPts val="1665"/>
              </a:spcBef>
            </a:pPr>
            <a:r>
              <a:rPr lang="hu-HU" sz="1450" spc="-1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sz="1450" spc="-100" dirty="0" err="1">
                <a:solidFill>
                  <a:srgbClr val="6D6E71"/>
                </a:solidFill>
                <a:latin typeface="Verdana"/>
                <a:cs typeface="Verdana"/>
              </a:rPr>
              <a:t>Carelika</a:t>
            </a:r>
            <a:r>
              <a:rPr sz="1450" spc="-2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50" spc="-100" dirty="0">
                <a:solidFill>
                  <a:srgbClr val="6D6E71"/>
                </a:solidFill>
                <a:latin typeface="Verdana"/>
                <a:cs typeface="Verdana"/>
              </a:rPr>
              <a:t>által fejlesztett és megalkotott készítmények egyik fő célja a bőrben lévő kollagén állapotának megőrzése, ezáltal a bőr öregedésének késleltetése.</a:t>
            </a:r>
            <a:r>
              <a:rPr sz="1450" spc="-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50" spc="-5" dirty="0">
                <a:solidFill>
                  <a:srgbClr val="6D6E71"/>
                </a:solidFill>
                <a:latin typeface="Verdana"/>
                <a:cs typeface="Verdana"/>
              </a:rPr>
              <a:t>Továbbá olyan professzionális kezelések megvalósítása, amelyek különböző esztétikai problémákat kezelnek eredményesen, és a szalon kezelések eredményességét megtámogató, az otthoni ápolást megvalósító készítmények  alkalmazása.</a:t>
            </a:r>
          </a:p>
          <a:p>
            <a:pPr marL="12700" marR="5080" algn="just">
              <a:lnSpc>
                <a:spcPct val="94400"/>
              </a:lnSpc>
              <a:spcBef>
                <a:spcPts val="1665"/>
              </a:spcBef>
            </a:pPr>
            <a:r>
              <a:rPr lang="hu-HU" sz="1450" spc="-45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sz="1450" spc="-95" dirty="0" err="1">
                <a:solidFill>
                  <a:srgbClr val="6D6E71"/>
                </a:solidFill>
                <a:latin typeface="Verdana"/>
                <a:cs typeface="Verdana"/>
              </a:rPr>
              <a:t>Carelika</a:t>
            </a:r>
            <a:r>
              <a:rPr lang="hu-HU" sz="1450" spc="-40" dirty="0">
                <a:solidFill>
                  <a:srgbClr val="6D6E71"/>
                </a:solidFill>
                <a:latin typeface="Verdana"/>
                <a:cs typeface="Verdana"/>
              </a:rPr>
              <a:t> elkötelezett a holisztikus szemlélet mellett, ezért is alkotott meg olyan kezeléseket, amelyek az egyénre figyelve és alakítva nyújtanak megoldást.</a:t>
            </a:r>
          </a:p>
          <a:p>
            <a:pPr marL="12700" marR="5080" algn="l">
              <a:lnSpc>
                <a:spcPct val="94400"/>
              </a:lnSpc>
              <a:spcBef>
                <a:spcPts val="1665"/>
              </a:spcBef>
            </a:pPr>
            <a:r>
              <a:rPr lang="hu-HU" sz="1600" b="1" spc="50" dirty="0">
                <a:solidFill>
                  <a:srgbClr val="6D6E71"/>
                </a:solidFill>
                <a:latin typeface="Arial"/>
                <a:cs typeface="Arial"/>
              </a:rPr>
              <a:t>Lépjen be a szépség új világába! </a:t>
            </a:r>
            <a:br>
              <a:rPr lang="hu-HU" sz="1600" b="1" spc="50" dirty="0">
                <a:solidFill>
                  <a:srgbClr val="6D6E71"/>
                </a:solidFill>
                <a:latin typeface="Arial"/>
                <a:cs typeface="Arial"/>
              </a:rPr>
            </a:br>
            <a:r>
              <a:rPr lang="hu-HU" sz="1600" b="1" spc="50" dirty="0">
                <a:solidFill>
                  <a:srgbClr val="6D6E71"/>
                </a:solidFill>
                <a:latin typeface="Arial"/>
                <a:cs typeface="Arial"/>
              </a:rPr>
              <a:t>Élvezze az átalakulást!</a:t>
            </a:r>
            <a:endParaRPr sz="1600" b="1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8711" y="220154"/>
            <a:ext cx="4847940" cy="7119708"/>
            <a:chOff x="208711" y="220154"/>
            <a:chExt cx="4847940" cy="7119708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11" y="220154"/>
              <a:ext cx="4705286" cy="71197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10601" y="239510"/>
              <a:ext cx="146050" cy="1103630"/>
            </a:xfrm>
            <a:custGeom>
              <a:avLst/>
              <a:gdLst/>
              <a:ahLst/>
              <a:cxnLst/>
              <a:rect l="l" t="t" r="r" b="b"/>
              <a:pathLst>
                <a:path w="146050" h="1103630">
                  <a:moveTo>
                    <a:pt x="145694" y="0"/>
                  </a:moveTo>
                  <a:lnTo>
                    <a:pt x="0" y="0"/>
                  </a:lnTo>
                  <a:lnTo>
                    <a:pt x="0" y="1103058"/>
                  </a:lnTo>
                  <a:lnTo>
                    <a:pt x="145694" y="1103058"/>
                  </a:lnTo>
                  <a:lnTo>
                    <a:pt x="145694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3"/>
            <a:ext cx="10800080" cy="7555230"/>
          </a:xfrm>
          <a:custGeom>
            <a:avLst/>
            <a:gdLst/>
            <a:ahLst/>
            <a:cxnLst/>
            <a:rect l="l" t="t" r="r" b="b"/>
            <a:pathLst>
              <a:path w="10800080" h="7555230">
                <a:moveTo>
                  <a:pt x="10800003" y="0"/>
                </a:moveTo>
                <a:lnTo>
                  <a:pt x="0" y="0"/>
                </a:lnTo>
                <a:lnTo>
                  <a:pt x="0" y="7554772"/>
                </a:lnTo>
                <a:lnTo>
                  <a:pt x="10800003" y="755477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84583" y="603001"/>
            <a:ext cx="5408437" cy="1290866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330"/>
              </a:spcBef>
            </a:pPr>
            <a:r>
              <a:rPr lang="hu-HU" sz="4550" spc="-80" dirty="0">
                <a:solidFill>
                  <a:srgbClr val="FFFFFF"/>
                </a:solidFill>
              </a:rPr>
              <a:t>A </a:t>
            </a:r>
            <a:r>
              <a:rPr sz="4550" spc="-80" dirty="0">
                <a:solidFill>
                  <a:srgbClr val="FFFFFF"/>
                </a:solidFill>
              </a:rPr>
              <a:t>CARELIKA</a:t>
            </a:r>
            <a:r>
              <a:rPr sz="4550" spc="-135" dirty="0">
                <a:solidFill>
                  <a:srgbClr val="FFFFFF"/>
                </a:solidFill>
              </a:rPr>
              <a:t> </a:t>
            </a:r>
            <a:r>
              <a:rPr lang="hu-HU" sz="4550" spc="-20" dirty="0">
                <a:solidFill>
                  <a:srgbClr val="FFFFFF"/>
                </a:solidFill>
              </a:rPr>
              <a:t>FILOZÓFIA</a:t>
            </a:r>
            <a:endParaRPr sz="4550" dirty="0"/>
          </a:p>
        </p:txBody>
      </p:sp>
      <p:grpSp>
        <p:nvGrpSpPr>
          <p:cNvPr id="4" name="object 4"/>
          <p:cNvGrpSpPr/>
          <p:nvPr/>
        </p:nvGrpSpPr>
        <p:grpSpPr>
          <a:xfrm>
            <a:off x="816284" y="3607701"/>
            <a:ext cx="276225" cy="442595"/>
            <a:chOff x="816284" y="3607701"/>
            <a:chExt cx="276225" cy="442595"/>
          </a:xfrm>
        </p:grpSpPr>
        <p:sp>
          <p:nvSpPr>
            <p:cNvPr id="5" name="object 5"/>
            <p:cNvSpPr/>
            <p:nvPr/>
          </p:nvSpPr>
          <p:spPr>
            <a:xfrm>
              <a:off x="816284" y="3769385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1612" y="3607701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480"/>
                  </a:lnTo>
                </a:path>
              </a:pathLst>
            </a:custGeom>
            <a:ln w="61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16284" y="2945892"/>
            <a:ext cx="276225" cy="442595"/>
            <a:chOff x="816284" y="2945892"/>
            <a:chExt cx="276225" cy="442595"/>
          </a:xfrm>
        </p:grpSpPr>
        <p:sp>
          <p:nvSpPr>
            <p:cNvPr id="8" name="object 8"/>
            <p:cNvSpPr/>
            <p:nvPr/>
          </p:nvSpPr>
          <p:spPr>
            <a:xfrm>
              <a:off x="816284" y="3107588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1612" y="2945892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480"/>
                  </a:lnTo>
                </a:path>
              </a:pathLst>
            </a:custGeom>
            <a:ln w="61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16284" y="4298886"/>
            <a:ext cx="276225" cy="442595"/>
            <a:chOff x="816284" y="4298886"/>
            <a:chExt cx="276225" cy="442595"/>
          </a:xfrm>
        </p:grpSpPr>
        <p:sp>
          <p:nvSpPr>
            <p:cNvPr id="11" name="object 11"/>
            <p:cNvSpPr/>
            <p:nvPr/>
          </p:nvSpPr>
          <p:spPr>
            <a:xfrm>
              <a:off x="816284" y="446057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1612" y="4298886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480"/>
                  </a:lnTo>
                </a:path>
              </a:pathLst>
            </a:custGeom>
            <a:ln w="61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16284" y="4970919"/>
            <a:ext cx="276225" cy="442595"/>
            <a:chOff x="816284" y="4970919"/>
            <a:chExt cx="276225" cy="442595"/>
          </a:xfrm>
        </p:grpSpPr>
        <p:sp>
          <p:nvSpPr>
            <p:cNvPr id="14" name="object 14"/>
            <p:cNvSpPr/>
            <p:nvPr/>
          </p:nvSpPr>
          <p:spPr>
            <a:xfrm>
              <a:off x="816284" y="5132603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61612" y="4970919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480"/>
                  </a:lnTo>
                </a:path>
              </a:pathLst>
            </a:custGeom>
            <a:ln w="61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16284" y="6334123"/>
            <a:ext cx="276225" cy="442595"/>
            <a:chOff x="816284" y="6334123"/>
            <a:chExt cx="276225" cy="442595"/>
          </a:xfrm>
        </p:grpSpPr>
        <p:sp>
          <p:nvSpPr>
            <p:cNvPr id="17" name="object 17"/>
            <p:cNvSpPr/>
            <p:nvPr/>
          </p:nvSpPr>
          <p:spPr>
            <a:xfrm>
              <a:off x="816284" y="649581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61612" y="6334123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480"/>
                  </a:lnTo>
                </a:path>
              </a:pathLst>
            </a:custGeom>
            <a:ln w="61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6001" y="5220449"/>
            <a:ext cx="2421001" cy="233955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6001" y="12"/>
            <a:ext cx="2421001" cy="240680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6001" y="2603195"/>
            <a:ext cx="2421001" cy="2421000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25500" y="780580"/>
            <a:ext cx="142240" cy="733425"/>
          </a:xfrm>
          <a:custGeom>
            <a:avLst/>
            <a:gdLst/>
            <a:ahLst/>
            <a:cxnLst/>
            <a:rect l="l" t="t" r="r" b="b"/>
            <a:pathLst>
              <a:path w="142240" h="733425">
                <a:moveTo>
                  <a:pt x="142240" y="0"/>
                </a:moveTo>
                <a:lnTo>
                  <a:pt x="0" y="0"/>
                </a:lnTo>
                <a:lnTo>
                  <a:pt x="0" y="733234"/>
                </a:lnTo>
                <a:lnTo>
                  <a:pt x="142240" y="733234"/>
                </a:lnTo>
                <a:lnTo>
                  <a:pt x="142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816284" y="5643473"/>
            <a:ext cx="276225" cy="442595"/>
            <a:chOff x="816284" y="5643473"/>
            <a:chExt cx="276225" cy="442595"/>
          </a:xfrm>
        </p:grpSpPr>
        <p:sp>
          <p:nvSpPr>
            <p:cNvPr id="24" name="object 24"/>
            <p:cNvSpPr/>
            <p:nvPr/>
          </p:nvSpPr>
          <p:spPr>
            <a:xfrm>
              <a:off x="816284" y="5805157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61612" y="5643473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480"/>
                  </a:lnTo>
                </a:path>
              </a:pathLst>
            </a:custGeom>
            <a:ln w="61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6284" y="2111082"/>
            <a:ext cx="5844116" cy="45851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13384">
              <a:lnSpc>
                <a:spcPct val="180000"/>
              </a:lnSpc>
              <a:spcBef>
                <a:spcPts val="2445"/>
              </a:spcBef>
            </a:pPr>
            <a:b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</a:br>
            <a: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  <a:t>Fókuszban az alga</a:t>
            </a:r>
            <a:br>
              <a:rPr lang="hu-HU" sz="2400" dirty="0">
                <a:latin typeface="Arial Black"/>
                <a:cs typeface="Arial Black"/>
              </a:rPr>
            </a:br>
            <a: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  <a:t>Természetes eredetű alkotók</a:t>
            </a:r>
            <a:br>
              <a:rPr lang="hu-HU" sz="2400" dirty="0">
                <a:latin typeface="Arial Black"/>
                <a:cs typeface="Arial Black"/>
              </a:rPr>
            </a:br>
            <a: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  <a:t>Folyamatos megújulás</a:t>
            </a:r>
            <a:r>
              <a:rPr sz="2400" dirty="0">
                <a:solidFill>
                  <a:srgbClr val="6D6E71"/>
                </a:solidFill>
                <a:latin typeface="Arial Black"/>
                <a:cs typeface="Arial Black"/>
              </a:rPr>
              <a:t> Derm</a:t>
            </a:r>
            <a:r>
              <a:rPr lang="hu-HU" sz="2400" dirty="0" err="1">
                <a:solidFill>
                  <a:srgbClr val="6D6E71"/>
                </a:solidFill>
                <a:latin typeface="Arial Black"/>
                <a:cs typeface="Arial Black"/>
              </a:rPr>
              <a:t>atológiailag</a:t>
            </a:r>
            <a: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  <a:t> tesztelt</a:t>
            </a:r>
            <a:r>
              <a:rPr sz="24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b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</a:br>
            <a:r>
              <a:rPr sz="2400" dirty="0">
                <a:solidFill>
                  <a:srgbClr val="6D6E71"/>
                </a:solidFill>
                <a:latin typeface="Arial Black"/>
                <a:cs typeface="Arial Black"/>
              </a:rPr>
              <a:t>ECO </a:t>
            </a:r>
            <a: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  <a:t>felelősség</a:t>
            </a:r>
            <a:br>
              <a:rPr lang="hu-HU" sz="2400" dirty="0">
                <a:latin typeface="Arial Black"/>
                <a:cs typeface="Arial Black"/>
              </a:rPr>
            </a:br>
            <a:r>
              <a:rPr lang="hu-HU" sz="2400" dirty="0">
                <a:solidFill>
                  <a:srgbClr val="6D6E71"/>
                </a:solidFill>
                <a:latin typeface="Arial Black"/>
                <a:cs typeface="Arial Black"/>
              </a:rPr>
              <a:t>Francia gyártás</a:t>
            </a:r>
            <a:endParaRPr sz="2400" dirty="0">
              <a:latin typeface="Arial Black"/>
              <a:cs typeface="Arial Black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9841" y="3637064"/>
            <a:ext cx="885858" cy="961174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6890778" y="2323541"/>
            <a:ext cx="744220" cy="0"/>
          </a:xfrm>
          <a:custGeom>
            <a:avLst/>
            <a:gdLst/>
            <a:ahLst/>
            <a:cxnLst/>
            <a:rect l="l" t="t" r="r" b="b"/>
            <a:pathLst>
              <a:path w="744220">
                <a:moveTo>
                  <a:pt x="0" y="0"/>
                </a:moveTo>
                <a:lnTo>
                  <a:pt x="743661" y="0"/>
                </a:lnTo>
              </a:path>
            </a:pathLst>
          </a:custGeom>
          <a:ln w="252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90778" y="3481717"/>
            <a:ext cx="744220" cy="0"/>
          </a:xfrm>
          <a:custGeom>
            <a:avLst/>
            <a:gdLst/>
            <a:ahLst/>
            <a:cxnLst/>
            <a:rect l="l" t="t" r="r" b="b"/>
            <a:pathLst>
              <a:path w="744220">
                <a:moveTo>
                  <a:pt x="0" y="0"/>
                </a:moveTo>
                <a:lnTo>
                  <a:pt x="743661" y="0"/>
                </a:lnTo>
              </a:path>
            </a:pathLst>
          </a:custGeom>
          <a:ln w="252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90778" y="4729619"/>
            <a:ext cx="744220" cy="0"/>
          </a:xfrm>
          <a:custGeom>
            <a:avLst/>
            <a:gdLst/>
            <a:ahLst/>
            <a:cxnLst/>
            <a:rect l="l" t="t" r="r" b="b"/>
            <a:pathLst>
              <a:path w="744220">
                <a:moveTo>
                  <a:pt x="0" y="0"/>
                </a:moveTo>
                <a:lnTo>
                  <a:pt x="743661" y="0"/>
                </a:lnTo>
              </a:path>
            </a:pathLst>
          </a:custGeom>
          <a:ln w="252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36099" y="1119066"/>
            <a:ext cx="855598" cy="847960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6791299" y="2042185"/>
            <a:ext cx="942975" cy="137795"/>
          </a:xfrm>
          <a:custGeom>
            <a:avLst/>
            <a:gdLst/>
            <a:ahLst/>
            <a:cxnLst/>
            <a:rect l="l" t="t" r="r" b="b"/>
            <a:pathLst>
              <a:path w="942975" h="137794">
                <a:moveTo>
                  <a:pt x="29311" y="1536"/>
                </a:moveTo>
                <a:lnTo>
                  <a:pt x="0" y="1536"/>
                </a:lnTo>
                <a:lnTo>
                  <a:pt x="0" y="135686"/>
                </a:lnTo>
                <a:lnTo>
                  <a:pt x="18376" y="135686"/>
                </a:lnTo>
                <a:lnTo>
                  <a:pt x="18376" y="40817"/>
                </a:lnTo>
                <a:lnTo>
                  <a:pt x="35717" y="40817"/>
                </a:lnTo>
                <a:lnTo>
                  <a:pt x="29311" y="1536"/>
                </a:lnTo>
                <a:close/>
              </a:path>
              <a:path w="942975" h="137794">
                <a:moveTo>
                  <a:pt x="35717" y="40817"/>
                </a:moveTo>
                <a:lnTo>
                  <a:pt x="18376" y="40817"/>
                </a:lnTo>
                <a:lnTo>
                  <a:pt x="34112" y="135686"/>
                </a:lnTo>
                <a:lnTo>
                  <a:pt x="54051" y="135686"/>
                </a:lnTo>
                <a:lnTo>
                  <a:pt x="59941" y="96786"/>
                </a:lnTo>
                <a:lnTo>
                  <a:pt x="44843" y="96786"/>
                </a:lnTo>
                <a:lnTo>
                  <a:pt x="35717" y="40817"/>
                </a:lnTo>
                <a:close/>
              </a:path>
              <a:path w="942975" h="137794">
                <a:moveTo>
                  <a:pt x="88531" y="39484"/>
                </a:moveTo>
                <a:lnTo>
                  <a:pt x="68618" y="39484"/>
                </a:lnTo>
                <a:lnTo>
                  <a:pt x="68618" y="135686"/>
                </a:lnTo>
                <a:lnTo>
                  <a:pt x="88531" y="135686"/>
                </a:lnTo>
                <a:lnTo>
                  <a:pt x="88531" y="39484"/>
                </a:lnTo>
                <a:close/>
              </a:path>
              <a:path w="942975" h="137794">
                <a:moveTo>
                  <a:pt x="88531" y="1536"/>
                </a:moveTo>
                <a:lnTo>
                  <a:pt x="59232" y="1536"/>
                </a:lnTo>
                <a:lnTo>
                  <a:pt x="44843" y="96786"/>
                </a:lnTo>
                <a:lnTo>
                  <a:pt x="59941" y="96786"/>
                </a:lnTo>
                <a:lnTo>
                  <a:pt x="68618" y="39484"/>
                </a:lnTo>
                <a:lnTo>
                  <a:pt x="88531" y="39484"/>
                </a:lnTo>
                <a:lnTo>
                  <a:pt x="88531" y="1536"/>
                </a:lnTo>
                <a:close/>
              </a:path>
              <a:path w="942975" h="137794">
                <a:moveTo>
                  <a:pt x="150634" y="1536"/>
                </a:moveTo>
                <a:lnTo>
                  <a:pt x="119786" y="1536"/>
                </a:lnTo>
                <a:lnTo>
                  <a:pt x="98336" y="135686"/>
                </a:lnTo>
                <a:lnTo>
                  <a:pt x="117678" y="135686"/>
                </a:lnTo>
                <a:lnTo>
                  <a:pt x="121323" y="111340"/>
                </a:lnTo>
                <a:lnTo>
                  <a:pt x="168202" y="111340"/>
                </a:lnTo>
                <a:lnTo>
                  <a:pt x="165292" y="93154"/>
                </a:lnTo>
                <a:lnTo>
                  <a:pt x="124002" y="93154"/>
                </a:lnTo>
                <a:lnTo>
                  <a:pt x="134162" y="25298"/>
                </a:lnTo>
                <a:lnTo>
                  <a:pt x="154436" y="25298"/>
                </a:lnTo>
                <a:lnTo>
                  <a:pt x="150634" y="1536"/>
                </a:lnTo>
                <a:close/>
              </a:path>
              <a:path w="942975" h="137794">
                <a:moveTo>
                  <a:pt x="168202" y="111340"/>
                </a:moveTo>
                <a:lnTo>
                  <a:pt x="147192" y="111340"/>
                </a:lnTo>
                <a:lnTo>
                  <a:pt x="150837" y="135686"/>
                </a:lnTo>
                <a:lnTo>
                  <a:pt x="172097" y="135686"/>
                </a:lnTo>
                <a:lnTo>
                  <a:pt x="168202" y="111340"/>
                </a:lnTo>
                <a:close/>
              </a:path>
              <a:path w="942975" h="137794">
                <a:moveTo>
                  <a:pt x="154436" y="25298"/>
                </a:moveTo>
                <a:lnTo>
                  <a:pt x="134162" y="25298"/>
                </a:lnTo>
                <a:lnTo>
                  <a:pt x="144322" y="93154"/>
                </a:lnTo>
                <a:lnTo>
                  <a:pt x="165292" y="93154"/>
                </a:lnTo>
                <a:lnTo>
                  <a:pt x="154436" y="25298"/>
                </a:lnTo>
                <a:close/>
              </a:path>
              <a:path w="942975" h="137794">
                <a:moveTo>
                  <a:pt x="215239" y="1536"/>
                </a:moveTo>
                <a:lnTo>
                  <a:pt x="181902" y="1536"/>
                </a:lnTo>
                <a:lnTo>
                  <a:pt x="181902" y="135686"/>
                </a:lnTo>
                <a:lnTo>
                  <a:pt x="215239" y="135686"/>
                </a:lnTo>
                <a:lnTo>
                  <a:pt x="229042" y="133525"/>
                </a:lnTo>
                <a:lnTo>
                  <a:pt x="238855" y="127161"/>
                </a:lnTo>
                <a:lnTo>
                  <a:pt x="244714" y="116773"/>
                </a:lnTo>
                <a:lnTo>
                  <a:pt x="244747" y="116535"/>
                </a:lnTo>
                <a:lnTo>
                  <a:pt x="202958" y="116535"/>
                </a:lnTo>
                <a:lnTo>
                  <a:pt x="202958" y="20675"/>
                </a:lnTo>
                <a:lnTo>
                  <a:pt x="244747" y="20675"/>
                </a:lnTo>
                <a:lnTo>
                  <a:pt x="244714" y="20439"/>
                </a:lnTo>
                <a:lnTo>
                  <a:pt x="238855" y="10055"/>
                </a:lnTo>
                <a:lnTo>
                  <a:pt x="229042" y="3695"/>
                </a:lnTo>
                <a:lnTo>
                  <a:pt x="215239" y="1536"/>
                </a:lnTo>
                <a:close/>
              </a:path>
              <a:path w="942975" h="137794">
                <a:moveTo>
                  <a:pt x="244747" y="20675"/>
                </a:moveTo>
                <a:lnTo>
                  <a:pt x="221576" y="20675"/>
                </a:lnTo>
                <a:lnTo>
                  <a:pt x="225602" y="24129"/>
                </a:lnTo>
                <a:lnTo>
                  <a:pt x="225602" y="113093"/>
                </a:lnTo>
                <a:lnTo>
                  <a:pt x="221576" y="116535"/>
                </a:lnTo>
                <a:lnTo>
                  <a:pt x="244747" y="116535"/>
                </a:lnTo>
                <a:lnTo>
                  <a:pt x="246659" y="102539"/>
                </a:lnTo>
                <a:lnTo>
                  <a:pt x="246659" y="34670"/>
                </a:lnTo>
                <a:lnTo>
                  <a:pt x="244747" y="20675"/>
                </a:lnTo>
                <a:close/>
              </a:path>
              <a:path w="942975" h="137794">
                <a:moveTo>
                  <a:pt x="317576" y="1536"/>
                </a:moveTo>
                <a:lnTo>
                  <a:pt x="260095" y="1536"/>
                </a:lnTo>
                <a:lnTo>
                  <a:pt x="260095" y="135686"/>
                </a:lnTo>
                <a:lnTo>
                  <a:pt x="317576" y="135686"/>
                </a:lnTo>
                <a:lnTo>
                  <a:pt x="317576" y="116535"/>
                </a:lnTo>
                <a:lnTo>
                  <a:pt x="281165" y="116535"/>
                </a:lnTo>
                <a:lnTo>
                  <a:pt x="281165" y="77228"/>
                </a:lnTo>
                <a:lnTo>
                  <a:pt x="310108" y="77228"/>
                </a:lnTo>
                <a:lnTo>
                  <a:pt x="310108" y="58077"/>
                </a:lnTo>
                <a:lnTo>
                  <a:pt x="281165" y="58077"/>
                </a:lnTo>
                <a:lnTo>
                  <a:pt x="281165" y="20675"/>
                </a:lnTo>
                <a:lnTo>
                  <a:pt x="317576" y="20675"/>
                </a:lnTo>
                <a:lnTo>
                  <a:pt x="317576" y="1536"/>
                </a:lnTo>
                <a:close/>
              </a:path>
              <a:path w="942975" h="137794">
                <a:moveTo>
                  <a:pt x="381406" y="1536"/>
                </a:moveTo>
                <a:lnTo>
                  <a:pt x="360349" y="1536"/>
                </a:lnTo>
                <a:lnTo>
                  <a:pt x="360349" y="135686"/>
                </a:lnTo>
                <a:lnTo>
                  <a:pt x="381406" y="135686"/>
                </a:lnTo>
                <a:lnTo>
                  <a:pt x="381406" y="1536"/>
                </a:lnTo>
                <a:close/>
              </a:path>
              <a:path w="942975" h="137794">
                <a:moveTo>
                  <a:pt x="422998" y="1536"/>
                </a:moveTo>
                <a:lnTo>
                  <a:pt x="396570" y="1536"/>
                </a:lnTo>
                <a:lnTo>
                  <a:pt x="396570" y="135686"/>
                </a:lnTo>
                <a:lnTo>
                  <a:pt x="415518" y="135686"/>
                </a:lnTo>
                <a:lnTo>
                  <a:pt x="415518" y="38519"/>
                </a:lnTo>
                <a:lnTo>
                  <a:pt x="432982" y="38519"/>
                </a:lnTo>
                <a:lnTo>
                  <a:pt x="422998" y="1536"/>
                </a:lnTo>
                <a:close/>
              </a:path>
              <a:path w="942975" h="137794">
                <a:moveTo>
                  <a:pt x="432982" y="38519"/>
                </a:moveTo>
                <a:lnTo>
                  <a:pt x="415518" y="38519"/>
                </a:lnTo>
                <a:lnTo>
                  <a:pt x="441794" y="135686"/>
                </a:lnTo>
                <a:lnTo>
                  <a:pt x="463435" y="135686"/>
                </a:lnTo>
                <a:lnTo>
                  <a:pt x="463435" y="81838"/>
                </a:lnTo>
                <a:lnTo>
                  <a:pt x="444677" y="81838"/>
                </a:lnTo>
                <a:lnTo>
                  <a:pt x="432982" y="38519"/>
                </a:lnTo>
                <a:close/>
              </a:path>
              <a:path w="942975" h="137794">
                <a:moveTo>
                  <a:pt x="463435" y="1536"/>
                </a:moveTo>
                <a:lnTo>
                  <a:pt x="444677" y="1536"/>
                </a:lnTo>
                <a:lnTo>
                  <a:pt x="444677" y="81838"/>
                </a:lnTo>
                <a:lnTo>
                  <a:pt x="463435" y="81838"/>
                </a:lnTo>
                <a:lnTo>
                  <a:pt x="463435" y="1536"/>
                </a:lnTo>
                <a:close/>
              </a:path>
              <a:path w="942975" h="137794">
                <a:moveTo>
                  <a:pt x="564070" y="1536"/>
                </a:moveTo>
                <a:lnTo>
                  <a:pt x="508317" y="1536"/>
                </a:lnTo>
                <a:lnTo>
                  <a:pt x="508317" y="135686"/>
                </a:lnTo>
                <a:lnTo>
                  <a:pt x="529374" y="135686"/>
                </a:lnTo>
                <a:lnTo>
                  <a:pt x="529374" y="80289"/>
                </a:lnTo>
                <a:lnTo>
                  <a:pt x="556590" y="80289"/>
                </a:lnTo>
                <a:lnTo>
                  <a:pt x="556590" y="61150"/>
                </a:lnTo>
                <a:lnTo>
                  <a:pt x="529374" y="61150"/>
                </a:lnTo>
                <a:lnTo>
                  <a:pt x="529374" y="20675"/>
                </a:lnTo>
                <a:lnTo>
                  <a:pt x="564070" y="20675"/>
                </a:lnTo>
                <a:lnTo>
                  <a:pt x="564070" y="1536"/>
                </a:lnTo>
                <a:close/>
              </a:path>
              <a:path w="942975" h="137794">
                <a:moveTo>
                  <a:pt x="606056" y="1536"/>
                </a:moveTo>
                <a:lnTo>
                  <a:pt x="574243" y="1536"/>
                </a:lnTo>
                <a:lnTo>
                  <a:pt x="574243" y="135686"/>
                </a:lnTo>
                <a:lnTo>
                  <a:pt x="595312" y="135686"/>
                </a:lnTo>
                <a:lnTo>
                  <a:pt x="595312" y="81051"/>
                </a:lnTo>
                <a:lnTo>
                  <a:pt x="634504" y="81051"/>
                </a:lnTo>
                <a:lnTo>
                  <a:pt x="634438" y="80821"/>
                </a:lnTo>
                <a:lnTo>
                  <a:pt x="630125" y="74494"/>
                </a:lnTo>
                <a:lnTo>
                  <a:pt x="623493" y="70142"/>
                </a:lnTo>
                <a:lnTo>
                  <a:pt x="629608" y="65977"/>
                </a:lnTo>
                <a:lnTo>
                  <a:pt x="632564" y="61912"/>
                </a:lnTo>
                <a:lnTo>
                  <a:pt x="595312" y="61912"/>
                </a:lnTo>
                <a:lnTo>
                  <a:pt x="595312" y="20675"/>
                </a:lnTo>
                <a:lnTo>
                  <a:pt x="635724" y="20675"/>
                </a:lnTo>
                <a:lnTo>
                  <a:pt x="635478" y="18831"/>
                </a:lnTo>
                <a:lnTo>
                  <a:pt x="629862" y="9197"/>
                </a:lnTo>
                <a:lnTo>
                  <a:pt x="620151" y="3445"/>
                </a:lnTo>
                <a:lnTo>
                  <a:pt x="606056" y="1536"/>
                </a:lnTo>
                <a:close/>
              </a:path>
              <a:path w="942975" h="137794">
                <a:moveTo>
                  <a:pt x="634504" y="81051"/>
                </a:moveTo>
                <a:lnTo>
                  <a:pt x="612190" y="81051"/>
                </a:lnTo>
                <a:lnTo>
                  <a:pt x="616419" y="85661"/>
                </a:lnTo>
                <a:lnTo>
                  <a:pt x="616419" y="130124"/>
                </a:lnTo>
                <a:lnTo>
                  <a:pt x="617181" y="132232"/>
                </a:lnTo>
                <a:lnTo>
                  <a:pt x="618324" y="135686"/>
                </a:lnTo>
                <a:lnTo>
                  <a:pt x="639775" y="135686"/>
                </a:lnTo>
                <a:lnTo>
                  <a:pt x="637666" y="130695"/>
                </a:lnTo>
                <a:lnTo>
                  <a:pt x="637476" y="125907"/>
                </a:lnTo>
                <a:lnTo>
                  <a:pt x="637476" y="98691"/>
                </a:lnTo>
                <a:lnTo>
                  <a:pt x="636774" y="88946"/>
                </a:lnTo>
                <a:lnTo>
                  <a:pt x="634504" y="81051"/>
                </a:lnTo>
                <a:close/>
              </a:path>
              <a:path w="942975" h="137794">
                <a:moveTo>
                  <a:pt x="635724" y="20675"/>
                </a:moveTo>
                <a:lnTo>
                  <a:pt x="612965" y="20675"/>
                </a:lnTo>
                <a:lnTo>
                  <a:pt x="616229" y="24904"/>
                </a:lnTo>
                <a:lnTo>
                  <a:pt x="616229" y="58458"/>
                </a:lnTo>
                <a:lnTo>
                  <a:pt x="611428" y="61912"/>
                </a:lnTo>
                <a:lnTo>
                  <a:pt x="632564" y="61912"/>
                </a:lnTo>
                <a:lnTo>
                  <a:pt x="633909" y="60063"/>
                </a:lnTo>
                <a:lnTo>
                  <a:pt x="636450" y="52384"/>
                </a:lnTo>
                <a:lnTo>
                  <a:pt x="637285" y="42925"/>
                </a:lnTo>
                <a:lnTo>
                  <a:pt x="637285" y="32384"/>
                </a:lnTo>
                <a:lnTo>
                  <a:pt x="635724" y="20675"/>
                </a:lnTo>
                <a:close/>
              </a:path>
              <a:path w="942975" h="137794">
                <a:moveTo>
                  <a:pt x="698055" y="1536"/>
                </a:moveTo>
                <a:lnTo>
                  <a:pt x="667194" y="1536"/>
                </a:lnTo>
                <a:lnTo>
                  <a:pt x="645744" y="135686"/>
                </a:lnTo>
                <a:lnTo>
                  <a:pt x="665086" y="135686"/>
                </a:lnTo>
                <a:lnTo>
                  <a:pt x="668731" y="111340"/>
                </a:lnTo>
                <a:lnTo>
                  <a:pt x="715612" y="111340"/>
                </a:lnTo>
                <a:lnTo>
                  <a:pt x="712704" y="93154"/>
                </a:lnTo>
                <a:lnTo>
                  <a:pt x="671410" y="93154"/>
                </a:lnTo>
                <a:lnTo>
                  <a:pt x="681570" y="25298"/>
                </a:lnTo>
                <a:lnTo>
                  <a:pt x="701854" y="25298"/>
                </a:lnTo>
                <a:lnTo>
                  <a:pt x="698055" y="1536"/>
                </a:lnTo>
                <a:close/>
              </a:path>
              <a:path w="942975" h="137794">
                <a:moveTo>
                  <a:pt x="715612" y="111340"/>
                </a:moveTo>
                <a:lnTo>
                  <a:pt x="694601" y="111340"/>
                </a:lnTo>
                <a:lnTo>
                  <a:pt x="698245" y="135686"/>
                </a:lnTo>
                <a:lnTo>
                  <a:pt x="719505" y="135686"/>
                </a:lnTo>
                <a:lnTo>
                  <a:pt x="715612" y="111340"/>
                </a:lnTo>
                <a:close/>
              </a:path>
              <a:path w="942975" h="137794">
                <a:moveTo>
                  <a:pt x="701854" y="25298"/>
                </a:moveTo>
                <a:lnTo>
                  <a:pt x="681570" y="25298"/>
                </a:lnTo>
                <a:lnTo>
                  <a:pt x="691730" y="93154"/>
                </a:lnTo>
                <a:lnTo>
                  <a:pt x="712704" y="93154"/>
                </a:lnTo>
                <a:lnTo>
                  <a:pt x="701854" y="25298"/>
                </a:lnTo>
                <a:close/>
              </a:path>
              <a:path w="942975" h="137794">
                <a:moveTo>
                  <a:pt x="755548" y="1536"/>
                </a:moveTo>
                <a:lnTo>
                  <a:pt x="729119" y="1536"/>
                </a:lnTo>
                <a:lnTo>
                  <a:pt x="729119" y="135686"/>
                </a:lnTo>
                <a:lnTo>
                  <a:pt x="748068" y="135686"/>
                </a:lnTo>
                <a:lnTo>
                  <a:pt x="748068" y="38519"/>
                </a:lnTo>
                <a:lnTo>
                  <a:pt x="765532" y="38519"/>
                </a:lnTo>
                <a:lnTo>
                  <a:pt x="755548" y="1536"/>
                </a:lnTo>
                <a:close/>
              </a:path>
              <a:path w="942975" h="137794">
                <a:moveTo>
                  <a:pt x="765532" y="38519"/>
                </a:moveTo>
                <a:lnTo>
                  <a:pt x="748068" y="38519"/>
                </a:lnTo>
                <a:lnTo>
                  <a:pt x="774344" y="135686"/>
                </a:lnTo>
                <a:lnTo>
                  <a:pt x="795985" y="135686"/>
                </a:lnTo>
                <a:lnTo>
                  <a:pt x="795985" y="81838"/>
                </a:lnTo>
                <a:lnTo>
                  <a:pt x="777227" y="81838"/>
                </a:lnTo>
                <a:lnTo>
                  <a:pt x="765532" y="38519"/>
                </a:lnTo>
                <a:close/>
              </a:path>
              <a:path w="942975" h="137794">
                <a:moveTo>
                  <a:pt x="795985" y="1536"/>
                </a:moveTo>
                <a:lnTo>
                  <a:pt x="777227" y="1536"/>
                </a:lnTo>
                <a:lnTo>
                  <a:pt x="777227" y="81838"/>
                </a:lnTo>
                <a:lnTo>
                  <a:pt x="795985" y="81838"/>
                </a:lnTo>
                <a:lnTo>
                  <a:pt x="795985" y="1536"/>
                </a:lnTo>
                <a:close/>
              </a:path>
              <a:path w="942975" h="137794">
                <a:moveTo>
                  <a:pt x="840854" y="0"/>
                </a:moveTo>
                <a:lnTo>
                  <a:pt x="827209" y="2250"/>
                </a:lnTo>
                <a:lnTo>
                  <a:pt x="817375" y="8810"/>
                </a:lnTo>
                <a:lnTo>
                  <a:pt x="811422" y="19395"/>
                </a:lnTo>
                <a:lnTo>
                  <a:pt x="809421" y="33718"/>
                </a:lnTo>
                <a:lnTo>
                  <a:pt x="809421" y="103504"/>
                </a:lnTo>
                <a:lnTo>
                  <a:pt x="811422" y="117828"/>
                </a:lnTo>
                <a:lnTo>
                  <a:pt x="817375" y="128412"/>
                </a:lnTo>
                <a:lnTo>
                  <a:pt x="827209" y="134973"/>
                </a:lnTo>
                <a:lnTo>
                  <a:pt x="840854" y="137223"/>
                </a:lnTo>
                <a:lnTo>
                  <a:pt x="854496" y="134973"/>
                </a:lnTo>
                <a:lnTo>
                  <a:pt x="864327" y="128412"/>
                </a:lnTo>
                <a:lnTo>
                  <a:pt x="870245" y="117881"/>
                </a:lnTo>
                <a:lnTo>
                  <a:pt x="834707" y="117881"/>
                </a:lnTo>
                <a:lnTo>
                  <a:pt x="830491" y="114426"/>
                </a:lnTo>
                <a:lnTo>
                  <a:pt x="830491" y="22783"/>
                </a:lnTo>
                <a:lnTo>
                  <a:pt x="834707" y="19151"/>
                </a:lnTo>
                <a:lnTo>
                  <a:pt x="870138" y="19151"/>
                </a:lnTo>
                <a:lnTo>
                  <a:pt x="864327" y="8810"/>
                </a:lnTo>
                <a:lnTo>
                  <a:pt x="854496" y="2250"/>
                </a:lnTo>
                <a:lnTo>
                  <a:pt x="840854" y="0"/>
                </a:lnTo>
                <a:close/>
              </a:path>
              <a:path w="942975" h="137794">
                <a:moveTo>
                  <a:pt x="872274" y="85674"/>
                </a:moveTo>
                <a:lnTo>
                  <a:pt x="852360" y="85674"/>
                </a:lnTo>
                <a:lnTo>
                  <a:pt x="852360" y="114426"/>
                </a:lnTo>
                <a:lnTo>
                  <a:pt x="848144" y="117881"/>
                </a:lnTo>
                <a:lnTo>
                  <a:pt x="870245" y="117881"/>
                </a:lnTo>
                <a:lnTo>
                  <a:pt x="872274" y="103504"/>
                </a:lnTo>
                <a:lnTo>
                  <a:pt x="872274" y="85674"/>
                </a:lnTo>
                <a:close/>
              </a:path>
              <a:path w="942975" h="137794">
                <a:moveTo>
                  <a:pt x="870138" y="19151"/>
                </a:moveTo>
                <a:lnTo>
                  <a:pt x="848144" y="19151"/>
                </a:lnTo>
                <a:lnTo>
                  <a:pt x="852360" y="22783"/>
                </a:lnTo>
                <a:lnTo>
                  <a:pt x="852360" y="46748"/>
                </a:lnTo>
                <a:lnTo>
                  <a:pt x="872274" y="46748"/>
                </a:lnTo>
                <a:lnTo>
                  <a:pt x="872274" y="33718"/>
                </a:lnTo>
                <a:lnTo>
                  <a:pt x="870275" y="19395"/>
                </a:lnTo>
                <a:lnTo>
                  <a:pt x="870138" y="19151"/>
                </a:lnTo>
                <a:close/>
              </a:path>
              <a:path w="942975" h="137794">
                <a:moveTo>
                  <a:pt x="942606" y="1536"/>
                </a:moveTo>
                <a:lnTo>
                  <a:pt x="885139" y="1536"/>
                </a:lnTo>
                <a:lnTo>
                  <a:pt x="885139" y="135686"/>
                </a:lnTo>
                <a:lnTo>
                  <a:pt x="942606" y="135686"/>
                </a:lnTo>
                <a:lnTo>
                  <a:pt x="942606" y="116535"/>
                </a:lnTo>
                <a:lnTo>
                  <a:pt x="906195" y="116535"/>
                </a:lnTo>
                <a:lnTo>
                  <a:pt x="906195" y="77228"/>
                </a:lnTo>
                <a:lnTo>
                  <a:pt x="935139" y="77228"/>
                </a:lnTo>
                <a:lnTo>
                  <a:pt x="935139" y="58077"/>
                </a:lnTo>
                <a:lnTo>
                  <a:pt x="906195" y="58077"/>
                </a:lnTo>
                <a:lnTo>
                  <a:pt x="906195" y="20675"/>
                </a:lnTo>
                <a:lnTo>
                  <a:pt x="942606" y="20675"/>
                </a:lnTo>
                <a:lnTo>
                  <a:pt x="942606" y="15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0217" y="2472855"/>
            <a:ext cx="884707" cy="88450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19506" y="4884229"/>
            <a:ext cx="1003185" cy="806132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62533" y="5971501"/>
            <a:ext cx="830271" cy="889397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6891820" y="5816282"/>
            <a:ext cx="744220" cy="0"/>
          </a:xfrm>
          <a:custGeom>
            <a:avLst/>
            <a:gdLst/>
            <a:ahLst/>
            <a:cxnLst/>
            <a:rect l="l" t="t" r="r" b="b"/>
            <a:pathLst>
              <a:path w="744220">
                <a:moveTo>
                  <a:pt x="0" y="0"/>
                </a:moveTo>
                <a:lnTo>
                  <a:pt x="743661" y="0"/>
                </a:lnTo>
              </a:path>
            </a:pathLst>
          </a:custGeom>
          <a:ln w="252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7688" y="735233"/>
            <a:ext cx="7781212" cy="7213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u-HU" sz="4550" spc="125" dirty="0"/>
              <a:t>EGYEDI</a:t>
            </a:r>
            <a:r>
              <a:rPr sz="4550" spc="90" dirty="0"/>
              <a:t> </a:t>
            </a:r>
            <a:r>
              <a:rPr lang="hu-HU" sz="4550" spc="-10" dirty="0"/>
              <a:t>KÉSZÍTMÉNYEK</a:t>
            </a:r>
            <a:endParaRPr sz="4550" dirty="0"/>
          </a:p>
        </p:txBody>
      </p:sp>
      <p:grpSp>
        <p:nvGrpSpPr>
          <p:cNvPr id="5" name="object 5"/>
          <p:cNvGrpSpPr/>
          <p:nvPr/>
        </p:nvGrpSpPr>
        <p:grpSpPr>
          <a:xfrm>
            <a:off x="838593" y="760412"/>
            <a:ext cx="9264015" cy="4218305"/>
            <a:chOff x="838593" y="760412"/>
            <a:chExt cx="9264015" cy="4218305"/>
          </a:xfrm>
        </p:grpSpPr>
        <p:sp>
          <p:nvSpPr>
            <p:cNvPr id="6" name="object 6"/>
            <p:cNvSpPr/>
            <p:nvPr/>
          </p:nvSpPr>
          <p:spPr>
            <a:xfrm>
              <a:off x="838593" y="760412"/>
              <a:ext cx="142240" cy="733425"/>
            </a:xfrm>
            <a:custGeom>
              <a:avLst/>
              <a:gdLst/>
              <a:ahLst/>
              <a:cxnLst/>
              <a:rect l="l" t="t" r="r" b="b"/>
              <a:pathLst>
                <a:path w="142240" h="733425">
                  <a:moveTo>
                    <a:pt x="142240" y="0"/>
                  </a:moveTo>
                  <a:lnTo>
                    <a:pt x="0" y="0"/>
                  </a:lnTo>
                  <a:lnTo>
                    <a:pt x="0" y="733234"/>
                  </a:lnTo>
                  <a:lnTo>
                    <a:pt x="142240" y="733234"/>
                  </a:lnTo>
                  <a:lnTo>
                    <a:pt x="142240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293" y="2608554"/>
              <a:ext cx="2935960" cy="23696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856" y="2608541"/>
              <a:ext cx="2935960" cy="23697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6419" y="2608541"/>
              <a:ext cx="2935960" cy="236970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51293" y="1587188"/>
            <a:ext cx="927608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portfóliót képező EGYEDI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KÉSZÍTMÉNYEK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teszik semmi máshoz nem hasonlíthatóvá a professzionális kezeléseket, garantálva a kiemelt hatékonyságot és eredményességet kozmetikus partnerek  és vendégeik számára.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koncepció egyértelmű: LEGYÜNK EGYEDIEK! LEGYÜNK EREDETIEK!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165" y="4961674"/>
            <a:ext cx="3421573" cy="2073003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574675">
              <a:lnSpc>
                <a:spcPct val="100000"/>
              </a:lnSpc>
              <a:spcBef>
                <a:spcPts val="465"/>
              </a:spcBef>
            </a:pPr>
            <a:r>
              <a:rPr lang="hu-HU" sz="40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M</a:t>
            </a:r>
            <a:r>
              <a:rPr sz="40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AS</a:t>
            </a:r>
            <a:r>
              <a:rPr lang="hu-HU" sz="40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ZKOK</a:t>
            </a:r>
            <a:endParaRPr sz="4000" dirty="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00000"/>
              </a:lnSpc>
              <a:spcBef>
                <a:spcPts val="14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 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Peel-off, </a:t>
            </a:r>
            <a:r>
              <a:rPr sz="1500" dirty="0" err="1">
                <a:solidFill>
                  <a:srgbClr val="6D6E71"/>
                </a:solidFill>
                <a:latin typeface="Verdana"/>
                <a:cs typeface="Verdana"/>
              </a:rPr>
              <a:t>prebio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tikum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, shaker,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  hab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,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melegítő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k</a:t>
            </a:r>
            <a:r>
              <a:rPr sz="1500" dirty="0" err="1">
                <a:solidFill>
                  <a:srgbClr val="6D6E71"/>
                </a:solidFill>
                <a:latin typeface="Verdana"/>
                <a:cs typeface="Verdana"/>
              </a:rPr>
              <a:t>arbox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i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, alga,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  </a:t>
            </a:r>
            <a:r>
              <a:rPr sz="1500" dirty="0" err="1">
                <a:solidFill>
                  <a:srgbClr val="6D6E71"/>
                </a:solidFill>
                <a:latin typeface="Verdana"/>
                <a:cs typeface="Verdana"/>
              </a:rPr>
              <a:t>biocellulose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szövet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sz="1500" dirty="0" err="1">
                <a:solidFill>
                  <a:srgbClr val="6D6E71"/>
                </a:solidFill>
                <a:latin typeface="Verdana"/>
                <a:cs typeface="Verdana"/>
              </a:rPr>
              <a:t>bu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borék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  és egyéb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alkalmazásra kész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  maszkok szalon és otthoni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  használatra.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49232" y="4956220"/>
            <a:ext cx="3636089" cy="1813317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620"/>
              </a:spcBef>
            </a:pPr>
            <a:r>
              <a:rPr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H</a:t>
            </a:r>
            <a:r>
              <a:rPr lang="hu-HU"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I</a:t>
            </a:r>
            <a:r>
              <a:rPr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DROG</a:t>
            </a:r>
            <a:r>
              <a:rPr lang="hu-HU"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ÉLEK</a:t>
            </a:r>
            <a:endParaRPr sz="3600" dirty="0">
              <a:latin typeface="Liberation Sans Narrow"/>
              <a:cs typeface="Liberation Sans Narrow"/>
            </a:endParaRPr>
          </a:p>
          <a:p>
            <a:pPr marL="12700" marR="431165">
              <a:lnSpc>
                <a:spcPct val="100000"/>
              </a:lnSpc>
              <a:spcBef>
                <a:spcPts val="195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A 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hid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rog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éleket természetes 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polimerek alkotják: 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karragének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(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vörös alga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).</a:t>
            </a:r>
            <a:endParaRPr sz="15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Könnyen alkalmazhatóak,      </a:t>
            </a:r>
            <a:b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   felhelyezésük egyszerű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4672" y="4961504"/>
            <a:ext cx="3059310" cy="140679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26390">
              <a:lnSpc>
                <a:spcPct val="100000"/>
              </a:lnSpc>
              <a:spcBef>
                <a:spcPts val="570"/>
              </a:spcBef>
            </a:pPr>
            <a:r>
              <a:rPr lang="hu-HU" sz="40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sz="40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PO</a:t>
            </a:r>
            <a:r>
              <a:rPr lang="hu-HU" sz="40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ROK</a:t>
            </a:r>
            <a:endParaRPr sz="4000" dirty="0">
              <a:latin typeface="Liberation Sans Narrow"/>
              <a:cs typeface="Liberation Sans Narrow"/>
            </a:endParaRPr>
          </a:p>
          <a:p>
            <a:pPr marL="12700" marR="5080" algn="l">
              <a:lnSpc>
                <a:spcPct val="100000"/>
              </a:lnSpc>
              <a:spcBef>
                <a:spcPts val="175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különböző porok alkalmazása a  készítményekben növeli  a formulák hatékonyságát.</a:t>
            </a:r>
            <a:endParaRPr sz="15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800080" cy="3384550"/>
          </a:xfrm>
          <a:custGeom>
            <a:avLst/>
            <a:gdLst/>
            <a:ahLst/>
            <a:cxnLst/>
            <a:rect l="l" t="t" r="r" b="b"/>
            <a:pathLst>
              <a:path w="10800080" h="3384550">
                <a:moveTo>
                  <a:pt x="10800003" y="0"/>
                </a:moveTo>
                <a:lnTo>
                  <a:pt x="0" y="0"/>
                </a:lnTo>
                <a:lnTo>
                  <a:pt x="0" y="3384003"/>
                </a:lnTo>
                <a:lnTo>
                  <a:pt x="10800003" y="3384003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5161" y="746429"/>
            <a:ext cx="6977939" cy="9893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hu-HU" sz="6300" dirty="0">
                <a:solidFill>
                  <a:srgbClr val="FFFFFF"/>
                </a:solidFill>
              </a:rPr>
              <a:t>PIACI</a:t>
            </a:r>
            <a:r>
              <a:rPr sz="6300" dirty="0">
                <a:solidFill>
                  <a:srgbClr val="FFFFFF"/>
                </a:solidFill>
              </a:rPr>
              <a:t> TREND</a:t>
            </a:r>
            <a:endParaRPr sz="6300" dirty="0"/>
          </a:p>
        </p:txBody>
      </p:sp>
      <p:grpSp>
        <p:nvGrpSpPr>
          <p:cNvPr id="4" name="object 4"/>
          <p:cNvGrpSpPr/>
          <p:nvPr/>
        </p:nvGrpSpPr>
        <p:grpSpPr>
          <a:xfrm>
            <a:off x="527050" y="797801"/>
            <a:ext cx="9923780" cy="4665980"/>
            <a:chOff x="527050" y="797801"/>
            <a:chExt cx="9923780" cy="4665980"/>
          </a:xfrm>
        </p:grpSpPr>
        <p:sp>
          <p:nvSpPr>
            <p:cNvPr id="5" name="object 5"/>
            <p:cNvSpPr/>
            <p:nvPr/>
          </p:nvSpPr>
          <p:spPr>
            <a:xfrm>
              <a:off x="812800" y="797801"/>
              <a:ext cx="197485" cy="1016000"/>
            </a:xfrm>
            <a:custGeom>
              <a:avLst/>
              <a:gdLst/>
              <a:ahLst/>
              <a:cxnLst/>
              <a:rect l="l" t="t" r="r" b="b"/>
              <a:pathLst>
                <a:path w="197484" h="1016000">
                  <a:moveTo>
                    <a:pt x="197053" y="0"/>
                  </a:moveTo>
                  <a:lnTo>
                    <a:pt x="0" y="0"/>
                  </a:lnTo>
                  <a:lnTo>
                    <a:pt x="0" y="1015784"/>
                  </a:lnTo>
                  <a:lnTo>
                    <a:pt x="197053" y="1015784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100" y="2231999"/>
              <a:ext cx="3212261" cy="321226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6100" y="2231999"/>
              <a:ext cx="3212465" cy="3212465"/>
            </a:xfrm>
            <a:custGeom>
              <a:avLst/>
              <a:gdLst/>
              <a:ahLst/>
              <a:cxnLst/>
              <a:rect l="l" t="t" r="r" b="b"/>
              <a:pathLst>
                <a:path w="3212465" h="3212465">
                  <a:moveTo>
                    <a:pt x="0" y="3212261"/>
                  </a:moveTo>
                  <a:lnTo>
                    <a:pt x="3212261" y="3212261"/>
                  </a:lnTo>
                  <a:lnTo>
                    <a:pt x="3212261" y="0"/>
                  </a:lnTo>
                  <a:lnTo>
                    <a:pt x="0" y="0"/>
                  </a:lnTo>
                  <a:lnTo>
                    <a:pt x="0" y="3212261"/>
                  </a:lnTo>
                  <a:close/>
                </a:path>
              </a:pathLst>
            </a:custGeom>
            <a:ln w="381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2771" y="2231999"/>
              <a:ext cx="3212261" cy="321226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2771" y="2231999"/>
              <a:ext cx="3212465" cy="3212465"/>
            </a:xfrm>
            <a:custGeom>
              <a:avLst/>
              <a:gdLst/>
              <a:ahLst/>
              <a:cxnLst/>
              <a:rect l="l" t="t" r="r" b="b"/>
              <a:pathLst>
                <a:path w="3212465" h="3212465">
                  <a:moveTo>
                    <a:pt x="0" y="3212261"/>
                  </a:moveTo>
                  <a:lnTo>
                    <a:pt x="3212261" y="3212261"/>
                  </a:lnTo>
                  <a:lnTo>
                    <a:pt x="3212261" y="0"/>
                  </a:lnTo>
                  <a:lnTo>
                    <a:pt x="0" y="0"/>
                  </a:lnTo>
                  <a:lnTo>
                    <a:pt x="0" y="3212261"/>
                  </a:lnTo>
                  <a:close/>
                </a:path>
              </a:pathLst>
            </a:custGeom>
            <a:ln w="381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9442" y="2231999"/>
              <a:ext cx="3212261" cy="321226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219442" y="2231999"/>
              <a:ext cx="3212465" cy="3212465"/>
            </a:xfrm>
            <a:custGeom>
              <a:avLst/>
              <a:gdLst/>
              <a:ahLst/>
              <a:cxnLst/>
              <a:rect l="l" t="t" r="r" b="b"/>
              <a:pathLst>
                <a:path w="3212465" h="3212465">
                  <a:moveTo>
                    <a:pt x="0" y="3212261"/>
                  </a:moveTo>
                  <a:lnTo>
                    <a:pt x="3212261" y="3212261"/>
                  </a:lnTo>
                  <a:lnTo>
                    <a:pt x="3212261" y="0"/>
                  </a:lnTo>
                  <a:lnTo>
                    <a:pt x="0" y="0"/>
                  </a:lnTo>
                  <a:lnTo>
                    <a:pt x="0" y="3212261"/>
                  </a:lnTo>
                  <a:close/>
                </a:path>
              </a:pathLst>
            </a:custGeom>
            <a:ln w="381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4349" y="5667171"/>
            <a:ext cx="3244011" cy="142346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2200"/>
              </a:lnSpc>
              <a:spcBef>
                <a:spcPts val="340"/>
              </a:spcBef>
            </a:pPr>
            <a:r>
              <a:rPr lang="hu-HU" sz="2000" spc="-125" dirty="0">
                <a:solidFill>
                  <a:srgbClr val="6D6E71"/>
                </a:solidFill>
                <a:latin typeface="Arial Black"/>
                <a:cs typeface="Arial Black"/>
              </a:rPr>
              <a:t>TERMÉSZETES ALKOTÓKAT TARTALMAZÓ TERMÉKEK</a:t>
            </a:r>
            <a:endParaRPr sz="2000" dirty="0">
              <a:latin typeface="Arial Black"/>
              <a:cs typeface="Arial Black"/>
            </a:endParaRPr>
          </a:p>
          <a:p>
            <a:pPr marL="24130" algn="ctr">
              <a:lnSpc>
                <a:spcPct val="100000"/>
              </a:lnSpc>
              <a:spcBef>
                <a:spcPts val="400"/>
              </a:spcBef>
            </a:pP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Természetes eredetű összetevők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70259" y="5634759"/>
            <a:ext cx="2645410" cy="57900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355"/>
              </a:spcBef>
            </a:pPr>
            <a:r>
              <a:rPr lang="hu-HU" sz="2000" spc="-110" dirty="0">
                <a:solidFill>
                  <a:srgbClr val="6D6E71"/>
                </a:solidFill>
                <a:latin typeface="Arial Black"/>
                <a:cs typeface="Arial Black"/>
              </a:rPr>
              <a:t>MENTES</a:t>
            </a:r>
            <a:endParaRPr sz="20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300" spc="-20" dirty="0" err="1">
                <a:solidFill>
                  <a:srgbClr val="6D6E71"/>
                </a:solidFill>
                <a:latin typeface="Verdana"/>
                <a:cs typeface="Verdana"/>
              </a:rPr>
              <a:t>parab</a:t>
            </a:r>
            <a:r>
              <a:rPr lang="hu-HU" sz="1300" spc="-20" dirty="0">
                <a:solidFill>
                  <a:srgbClr val="6D6E71"/>
                </a:solidFill>
                <a:latin typeface="Verdana"/>
                <a:cs typeface="Verdana"/>
              </a:rPr>
              <a:t>ének</a:t>
            </a:r>
            <a:r>
              <a:rPr sz="1300" spc="-20" dirty="0">
                <a:solidFill>
                  <a:srgbClr val="6D6E71"/>
                </a:solidFill>
                <a:latin typeface="Verdana"/>
                <a:cs typeface="Verdana"/>
              </a:rPr>
              <a:t>,</a:t>
            </a:r>
            <a:r>
              <a:rPr sz="1300" spc="-8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300" spc="-10" dirty="0" err="1">
                <a:solidFill>
                  <a:srgbClr val="6D6E71"/>
                </a:solidFill>
                <a:latin typeface="Verdana"/>
                <a:cs typeface="Verdana"/>
              </a:rPr>
              <a:t>ftalátok</a:t>
            </a:r>
            <a:r>
              <a:rPr sz="1300" spc="-10" dirty="0">
                <a:solidFill>
                  <a:srgbClr val="6D6E71"/>
                </a:solidFill>
                <a:latin typeface="Verdana"/>
                <a:cs typeface="Verdana"/>
              </a:rPr>
              <a:t>,</a:t>
            </a:r>
            <a:r>
              <a:rPr sz="1300" spc="-8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6D6E71"/>
                </a:solidFill>
                <a:latin typeface="Verdana"/>
                <a:cs typeface="Verdana"/>
              </a:rPr>
              <a:t>s</a:t>
            </a:r>
            <a:r>
              <a:rPr lang="hu-HU" sz="1300" spc="-10" dirty="0" err="1">
                <a:solidFill>
                  <a:srgbClr val="6D6E71"/>
                </a:solidFill>
                <a:latin typeface="Verdana"/>
                <a:cs typeface="Verdana"/>
              </a:rPr>
              <a:t>zulfátok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21500" y="5731083"/>
            <a:ext cx="3873500" cy="879087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355"/>
              </a:spcBef>
            </a:pPr>
            <a:r>
              <a:rPr lang="hu-HU" sz="2000" spc="-130" dirty="0">
                <a:solidFill>
                  <a:srgbClr val="6D6E71"/>
                </a:solidFill>
                <a:latin typeface="Arial Black"/>
                <a:cs typeface="Arial Black"/>
              </a:rPr>
              <a:t>NEM KÖRNYEZETSZENNYEZŐ</a:t>
            </a:r>
            <a:endParaRPr sz="2000" dirty="0">
              <a:latin typeface="Arial Black"/>
              <a:cs typeface="Arial Black"/>
            </a:endParaRPr>
          </a:p>
          <a:p>
            <a:pPr marL="12700" marR="499109" algn="ctr">
              <a:lnSpc>
                <a:spcPts val="1410"/>
              </a:lnSpc>
              <a:spcBef>
                <a:spcPts val="335"/>
              </a:spcBef>
            </a:pPr>
            <a:r>
              <a:rPr lang="hu-HU" sz="1300" spc="-10" dirty="0">
                <a:solidFill>
                  <a:srgbClr val="6D6E71"/>
                </a:solidFill>
                <a:latin typeface="Verdana"/>
                <a:cs typeface="Verdana"/>
              </a:rPr>
              <a:t>      Környezetkímélő előállítás</a:t>
            </a:r>
            <a:endParaRPr sz="13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793095" cy="7558405"/>
          </a:xfrm>
          <a:custGeom>
            <a:avLst/>
            <a:gdLst/>
            <a:ahLst/>
            <a:cxnLst/>
            <a:rect l="l" t="t" r="r" b="b"/>
            <a:pathLst>
              <a:path w="10793095" h="7558405">
                <a:moveTo>
                  <a:pt x="10792815" y="0"/>
                </a:moveTo>
                <a:lnTo>
                  <a:pt x="0" y="0"/>
                </a:lnTo>
                <a:lnTo>
                  <a:pt x="0" y="7557947"/>
                </a:lnTo>
                <a:lnTo>
                  <a:pt x="10792815" y="7557947"/>
                </a:lnTo>
                <a:lnTo>
                  <a:pt x="10792815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523" y="218097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7688" y="570133"/>
            <a:ext cx="6707426" cy="71429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u-HU" sz="4550" spc="105" dirty="0"/>
              <a:t>FÓKUSZBAN AZ ALGA</a:t>
            </a:r>
            <a:endParaRPr sz="4550" dirty="0"/>
          </a:p>
        </p:txBody>
      </p:sp>
      <p:sp>
        <p:nvSpPr>
          <p:cNvPr id="5" name="object 5"/>
          <p:cNvSpPr/>
          <p:nvPr/>
        </p:nvSpPr>
        <p:spPr>
          <a:xfrm>
            <a:off x="838593" y="595312"/>
            <a:ext cx="142240" cy="733425"/>
          </a:xfrm>
          <a:custGeom>
            <a:avLst/>
            <a:gdLst/>
            <a:ahLst/>
            <a:cxnLst/>
            <a:rect l="l" t="t" r="r" b="b"/>
            <a:pathLst>
              <a:path w="142240" h="733425">
                <a:moveTo>
                  <a:pt x="142240" y="0"/>
                </a:moveTo>
                <a:lnTo>
                  <a:pt x="0" y="0"/>
                </a:lnTo>
                <a:lnTo>
                  <a:pt x="0" y="733234"/>
                </a:lnTo>
                <a:lnTo>
                  <a:pt x="142240" y="733234"/>
                </a:lnTo>
                <a:lnTo>
                  <a:pt x="142240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62373" y="3341789"/>
            <a:ext cx="4693920" cy="489878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Hínár betakarítás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május és szeptember között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...</a:t>
            </a:r>
            <a:endParaRPr lang="hu-HU" sz="1500" dirty="0">
              <a:solidFill>
                <a:srgbClr val="6D6E71"/>
              </a:solidFill>
              <a:latin typeface="Verdana"/>
              <a:cs typeface="Verdana"/>
            </a:endParaRPr>
          </a:p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2015-ben pl.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: 65 000 ton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na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betakarítva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2373" y="4015778"/>
            <a:ext cx="56540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...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majd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halászhajók fedélzetén szállítva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(Goémoniers).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62373" y="4472679"/>
            <a:ext cx="5957570" cy="211852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just">
              <a:lnSpc>
                <a:spcPts val="1600"/>
              </a:lnSpc>
              <a:spcBef>
                <a:spcPts val="32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homokdűnéken elhelyezve a hínárt a szél kiszárítja, megőrizve és megvédve a hínár nyomelem tartalmát.</a:t>
            </a:r>
          </a:p>
          <a:p>
            <a:pPr marL="12700" marR="5080" algn="just">
              <a:lnSpc>
                <a:spcPts val="1600"/>
              </a:lnSpc>
              <a:spcBef>
                <a:spcPts val="32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folyamat által a nedvesség tartalom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80%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-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ról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5%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-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ra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csökken.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metódus egyszerű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: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hínár a dűnéken szárad.</a:t>
            </a:r>
            <a:endParaRPr sz="1500" dirty="0">
              <a:latin typeface="Verdana"/>
              <a:cs typeface="Verdana"/>
            </a:endParaRPr>
          </a:p>
          <a:p>
            <a:pPr marL="12700" marR="5080">
              <a:lnSpc>
                <a:spcPts val="1600"/>
              </a:lnSpc>
              <a:spcBef>
                <a:spcPts val="1455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hínár már elveszítette víztartalmát, 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mikronizálásra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kész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mikronizálás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 változtat a hínár szerkezetén, és elősegíti a nyert por majdani </a:t>
            </a:r>
            <a:r>
              <a:rPr lang="hu-HU" sz="1500" dirty="0" err="1">
                <a:solidFill>
                  <a:srgbClr val="6D6E71"/>
                </a:solidFill>
                <a:latin typeface="Verdana"/>
                <a:cs typeface="Verdana"/>
              </a:rPr>
              <a:t>rehidratációját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, megőrizve a benne lévő nyomelemek bioaktivitását.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Így minden nyomelem teljes értékében kerül bele a készítményekbe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8600" y="1053387"/>
            <a:ext cx="6377813" cy="2200602"/>
          </a:xfrm>
          <a:prstGeom prst="rect">
            <a:avLst/>
          </a:prstGeom>
        </p:spPr>
        <p:txBody>
          <a:bodyPr vert="horz" wrap="square" lIns="0" tIns="3302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600"/>
              </a:spcBef>
            </a:pPr>
            <a:r>
              <a:rPr lang="hu-HU" sz="3800" dirty="0">
                <a:solidFill>
                  <a:srgbClr val="6D6E71"/>
                </a:solidFill>
                <a:latin typeface="Times New Roman"/>
                <a:cs typeface="Times New Roman"/>
              </a:rPr>
              <a:t>A tengerből a </a:t>
            </a:r>
            <a:r>
              <a:rPr sz="3800" dirty="0" err="1">
                <a:solidFill>
                  <a:srgbClr val="6D6E71"/>
                </a:solidFill>
                <a:latin typeface="Times New Roman"/>
                <a:cs typeface="Times New Roman"/>
              </a:rPr>
              <a:t>laborat</a:t>
            </a:r>
            <a:r>
              <a:rPr lang="hu-HU" sz="3800" dirty="0" err="1">
                <a:solidFill>
                  <a:srgbClr val="6D6E71"/>
                </a:solidFill>
                <a:latin typeface="Times New Roman"/>
                <a:cs typeface="Times New Roman"/>
              </a:rPr>
              <a:t>óriumba</a:t>
            </a:r>
            <a:endParaRPr sz="3800" dirty="0">
              <a:latin typeface="Times New Roman"/>
              <a:cs typeface="Times New Roman"/>
            </a:endParaRPr>
          </a:p>
          <a:p>
            <a:pPr marL="38100" algn="l">
              <a:lnSpc>
                <a:spcPct val="100000"/>
              </a:lnSpc>
              <a:spcBef>
                <a:spcPts val="985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A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Z ALGINÁT MINT ESSZENCIÁLIS ALKOTÓ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 :</a:t>
            </a:r>
            <a:endParaRPr sz="1500" dirty="0">
              <a:latin typeface="Verdana"/>
              <a:cs typeface="Verdana"/>
            </a:endParaRPr>
          </a:p>
          <a:p>
            <a:pPr marL="38100" marR="5080" algn="l">
              <a:lnSpc>
                <a:spcPct val="100000"/>
              </a:lnSpc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gyakorlatban a kívánt állagot és a gél minőségét a közeg ionkoncentrációjának beállításával éri el a cég. Ehhez laboratóriumaikban viszkozitású és gélszilárdsági vizsgálatokat végeznek.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07049" y="3363963"/>
            <a:ext cx="421005" cy="421005"/>
          </a:xfrm>
          <a:custGeom>
            <a:avLst/>
            <a:gdLst/>
            <a:ahLst/>
            <a:cxnLst/>
            <a:rect l="l" t="t" r="r" b="b"/>
            <a:pathLst>
              <a:path w="421005" h="421004">
                <a:moveTo>
                  <a:pt x="210273" y="420547"/>
                </a:moveTo>
                <a:lnTo>
                  <a:pt x="258487" y="414994"/>
                </a:lnTo>
                <a:lnTo>
                  <a:pt x="302746" y="399174"/>
                </a:lnTo>
                <a:lnTo>
                  <a:pt x="341788" y="374352"/>
                </a:lnTo>
                <a:lnTo>
                  <a:pt x="374352" y="341788"/>
                </a:lnTo>
                <a:lnTo>
                  <a:pt x="399174" y="302746"/>
                </a:lnTo>
                <a:lnTo>
                  <a:pt x="414994" y="258487"/>
                </a:lnTo>
                <a:lnTo>
                  <a:pt x="420547" y="210273"/>
                </a:lnTo>
                <a:lnTo>
                  <a:pt x="414994" y="162060"/>
                </a:lnTo>
                <a:lnTo>
                  <a:pt x="399174" y="117801"/>
                </a:lnTo>
                <a:lnTo>
                  <a:pt x="374352" y="78759"/>
                </a:lnTo>
                <a:lnTo>
                  <a:pt x="341788" y="46195"/>
                </a:lnTo>
                <a:lnTo>
                  <a:pt x="302746" y="21372"/>
                </a:lnTo>
                <a:lnTo>
                  <a:pt x="258487" y="5553"/>
                </a:lnTo>
                <a:lnTo>
                  <a:pt x="210273" y="0"/>
                </a:lnTo>
                <a:lnTo>
                  <a:pt x="162060" y="5553"/>
                </a:lnTo>
                <a:lnTo>
                  <a:pt x="117801" y="21372"/>
                </a:lnTo>
                <a:lnTo>
                  <a:pt x="78759" y="46195"/>
                </a:lnTo>
                <a:lnTo>
                  <a:pt x="46195" y="78759"/>
                </a:lnTo>
                <a:lnTo>
                  <a:pt x="21372" y="117801"/>
                </a:lnTo>
                <a:lnTo>
                  <a:pt x="5553" y="162060"/>
                </a:lnTo>
                <a:lnTo>
                  <a:pt x="0" y="210273"/>
                </a:lnTo>
                <a:lnTo>
                  <a:pt x="5553" y="258487"/>
                </a:lnTo>
                <a:lnTo>
                  <a:pt x="21372" y="302746"/>
                </a:lnTo>
                <a:lnTo>
                  <a:pt x="46195" y="341788"/>
                </a:lnTo>
                <a:lnTo>
                  <a:pt x="78759" y="374352"/>
                </a:lnTo>
                <a:lnTo>
                  <a:pt x="117801" y="399174"/>
                </a:lnTo>
                <a:lnTo>
                  <a:pt x="162060" y="414994"/>
                </a:lnTo>
                <a:lnTo>
                  <a:pt x="210273" y="420547"/>
                </a:lnTo>
                <a:close/>
              </a:path>
            </a:pathLst>
          </a:custGeom>
          <a:ln w="32854">
            <a:solidFill>
              <a:srgbClr val="AADC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17887" y="3357458"/>
            <a:ext cx="24193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3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1</a:t>
            </a:r>
            <a:endParaRPr sz="2300" dirty="0">
              <a:latin typeface="Liberation Sans Narrow"/>
              <a:cs typeface="Liberation Sans Narro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4758" y="3972572"/>
            <a:ext cx="421005" cy="421005"/>
          </a:xfrm>
          <a:custGeom>
            <a:avLst/>
            <a:gdLst/>
            <a:ahLst/>
            <a:cxnLst/>
            <a:rect l="l" t="t" r="r" b="b"/>
            <a:pathLst>
              <a:path w="421005" h="421004">
                <a:moveTo>
                  <a:pt x="210273" y="420547"/>
                </a:moveTo>
                <a:lnTo>
                  <a:pt x="258487" y="414994"/>
                </a:lnTo>
                <a:lnTo>
                  <a:pt x="302746" y="399174"/>
                </a:lnTo>
                <a:lnTo>
                  <a:pt x="341788" y="374352"/>
                </a:lnTo>
                <a:lnTo>
                  <a:pt x="374352" y="341788"/>
                </a:lnTo>
                <a:lnTo>
                  <a:pt x="399174" y="302746"/>
                </a:lnTo>
                <a:lnTo>
                  <a:pt x="414994" y="258487"/>
                </a:lnTo>
                <a:lnTo>
                  <a:pt x="420547" y="210273"/>
                </a:lnTo>
                <a:lnTo>
                  <a:pt x="414994" y="162060"/>
                </a:lnTo>
                <a:lnTo>
                  <a:pt x="399174" y="117801"/>
                </a:lnTo>
                <a:lnTo>
                  <a:pt x="374352" y="78759"/>
                </a:lnTo>
                <a:lnTo>
                  <a:pt x="341788" y="46195"/>
                </a:lnTo>
                <a:lnTo>
                  <a:pt x="302746" y="21372"/>
                </a:lnTo>
                <a:lnTo>
                  <a:pt x="258487" y="5553"/>
                </a:lnTo>
                <a:lnTo>
                  <a:pt x="210273" y="0"/>
                </a:lnTo>
                <a:lnTo>
                  <a:pt x="162060" y="5553"/>
                </a:lnTo>
                <a:lnTo>
                  <a:pt x="117801" y="21372"/>
                </a:lnTo>
                <a:lnTo>
                  <a:pt x="78759" y="46195"/>
                </a:lnTo>
                <a:lnTo>
                  <a:pt x="46195" y="78759"/>
                </a:lnTo>
                <a:lnTo>
                  <a:pt x="21372" y="117801"/>
                </a:lnTo>
                <a:lnTo>
                  <a:pt x="5553" y="162060"/>
                </a:lnTo>
                <a:lnTo>
                  <a:pt x="0" y="210273"/>
                </a:lnTo>
                <a:lnTo>
                  <a:pt x="5553" y="258487"/>
                </a:lnTo>
                <a:lnTo>
                  <a:pt x="21372" y="302746"/>
                </a:lnTo>
                <a:lnTo>
                  <a:pt x="46195" y="341788"/>
                </a:lnTo>
                <a:lnTo>
                  <a:pt x="78759" y="374352"/>
                </a:lnTo>
                <a:lnTo>
                  <a:pt x="117801" y="399174"/>
                </a:lnTo>
                <a:lnTo>
                  <a:pt x="162060" y="414994"/>
                </a:lnTo>
                <a:lnTo>
                  <a:pt x="210273" y="420547"/>
                </a:lnTo>
                <a:close/>
              </a:path>
            </a:pathLst>
          </a:custGeom>
          <a:ln w="32854">
            <a:solidFill>
              <a:srgbClr val="AADC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05309" y="3995379"/>
            <a:ext cx="246379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4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2</a:t>
            </a:r>
            <a:endParaRPr sz="2300" dirty="0">
              <a:latin typeface="Liberation Sans Narrow"/>
              <a:cs typeface="Liberation Sans Narro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84758" y="4631981"/>
            <a:ext cx="421005" cy="421005"/>
          </a:xfrm>
          <a:custGeom>
            <a:avLst/>
            <a:gdLst/>
            <a:ahLst/>
            <a:cxnLst/>
            <a:rect l="l" t="t" r="r" b="b"/>
            <a:pathLst>
              <a:path w="421005" h="421004">
                <a:moveTo>
                  <a:pt x="210273" y="420547"/>
                </a:moveTo>
                <a:lnTo>
                  <a:pt x="258487" y="414994"/>
                </a:lnTo>
                <a:lnTo>
                  <a:pt x="302746" y="399174"/>
                </a:lnTo>
                <a:lnTo>
                  <a:pt x="341788" y="374352"/>
                </a:lnTo>
                <a:lnTo>
                  <a:pt x="374352" y="341788"/>
                </a:lnTo>
                <a:lnTo>
                  <a:pt x="399174" y="302746"/>
                </a:lnTo>
                <a:lnTo>
                  <a:pt x="414994" y="258487"/>
                </a:lnTo>
                <a:lnTo>
                  <a:pt x="420547" y="210273"/>
                </a:lnTo>
                <a:lnTo>
                  <a:pt x="414994" y="162060"/>
                </a:lnTo>
                <a:lnTo>
                  <a:pt x="399174" y="117801"/>
                </a:lnTo>
                <a:lnTo>
                  <a:pt x="374352" y="78759"/>
                </a:lnTo>
                <a:lnTo>
                  <a:pt x="341788" y="46195"/>
                </a:lnTo>
                <a:lnTo>
                  <a:pt x="302746" y="21372"/>
                </a:lnTo>
                <a:lnTo>
                  <a:pt x="258487" y="5553"/>
                </a:lnTo>
                <a:lnTo>
                  <a:pt x="210273" y="0"/>
                </a:lnTo>
                <a:lnTo>
                  <a:pt x="162060" y="5553"/>
                </a:lnTo>
                <a:lnTo>
                  <a:pt x="117801" y="21372"/>
                </a:lnTo>
                <a:lnTo>
                  <a:pt x="78759" y="46195"/>
                </a:lnTo>
                <a:lnTo>
                  <a:pt x="46195" y="78759"/>
                </a:lnTo>
                <a:lnTo>
                  <a:pt x="21372" y="117801"/>
                </a:lnTo>
                <a:lnTo>
                  <a:pt x="5553" y="162060"/>
                </a:lnTo>
                <a:lnTo>
                  <a:pt x="0" y="210273"/>
                </a:lnTo>
                <a:lnTo>
                  <a:pt x="5553" y="258487"/>
                </a:lnTo>
                <a:lnTo>
                  <a:pt x="21372" y="302746"/>
                </a:lnTo>
                <a:lnTo>
                  <a:pt x="46195" y="341788"/>
                </a:lnTo>
                <a:lnTo>
                  <a:pt x="78759" y="374352"/>
                </a:lnTo>
                <a:lnTo>
                  <a:pt x="117801" y="399174"/>
                </a:lnTo>
                <a:lnTo>
                  <a:pt x="162060" y="414994"/>
                </a:lnTo>
                <a:lnTo>
                  <a:pt x="210273" y="420547"/>
                </a:lnTo>
                <a:close/>
              </a:path>
            </a:pathLst>
          </a:custGeom>
          <a:ln w="32854">
            <a:solidFill>
              <a:srgbClr val="AADC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07530" y="4647421"/>
            <a:ext cx="24193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hu-HU" sz="2300" b="1" spc="3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3</a:t>
            </a:r>
            <a:endParaRPr sz="2300" dirty="0">
              <a:latin typeface="Liberation Sans Narrow"/>
              <a:cs typeface="Liberation Sans Narro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91009" y="5638736"/>
            <a:ext cx="421005" cy="421005"/>
          </a:xfrm>
          <a:custGeom>
            <a:avLst/>
            <a:gdLst/>
            <a:ahLst/>
            <a:cxnLst/>
            <a:rect l="l" t="t" r="r" b="b"/>
            <a:pathLst>
              <a:path w="421005" h="421004">
                <a:moveTo>
                  <a:pt x="210273" y="420547"/>
                </a:moveTo>
                <a:lnTo>
                  <a:pt x="258487" y="414994"/>
                </a:lnTo>
                <a:lnTo>
                  <a:pt x="302746" y="399174"/>
                </a:lnTo>
                <a:lnTo>
                  <a:pt x="341788" y="374352"/>
                </a:lnTo>
                <a:lnTo>
                  <a:pt x="374352" y="341788"/>
                </a:lnTo>
                <a:lnTo>
                  <a:pt x="399174" y="302746"/>
                </a:lnTo>
                <a:lnTo>
                  <a:pt x="414994" y="258487"/>
                </a:lnTo>
                <a:lnTo>
                  <a:pt x="420547" y="210273"/>
                </a:lnTo>
                <a:lnTo>
                  <a:pt x="414994" y="162060"/>
                </a:lnTo>
                <a:lnTo>
                  <a:pt x="399174" y="117801"/>
                </a:lnTo>
                <a:lnTo>
                  <a:pt x="374352" y="78759"/>
                </a:lnTo>
                <a:lnTo>
                  <a:pt x="341788" y="46195"/>
                </a:lnTo>
                <a:lnTo>
                  <a:pt x="302746" y="21372"/>
                </a:lnTo>
                <a:lnTo>
                  <a:pt x="258487" y="5553"/>
                </a:lnTo>
                <a:lnTo>
                  <a:pt x="210273" y="0"/>
                </a:lnTo>
                <a:lnTo>
                  <a:pt x="162060" y="5553"/>
                </a:lnTo>
                <a:lnTo>
                  <a:pt x="117801" y="21372"/>
                </a:lnTo>
                <a:lnTo>
                  <a:pt x="78759" y="46195"/>
                </a:lnTo>
                <a:lnTo>
                  <a:pt x="46195" y="78759"/>
                </a:lnTo>
                <a:lnTo>
                  <a:pt x="21372" y="117801"/>
                </a:lnTo>
                <a:lnTo>
                  <a:pt x="5553" y="162060"/>
                </a:lnTo>
                <a:lnTo>
                  <a:pt x="0" y="210273"/>
                </a:lnTo>
                <a:lnTo>
                  <a:pt x="5553" y="258487"/>
                </a:lnTo>
                <a:lnTo>
                  <a:pt x="21372" y="302746"/>
                </a:lnTo>
                <a:lnTo>
                  <a:pt x="46195" y="341788"/>
                </a:lnTo>
                <a:lnTo>
                  <a:pt x="78759" y="374352"/>
                </a:lnTo>
                <a:lnTo>
                  <a:pt x="117801" y="399174"/>
                </a:lnTo>
                <a:lnTo>
                  <a:pt x="162060" y="414994"/>
                </a:lnTo>
                <a:lnTo>
                  <a:pt x="210273" y="420547"/>
                </a:lnTo>
                <a:close/>
              </a:path>
            </a:pathLst>
          </a:custGeom>
          <a:ln w="32854">
            <a:solidFill>
              <a:srgbClr val="AADC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94678" y="5659307"/>
            <a:ext cx="24574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4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4</a:t>
            </a:r>
            <a:endParaRPr sz="2300" dirty="0">
              <a:latin typeface="Liberation Sans Narrow"/>
              <a:cs typeface="Liberation Sans Narrow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886039" y="758088"/>
            <a:ext cx="2359025" cy="6157595"/>
            <a:chOff x="7886039" y="758088"/>
            <a:chExt cx="2359025" cy="615759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5114" y="2453652"/>
              <a:ext cx="2339416" cy="15043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6039" y="758088"/>
              <a:ext cx="2358491" cy="157232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5114" y="4086948"/>
              <a:ext cx="2339416" cy="15406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05114" y="5766650"/>
              <a:ext cx="2339416" cy="11486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83397" y="228700"/>
            <a:ext cx="9441942" cy="1284556"/>
          </a:xfrm>
          <a:prstGeom prst="rect">
            <a:avLst/>
          </a:prstGeom>
        </p:spPr>
        <p:txBody>
          <a:bodyPr vert="horz" wrap="square" lIns="0" tIns="205333" rIns="0" bIns="0" rtlCol="0">
            <a:spAutoFit/>
          </a:bodyPr>
          <a:lstStyle/>
          <a:p>
            <a:pPr marL="225425" marR="5080">
              <a:lnSpc>
                <a:spcPts val="4240"/>
              </a:lnSpc>
              <a:spcBef>
                <a:spcPts val="284"/>
              </a:spcBef>
            </a:pPr>
            <a:r>
              <a:rPr lang="hu-HU" spc="60" dirty="0"/>
              <a:t>AZ AKTÍV HATÓANYAGOK AJÁNLOTT</a:t>
            </a:r>
            <a:r>
              <a:rPr spc="75" dirty="0"/>
              <a:t> </a:t>
            </a:r>
            <a:r>
              <a:rPr lang="hu-HU" spc="120" dirty="0"/>
              <a:t>ÉS</a:t>
            </a:r>
            <a:r>
              <a:rPr spc="80" dirty="0"/>
              <a:t> </a:t>
            </a:r>
            <a:r>
              <a:rPr spc="-10" dirty="0"/>
              <a:t>MARKETI</a:t>
            </a:r>
            <a:r>
              <a:rPr lang="hu-HU" spc="-10" dirty="0"/>
              <a:t>NG</a:t>
            </a:r>
            <a:r>
              <a:rPr spc="-10" dirty="0"/>
              <a:t> </a:t>
            </a:r>
            <a:r>
              <a:rPr lang="hu-HU" spc="-10" dirty="0"/>
              <a:t>MENNYISÉGE</a:t>
            </a:r>
            <a:r>
              <a:rPr spc="35" dirty="0"/>
              <a:t> </a:t>
            </a:r>
            <a:endParaRPr spc="-20" dirty="0"/>
          </a:p>
        </p:txBody>
      </p:sp>
      <p:sp>
        <p:nvSpPr>
          <p:cNvPr id="5" name="object 5"/>
          <p:cNvSpPr/>
          <p:nvPr/>
        </p:nvSpPr>
        <p:spPr>
          <a:xfrm>
            <a:off x="840967" y="386714"/>
            <a:ext cx="142240" cy="1057910"/>
          </a:xfrm>
          <a:custGeom>
            <a:avLst/>
            <a:gdLst/>
            <a:ahLst/>
            <a:cxnLst/>
            <a:rect l="l" t="t" r="r" b="b"/>
            <a:pathLst>
              <a:path w="142240" h="1057910">
                <a:moveTo>
                  <a:pt x="142240" y="0"/>
                </a:moveTo>
                <a:lnTo>
                  <a:pt x="0" y="0"/>
                </a:lnTo>
                <a:lnTo>
                  <a:pt x="0" y="1057605"/>
                </a:lnTo>
                <a:lnTo>
                  <a:pt x="142240" y="1057605"/>
                </a:lnTo>
                <a:lnTo>
                  <a:pt x="142240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1316" y="1466353"/>
            <a:ext cx="5927039" cy="3529171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just">
              <a:lnSpc>
                <a:spcPts val="1600"/>
              </a:lnSpc>
              <a:spcBef>
                <a:spcPts val="320"/>
              </a:spcBef>
            </a:pP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Az ajánlott alkalmazott mennyiség az a mennyiség ami valóban dolgozik a bőrön, a bőrben.</a:t>
            </a: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Arial Black"/>
              </a:rPr>
              <a:t>Az aktív hatóanyagok </a:t>
            </a: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mennyisége a készítményekben a tudományos kutatások és klinikai tesztek által meghatározott, amelyet az adott hatóanyag gyártó az alkalmazásban garantál is. Minden egyes összetevőt az előírt dózisban kell alkalmazni. A dózis azt jelenti, hogy az adott összetevőből mekkora mennyiséget szükséges alkalmazni a kívánt eredmény eléréséhez.</a:t>
            </a:r>
            <a:endParaRPr sz="1500" dirty="0">
              <a:latin typeface="Verdana"/>
              <a:cs typeface="Verdana"/>
            </a:endParaRPr>
          </a:p>
          <a:p>
            <a:pPr marL="12700" algn="just">
              <a:lnSpc>
                <a:spcPts val="1585"/>
              </a:lnSpc>
            </a:pP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Általában ez a mérték</a:t>
            </a: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 0.1 - 5.0%.</a:t>
            </a:r>
            <a:endParaRPr sz="1500" dirty="0">
              <a:latin typeface="Arial Black"/>
              <a:cs typeface="Arial Black"/>
            </a:endParaRPr>
          </a:p>
          <a:p>
            <a:pPr marL="12700" marR="108585" algn="just">
              <a:lnSpc>
                <a:spcPts val="1600"/>
              </a:lnSpc>
              <a:spcBef>
                <a:spcPts val="1620"/>
              </a:spcBef>
            </a:pPr>
            <a:r>
              <a:rPr lang="hu-HU" sz="1500" dirty="0">
                <a:solidFill>
                  <a:srgbClr val="6D6E71"/>
                </a:solidFill>
                <a:latin typeface="Verdana"/>
                <a:cs typeface="Verdana"/>
              </a:rPr>
              <a:t>A marketing mennyiség az összetevők azon mennyisége amely ahhoz elegendő csupán, hogy szerepelhessen a címkén. Általában ez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0.001 - 0.01%.</a:t>
            </a:r>
            <a:endParaRPr sz="1500" dirty="0">
              <a:latin typeface="Verdana"/>
              <a:cs typeface="Verdana"/>
            </a:endParaRPr>
          </a:p>
          <a:p>
            <a:pPr marL="12700" marR="40640" algn="l">
              <a:lnSpc>
                <a:spcPts val="1600"/>
              </a:lnSpc>
              <a:spcBef>
                <a:spcPts val="1620"/>
              </a:spcBef>
            </a:pP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A CARELIKA az összes alkotót az ajánlott alkalmazási mennyiség maximális mértékében alkalmazza termékeiben. A minőségben nem lehet kompromisszum!</a:t>
            </a:r>
            <a:endParaRPr sz="1500" dirty="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7540" y="4205604"/>
            <a:ext cx="9906635" cy="3533775"/>
            <a:chOff x="374853" y="4026458"/>
            <a:chExt cx="9906635" cy="35337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853" y="4026458"/>
              <a:ext cx="3909148" cy="35335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62108" y="6850609"/>
              <a:ext cx="4230370" cy="0"/>
            </a:xfrm>
            <a:custGeom>
              <a:avLst/>
              <a:gdLst/>
              <a:ahLst/>
              <a:cxnLst/>
              <a:rect l="l" t="t" r="r" b="b"/>
              <a:pathLst>
                <a:path w="4230370">
                  <a:moveTo>
                    <a:pt x="0" y="0"/>
                  </a:moveTo>
                  <a:lnTo>
                    <a:pt x="4229887" y="0"/>
                  </a:lnTo>
                </a:path>
              </a:pathLst>
            </a:custGeom>
            <a:ln w="508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1992" y="4026458"/>
              <a:ext cx="3429000" cy="30763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13659" y="4283011"/>
              <a:ext cx="599084" cy="70238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900100" y="2607144"/>
            <a:ext cx="3602800" cy="1390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Kevesebb ráncot észlelt az alanyok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 66%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-a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* : 13%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már 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28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nap elteltével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 / 21%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 56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nap elteltével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950" dirty="0">
              <a:latin typeface="Verdana"/>
              <a:cs typeface="Verdana"/>
            </a:endParaRPr>
          </a:p>
          <a:p>
            <a:pPr marL="12700" marR="5080" indent="-635">
              <a:lnSpc>
                <a:spcPct val="100000"/>
              </a:lnSpc>
              <a:spcBef>
                <a:spcPts val="555"/>
              </a:spcBef>
            </a:pPr>
            <a:r>
              <a:rPr sz="900" i="1" dirty="0">
                <a:solidFill>
                  <a:srgbClr val="6D6E71"/>
                </a:solidFill>
                <a:latin typeface="Verdana"/>
                <a:cs typeface="Verdana"/>
              </a:rPr>
              <a:t>*</a:t>
            </a:r>
            <a:r>
              <a:rPr lang="hu-HU" sz="900" i="1" dirty="0">
                <a:solidFill>
                  <a:srgbClr val="6D6E71"/>
                </a:solidFill>
                <a:latin typeface="Verdana"/>
                <a:cs typeface="Verdana"/>
              </a:rPr>
              <a:t>Klinikai tesztek alapján, 31 alany részvételével</a:t>
            </a:r>
            <a:r>
              <a:rPr sz="900" i="1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9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F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eszesebb bőr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 (40%)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nyugodtabb bőrállapot 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(90%),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hidratáltabb bőr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(73%), 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rugalmasabb bőr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 (90%), </a:t>
            </a:r>
            <a:r>
              <a:rPr lang="hu-HU" sz="950" dirty="0" err="1">
                <a:solidFill>
                  <a:srgbClr val="6D6E71"/>
                </a:solidFill>
                <a:latin typeface="Verdana"/>
                <a:cs typeface="Verdana"/>
              </a:rPr>
              <a:t>elsimultabb</a:t>
            </a:r>
            <a:r>
              <a:rPr lang="hu-HU" sz="950" dirty="0">
                <a:solidFill>
                  <a:srgbClr val="6D6E71"/>
                </a:solidFill>
                <a:latin typeface="Verdana"/>
                <a:cs typeface="Verdana"/>
              </a:rPr>
              <a:t> ráncok</a:t>
            </a:r>
            <a:r>
              <a:rPr sz="950" dirty="0">
                <a:solidFill>
                  <a:srgbClr val="6D6E71"/>
                </a:solidFill>
                <a:latin typeface="Verdana"/>
                <a:cs typeface="Verdana"/>
              </a:rPr>
              <a:t> (73%)**</a:t>
            </a:r>
            <a:endParaRPr sz="9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00" i="1" dirty="0">
                <a:solidFill>
                  <a:srgbClr val="6D6E71"/>
                </a:solidFill>
                <a:latin typeface="Verdana"/>
                <a:cs typeface="Verdana"/>
              </a:rPr>
              <a:t>**</a:t>
            </a:r>
            <a:r>
              <a:rPr lang="hu-HU" sz="900" i="1" dirty="0">
                <a:solidFill>
                  <a:srgbClr val="6D6E71"/>
                </a:solidFill>
                <a:latin typeface="Verdana"/>
                <a:cs typeface="Verdana"/>
              </a:rPr>
              <a:t> Folyamatos</a:t>
            </a:r>
            <a:r>
              <a:rPr sz="900" i="1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900" i="1" dirty="0">
                <a:solidFill>
                  <a:srgbClr val="6D6E71"/>
                </a:solidFill>
                <a:latin typeface="Verdana"/>
                <a:cs typeface="Verdana"/>
              </a:rPr>
              <a:t>alkalmazás</a:t>
            </a:r>
            <a:r>
              <a:rPr sz="900" i="1" dirty="0">
                <a:solidFill>
                  <a:srgbClr val="6D6E71"/>
                </a:solidFill>
                <a:latin typeface="Verdana"/>
                <a:cs typeface="Verdana"/>
              </a:rPr>
              <a:t> 30 </a:t>
            </a:r>
            <a:r>
              <a:rPr lang="hu-HU" sz="900" i="1" dirty="0">
                <a:solidFill>
                  <a:srgbClr val="6D6E71"/>
                </a:solidFill>
                <a:latin typeface="Verdana"/>
                <a:cs typeface="Verdana"/>
              </a:rPr>
              <a:t>nő részvételével, már</a:t>
            </a:r>
            <a:r>
              <a:rPr sz="900" i="1" dirty="0">
                <a:solidFill>
                  <a:srgbClr val="6D6E71"/>
                </a:solidFill>
                <a:latin typeface="Verdana"/>
                <a:cs typeface="Verdana"/>
              </a:rPr>
              <a:t> 28 </a:t>
            </a:r>
            <a:r>
              <a:rPr lang="hu-HU" sz="900" i="1" dirty="0">
                <a:solidFill>
                  <a:srgbClr val="6D6E71"/>
                </a:solidFill>
                <a:latin typeface="Verdana"/>
                <a:cs typeface="Verdana"/>
              </a:rPr>
              <a:t>nap alkalmazás után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80676" y="4504834"/>
            <a:ext cx="599084" cy="3450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00" b="1" spc="-135" dirty="0">
                <a:solidFill>
                  <a:srgbClr val="6D6E71"/>
                </a:solidFill>
                <a:latin typeface="Liberation Sans Narrow"/>
                <a:cs typeface="Liberation Sans Narrow"/>
              </a:rPr>
              <a:t>88%</a:t>
            </a:r>
            <a:endParaRPr sz="2100" dirty="0">
              <a:latin typeface="Liberation Sans Narrow"/>
              <a:cs typeface="Liberation Sans Narro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800" y="2214003"/>
            <a:ext cx="3887470" cy="270510"/>
          </a:xfrm>
          <a:custGeom>
            <a:avLst/>
            <a:gdLst/>
            <a:ahLst/>
            <a:cxnLst/>
            <a:rect l="l" t="t" r="r" b="b"/>
            <a:pathLst>
              <a:path w="3887470" h="270510">
                <a:moveTo>
                  <a:pt x="3887203" y="0"/>
                </a:moveTo>
                <a:lnTo>
                  <a:pt x="0" y="0"/>
                </a:lnTo>
                <a:lnTo>
                  <a:pt x="0" y="270001"/>
                </a:lnTo>
                <a:lnTo>
                  <a:pt x="3887203" y="270001"/>
                </a:lnTo>
                <a:lnTo>
                  <a:pt x="38872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17092" y="2237147"/>
            <a:ext cx="3408247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dirty="0">
                <a:solidFill>
                  <a:srgbClr val="FFFFFF"/>
                </a:solidFill>
                <a:latin typeface="Arial Black"/>
                <a:cs typeface="Arial Black"/>
              </a:rPr>
              <a:t>TES</a:t>
            </a:r>
            <a:r>
              <a:rPr lang="hu-HU" sz="1350" dirty="0">
                <a:solidFill>
                  <a:srgbClr val="FFFFFF"/>
                </a:solidFill>
                <a:latin typeface="Arial Black"/>
                <a:cs typeface="Arial Black"/>
              </a:rPr>
              <a:t>ZTELT HATÉKONYSÁG</a:t>
            </a:r>
            <a:endParaRPr sz="1350" dirty="0">
              <a:latin typeface="Arial Black"/>
              <a:cs typeface="Arial Black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22000" y="5893333"/>
            <a:ext cx="2352675" cy="606425"/>
            <a:chOff x="4122000" y="5893333"/>
            <a:chExt cx="2352675" cy="606425"/>
          </a:xfrm>
        </p:grpSpPr>
        <p:sp>
          <p:nvSpPr>
            <p:cNvPr id="17" name="object 17"/>
            <p:cNvSpPr/>
            <p:nvPr/>
          </p:nvSpPr>
          <p:spPr>
            <a:xfrm>
              <a:off x="4122000" y="5893333"/>
              <a:ext cx="2352675" cy="606425"/>
            </a:xfrm>
            <a:custGeom>
              <a:avLst/>
              <a:gdLst/>
              <a:ahLst/>
              <a:cxnLst/>
              <a:rect l="l" t="t" r="r" b="b"/>
              <a:pathLst>
                <a:path w="2352675" h="606425">
                  <a:moveTo>
                    <a:pt x="354126" y="76365"/>
                  </a:moveTo>
                  <a:lnTo>
                    <a:pt x="324319" y="44196"/>
                  </a:lnTo>
                  <a:lnTo>
                    <a:pt x="287147" y="20091"/>
                  </a:lnTo>
                  <a:lnTo>
                    <a:pt x="243801" y="5029"/>
                  </a:lnTo>
                  <a:lnTo>
                    <a:pt x="195541" y="0"/>
                  </a:lnTo>
                  <a:lnTo>
                    <a:pt x="155308" y="3403"/>
                  </a:lnTo>
                  <a:lnTo>
                    <a:pt x="85420" y="30556"/>
                  </a:lnTo>
                  <a:lnTo>
                    <a:pt x="31369" y="83045"/>
                  </a:lnTo>
                  <a:lnTo>
                    <a:pt x="3479" y="149974"/>
                  </a:lnTo>
                  <a:lnTo>
                    <a:pt x="0" y="188150"/>
                  </a:lnTo>
                  <a:lnTo>
                    <a:pt x="2870" y="224574"/>
                  </a:lnTo>
                  <a:lnTo>
                    <a:pt x="25895" y="289102"/>
                  </a:lnTo>
                  <a:lnTo>
                    <a:pt x="76009" y="344893"/>
                  </a:lnTo>
                  <a:lnTo>
                    <a:pt x="110998" y="364680"/>
                  </a:lnTo>
                  <a:lnTo>
                    <a:pt x="151003" y="376555"/>
                  </a:lnTo>
                  <a:lnTo>
                    <a:pt x="196024" y="380504"/>
                  </a:lnTo>
                  <a:lnTo>
                    <a:pt x="220421" y="379336"/>
                  </a:lnTo>
                  <a:lnTo>
                    <a:pt x="265684" y="369900"/>
                  </a:lnTo>
                  <a:lnTo>
                    <a:pt x="305955" y="351256"/>
                  </a:lnTo>
                  <a:lnTo>
                    <a:pt x="339750" y="324599"/>
                  </a:lnTo>
                  <a:lnTo>
                    <a:pt x="354126" y="308317"/>
                  </a:lnTo>
                  <a:lnTo>
                    <a:pt x="325564" y="286651"/>
                  </a:lnTo>
                  <a:lnTo>
                    <a:pt x="298386" y="312737"/>
                  </a:lnTo>
                  <a:lnTo>
                    <a:pt x="268109" y="331368"/>
                  </a:lnTo>
                  <a:lnTo>
                    <a:pt x="234734" y="342531"/>
                  </a:lnTo>
                  <a:lnTo>
                    <a:pt x="198247" y="346252"/>
                  </a:lnTo>
                  <a:lnTo>
                    <a:pt x="165125" y="343484"/>
                  </a:lnTo>
                  <a:lnTo>
                    <a:pt x="107810" y="321335"/>
                  </a:lnTo>
                  <a:lnTo>
                    <a:pt x="63715" y="278396"/>
                  </a:lnTo>
                  <a:lnTo>
                    <a:pt x="41008" y="223113"/>
                  </a:lnTo>
                  <a:lnTo>
                    <a:pt x="38176" y="191350"/>
                  </a:lnTo>
                  <a:lnTo>
                    <a:pt x="39433" y="169989"/>
                  </a:lnTo>
                  <a:lnTo>
                    <a:pt x="49593" y="130517"/>
                  </a:lnTo>
                  <a:lnTo>
                    <a:pt x="69684" y="95783"/>
                  </a:lnTo>
                  <a:lnTo>
                    <a:pt x="98310" y="67830"/>
                  </a:lnTo>
                  <a:lnTo>
                    <a:pt x="134607" y="47421"/>
                  </a:lnTo>
                  <a:lnTo>
                    <a:pt x="174752" y="37033"/>
                  </a:lnTo>
                  <a:lnTo>
                    <a:pt x="196024" y="35725"/>
                  </a:lnTo>
                  <a:lnTo>
                    <a:pt x="215430" y="36728"/>
                  </a:lnTo>
                  <a:lnTo>
                    <a:pt x="268782" y="51600"/>
                  </a:lnTo>
                  <a:lnTo>
                    <a:pt x="313143" y="83832"/>
                  </a:lnTo>
                  <a:lnTo>
                    <a:pt x="325564" y="98285"/>
                  </a:lnTo>
                  <a:lnTo>
                    <a:pt x="354126" y="76365"/>
                  </a:lnTo>
                  <a:close/>
                </a:path>
                <a:path w="2352675" h="606425">
                  <a:moveTo>
                    <a:pt x="478205" y="540435"/>
                  </a:moveTo>
                  <a:lnTo>
                    <a:pt x="476199" y="530263"/>
                  </a:lnTo>
                  <a:lnTo>
                    <a:pt x="473329" y="526567"/>
                  </a:lnTo>
                  <a:lnTo>
                    <a:pt x="470357" y="522732"/>
                  </a:lnTo>
                  <a:lnTo>
                    <a:pt x="466890" y="521017"/>
                  </a:lnTo>
                  <a:lnTo>
                    <a:pt x="466890" y="531241"/>
                  </a:lnTo>
                  <a:lnTo>
                    <a:pt x="466890" y="552119"/>
                  </a:lnTo>
                  <a:lnTo>
                    <a:pt x="456349" y="554570"/>
                  </a:lnTo>
                  <a:lnTo>
                    <a:pt x="434213" y="554570"/>
                  </a:lnTo>
                  <a:lnTo>
                    <a:pt x="434213" y="526567"/>
                  </a:lnTo>
                  <a:lnTo>
                    <a:pt x="460362" y="526567"/>
                  </a:lnTo>
                  <a:lnTo>
                    <a:pt x="466890" y="531241"/>
                  </a:lnTo>
                  <a:lnTo>
                    <a:pt x="466890" y="521017"/>
                  </a:lnTo>
                  <a:lnTo>
                    <a:pt x="460933" y="518058"/>
                  </a:lnTo>
                  <a:lnTo>
                    <a:pt x="448195" y="516458"/>
                  </a:lnTo>
                  <a:lnTo>
                    <a:pt x="422897" y="516458"/>
                  </a:lnTo>
                  <a:lnTo>
                    <a:pt x="422897" y="603999"/>
                  </a:lnTo>
                  <a:lnTo>
                    <a:pt x="434213" y="603999"/>
                  </a:lnTo>
                  <a:lnTo>
                    <a:pt x="434213" y="564578"/>
                  </a:lnTo>
                  <a:lnTo>
                    <a:pt x="447954" y="564578"/>
                  </a:lnTo>
                  <a:lnTo>
                    <a:pt x="460667" y="562927"/>
                  </a:lnTo>
                  <a:lnTo>
                    <a:pt x="470179" y="558177"/>
                  </a:lnTo>
                  <a:lnTo>
                    <a:pt x="472998" y="554570"/>
                  </a:lnTo>
                  <a:lnTo>
                    <a:pt x="476135" y="550583"/>
                  </a:lnTo>
                  <a:lnTo>
                    <a:pt x="478205" y="540435"/>
                  </a:lnTo>
                  <a:close/>
                </a:path>
                <a:path w="2352675" h="606425">
                  <a:moveTo>
                    <a:pt x="553212" y="603999"/>
                  </a:moveTo>
                  <a:lnTo>
                    <a:pt x="528828" y="564324"/>
                  </a:lnTo>
                  <a:lnTo>
                    <a:pt x="528218" y="563321"/>
                  </a:lnTo>
                  <a:lnTo>
                    <a:pt x="536829" y="560527"/>
                  </a:lnTo>
                  <a:lnTo>
                    <a:pt x="543394" y="555561"/>
                  </a:lnTo>
                  <a:lnTo>
                    <a:pt x="544207" y="554228"/>
                  </a:lnTo>
                  <a:lnTo>
                    <a:pt x="547560" y="548767"/>
                  </a:lnTo>
                  <a:lnTo>
                    <a:pt x="549033" y="540448"/>
                  </a:lnTo>
                  <a:lnTo>
                    <a:pt x="547077" y="530085"/>
                  </a:lnTo>
                  <a:lnTo>
                    <a:pt x="544372" y="526567"/>
                  </a:lnTo>
                  <a:lnTo>
                    <a:pt x="541299" y="522566"/>
                  </a:lnTo>
                  <a:lnTo>
                    <a:pt x="537743" y="520865"/>
                  </a:lnTo>
                  <a:lnTo>
                    <a:pt x="537743" y="531114"/>
                  </a:lnTo>
                  <a:lnTo>
                    <a:pt x="537743" y="551827"/>
                  </a:lnTo>
                  <a:lnTo>
                    <a:pt x="526656" y="554228"/>
                  </a:lnTo>
                  <a:lnTo>
                    <a:pt x="503720" y="554228"/>
                  </a:lnTo>
                  <a:lnTo>
                    <a:pt x="503720" y="526567"/>
                  </a:lnTo>
                  <a:lnTo>
                    <a:pt x="531202" y="526567"/>
                  </a:lnTo>
                  <a:lnTo>
                    <a:pt x="537743" y="531114"/>
                  </a:lnTo>
                  <a:lnTo>
                    <a:pt x="537743" y="520865"/>
                  </a:lnTo>
                  <a:lnTo>
                    <a:pt x="531787" y="517994"/>
                  </a:lnTo>
                  <a:lnTo>
                    <a:pt x="518680" y="516445"/>
                  </a:lnTo>
                  <a:lnTo>
                    <a:pt x="492404" y="516445"/>
                  </a:lnTo>
                  <a:lnTo>
                    <a:pt x="492404" y="603999"/>
                  </a:lnTo>
                  <a:lnTo>
                    <a:pt x="503720" y="603999"/>
                  </a:lnTo>
                  <a:lnTo>
                    <a:pt x="503720" y="564324"/>
                  </a:lnTo>
                  <a:lnTo>
                    <a:pt x="516013" y="564324"/>
                  </a:lnTo>
                  <a:lnTo>
                    <a:pt x="539508" y="603999"/>
                  </a:lnTo>
                  <a:lnTo>
                    <a:pt x="553212" y="603999"/>
                  </a:lnTo>
                  <a:close/>
                </a:path>
                <a:path w="2352675" h="606425">
                  <a:moveTo>
                    <a:pt x="650811" y="560209"/>
                  </a:moveTo>
                  <a:lnTo>
                    <a:pt x="647331" y="541997"/>
                  </a:lnTo>
                  <a:lnTo>
                    <a:pt x="639051" y="529412"/>
                  </a:lnTo>
                  <a:lnTo>
                    <a:pt x="639051" y="560209"/>
                  </a:lnTo>
                  <a:lnTo>
                    <a:pt x="636879" y="573239"/>
                  </a:lnTo>
                  <a:lnTo>
                    <a:pt x="630466" y="584644"/>
                  </a:lnTo>
                  <a:lnTo>
                    <a:pt x="619874" y="592734"/>
                  </a:lnTo>
                  <a:lnTo>
                    <a:pt x="605243" y="595807"/>
                  </a:lnTo>
                  <a:lnTo>
                    <a:pt x="590600" y="592734"/>
                  </a:lnTo>
                  <a:lnTo>
                    <a:pt x="580021" y="584644"/>
                  </a:lnTo>
                  <a:lnTo>
                    <a:pt x="573608" y="573239"/>
                  </a:lnTo>
                  <a:lnTo>
                    <a:pt x="571449" y="560209"/>
                  </a:lnTo>
                  <a:lnTo>
                    <a:pt x="573608" y="547154"/>
                  </a:lnTo>
                  <a:lnTo>
                    <a:pt x="580021" y="535711"/>
                  </a:lnTo>
                  <a:lnTo>
                    <a:pt x="590600" y="527596"/>
                  </a:lnTo>
                  <a:lnTo>
                    <a:pt x="605243" y="524510"/>
                  </a:lnTo>
                  <a:lnTo>
                    <a:pt x="619874" y="527596"/>
                  </a:lnTo>
                  <a:lnTo>
                    <a:pt x="630466" y="535711"/>
                  </a:lnTo>
                  <a:lnTo>
                    <a:pt x="636879" y="547154"/>
                  </a:lnTo>
                  <a:lnTo>
                    <a:pt x="639051" y="560209"/>
                  </a:lnTo>
                  <a:lnTo>
                    <a:pt x="639051" y="529412"/>
                  </a:lnTo>
                  <a:lnTo>
                    <a:pt x="637755" y="527431"/>
                  </a:lnTo>
                  <a:lnTo>
                    <a:pt x="633387" y="524510"/>
                  </a:lnTo>
                  <a:lnTo>
                    <a:pt x="623316" y="517791"/>
                  </a:lnTo>
                  <a:lnTo>
                    <a:pt x="605243" y="514286"/>
                  </a:lnTo>
                  <a:lnTo>
                    <a:pt x="587159" y="517791"/>
                  </a:lnTo>
                  <a:lnTo>
                    <a:pt x="572719" y="527431"/>
                  </a:lnTo>
                  <a:lnTo>
                    <a:pt x="563143" y="541997"/>
                  </a:lnTo>
                  <a:lnTo>
                    <a:pt x="559676" y="560209"/>
                  </a:lnTo>
                  <a:lnTo>
                    <a:pt x="563143" y="578446"/>
                  </a:lnTo>
                  <a:lnTo>
                    <a:pt x="572719" y="593013"/>
                  </a:lnTo>
                  <a:lnTo>
                    <a:pt x="587159" y="602665"/>
                  </a:lnTo>
                  <a:lnTo>
                    <a:pt x="605243" y="606158"/>
                  </a:lnTo>
                  <a:lnTo>
                    <a:pt x="623316" y="602665"/>
                  </a:lnTo>
                  <a:lnTo>
                    <a:pt x="633577" y="595807"/>
                  </a:lnTo>
                  <a:lnTo>
                    <a:pt x="637755" y="593013"/>
                  </a:lnTo>
                  <a:lnTo>
                    <a:pt x="647331" y="578446"/>
                  </a:lnTo>
                  <a:lnTo>
                    <a:pt x="650811" y="560209"/>
                  </a:lnTo>
                  <a:close/>
                </a:path>
                <a:path w="2352675" h="606425">
                  <a:moveTo>
                    <a:pt x="719963" y="516458"/>
                  </a:moveTo>
                  <a:lnTo>
                    <a:pt x="666102" y="516458"/>
                  </a:lnTo>
                  <a:lnTo>
                    <a:pt x="666102" y="604037"/>
                  </a:lnTo>
                  <a:lnTo>
                    <a:pt x="677418" y="604037"/>
                  </a:lnTo>
                  <a:lnTo>
                    <a:pt x="677418" y="563854"/>
                  </a:lnTo>
                  <a:lnTo>
                    <a:pt x="716978" y="563854"/>
                  </a:lnTo>
                  <a:lnTo>
                    <a:pt x="716978" y="553605"/>
                  </a:lnTo>
                  <a:lnTo>
                    <a:pt x="677418" y="553605"/>
                  </a:lnTo>
                  <a:lnTo>
                    <a:pt x="677418" y="526808"/>
                  </a:lnTo>
                  <a:lnTo>
                    <a:pt x="719963" y="526808"/>
                  </a:lnTo>
                  <a:lnTo>
                    <a:pt x="719963" y="516458"/>
                  </a:lnTo>
                  <a:close/>
                </a:path>
                <a:path w="2352675" h="606425">
                  <a:moveTo>
                    <a:pt x="743724" y="380492"/>
                  </a:moveTo>
                  <a:lnTo>
                    <a:pt x="688124" y="261277"/>
                  </a:lnTo>
                  <a:lnTo>
                    <a:pt x="671830" y="226326"/>
                  </a:lnTo>
                  <a:lnTo>
                    <a:pt x="631977" y="140881"/>
                  </a:lnTo>
                  <a:lnTo>
                    <a:pt x="631977" y="226326"/>
                  </a:lnTo>
                  <a:lnTo>
                    <a:pt x="508139" y="226326"/>
                  </a:lnTo>
                  <a:lnTo>
                    <a:pt x="570217" y="95199"/>
                  </a:lnTo>
                  <a:lnTo>
                    <a:pt x="631977" y="226326"/>
                  </a:lnTo>
                  <a:lnTo>
                    <a:pt x="631977" y="140881"/>
                  </a:lnTo>
                  <a:lnTo>
                    <a:pt x="610679" y="95199"/>
                  </a:lnTo>
                  <a:lnTo>
                    <a:pt x="574789" y="18224"/>
                  </a:lnTo>
                  <a:lnTo>
                    <a:pt x="565912" y="18224"/>
                  </a:lnTo>
                  <a:lnTo>
                    <a:pt x="394779" y="380492"/>
                  </a:lnTo>
                  <a:lnTo>
                    <a:pt x="435152" y="380492"/>
                  </a:lnTo>
                  <a:lnTo>
                    <a:pt x="491578" y="261277"/>
                  </a:lnTo>
                  <a:lnTo>
                    <a:pt x="647636" y="261277"/>
                  </a:lnTo>
                  <a:lnTo>
                    <a:pt x="704634" y="380492"/>
                  </a:lnTo>
                  <a:lnTo>
                    <a:pt x="743724" y="380492"/>
                  </a:lnTo>
                  <a:close/>
                </a:path>
                <a:path w="2352675" h="606425">
                  <a:moveTo>
                    <a:pt x="790206" y="593648"/>
                  </a:moveTo>
                  <a:lnTo>
                    <a:pt x="744766" y="593648"/>
                  </a:lnTo>
                  <a:lnTo>
                    <a:pt x="744766" y="563600"/>
                  </a:lnTo>
                  <a:lnTo>
                    <a:pt x="785914" y="563600"/>
                  </a:lnTo>
                  <a:lnTo>
                    <a:pt x="785914" y="553364"/>
                  </a:lnTo>
                  <a:lnTo>
                    <a:pt x="744766" y="553364"/>
                  </a:lnTo>
                  <a:lnTo>
                    <a:pt x="744766" y="526808"/>
                  </a:lnTo>
                  <a:lnTo>
                    <a:pt x="788784" y="526808"/>
                  </a:lnTo>
                  <a:lnTo>
                    <a:pt x="788784" y="516458"/>
                  </a:lnTo>
                  <a:lnTo>
                    <a:pt x="733488" y="516458"/>
                  </a:lnTo>
                  <a:lnTo>
                    <a:pt x="733488" y="604037"/>
                  </a:lnTo>
                  <a:lnTo>
                    <a:pt x="790206" y="604037"/>
                  </a:lnTo>
                  <a:lnTo>
                    <a:pt x="790206" y="593648"/>
                  </a:lnTo>
                  <a:close/>
                </a:path>
                <a:path w="2352675" h="606425">
                  <a:moveTo>
                    <a:pt x="856259" y="580364"/>
                  </a:moveTo>
                  <a:lnTo>
                    <a:pt x="812622" y="548525"/>
                  </a:lnTo>
                  <a:lnTo>
                    <a:pt x="812622" y="528167"/>
                  </a:lnTo>
                  <a:lnTo>
                    <a:pt x="822655" y="524281"/>
                  </a:lnTo>
                  <a:lnTo>
                    <a:pt x="836498" y="524281"/>
                  </a:lnTo>
                  <a:lnTo>
                    <a:pt x="842175" y="527037"/>
                  </a:lnTo>
                  <a:lnTo>
                    <a:pt x="846632" y="533387"/>
                  </a:lnTo>
                  <a:lnTo>
                    <a:pt x="855599" y="526186"/>
                  </a:lnTo>
                  <a:lnTo>
                    <a:pt x="829754" y="514273"/>
                  </a:lnTo>
                  <a:lnTo>
                    <a:pt x="819531" y="515747"/>
                  </a:lnTo>
                  <a:lnTo>
                    <a:pt x="810399" y="520268"/>
                  </a:lnTo>
                  <a:lnTo>
                    <a:pt x="803846" y="527989"/>
                  </a:lnTo>
                  <a:lnTo>
                    <a:pt x="801331" y="539026"/>
                  </a:lnTo>
                  <a:lnTo>
                    <a:pt x="803414" y="549313"/>
                  </a:lnTo>
                  <a:lnTo>
                    <a:pt x="808901" y="556310"/>
                  </a:lnTo>
                  <a:lnTo>
                    <a:pt x="816546" y="560933"/>
                  </a:lnTo>
                  <a:lnTo>
                    <a:pt x="825195" y="564083"/>
                  </a:lnTo>
                  <a:lnTo>
                    <a:pt x="832700" y="566585"/>
                  </a:lnTo>
                  <a:lnTo>
                    <a:pt x="838962" y="569696"/>
                  </a:lnTo>
                  <a:lnTo>
                    <a:pt x="843254" y="574230"/>
                  </a:lnTo>
                  <a:lnTo>
                    <a:pt x="844842" y="580974"/>
                  </a:lnTo>
                  <a:lnTo>
                    <a:pt x="844842" y="590765"/>
                  </a:lnTo>
                  <a:lnTo>
                    <a:pt x="835825" y="596061"/>
                  </a:lnTo>
                  <a:lnTo>
                    <a:pt x="819810" y="596061"/>
                  </a:lnTo>
                  <a:lnTo>
                    <a:pt x="812977" y="592302"/>
                  </a:lnTo>
                  <a:lnTo>
                    <a:pt x="808291" y="584771"/>
                  </a:lnTo>
                  <a:lnTo>
                    <a:pt x="798614" y="591959"/>
                  </a:lnTo>
                  <a:lnTo>
                    <a:pt x="827252" y="606183"/>
                  </a:lnTo>
                  <a:lnTo>
                    <a:pt x="837666" y="604647"/>
                  </a:lnTo>
                  <a:lnTo>
                    <a:pt x="846988" y="599922"/>
                  </a:lnTo>
                  <a:lnTo>
                    <a:pt x="853681" y="591883"/>
                  </a:lnTo>
                  <a:lnTo>
                    <a:pt x="856259" y="580364"/>
                  </a:lnTo>
                  <a:close/>
                </a:path>
                <a:path w="2352675" h="606425">
                  <a:moveTo>
                    <a:pt x="923874" y="580364"/>
                  </a:moveTo>
                  <a:lnTo>
                    <a:pt x="880237" y="548525"/>
                  </a:lnTo>
                  <a:lnTo>
                    <a:pt x="880237" y="528167"/>
                  </a:lnTo>
                  <a:lnTo>
                    <a:pt x="890270" y="524281"/>
                  </a:lnTo>
                  <a:lnTo>
                    <a:pt x="904113" y="524281"/>
                  </a:lnTo>
                  <a:lnTo>
                    <a:pt x="909789" y="527037"/>
                  </a:lnTo>
                  <a:lnTo>
                    <a:pt x="914234" y="533387"/>
                  </a:lnTo>
                  <a:lnTo>
                    <a:pt x="923201" y="526186"/>
                  </a:lnTo>
                  <a:lnTo>
                    <a:pt x="897356" y="514273"/>
                  </a:lnTo>
                  <a:lnTo>
                    <a:pt x="887133" y="515747"/>
                  </a:lnTo>
                  <a:lnTo>
                    <a:pt x="878001" y="520268"/>
                  </a:lnTo>
                  <a:lnTo>
                    <a:pt x="871448" y="527989"/>
                  </a:lnTo>
                  <a:lnTo>
                    <a:pt x="868934" y="539026"/>
                  </a:lnTo>
                  <a:lnTo>
                    <a:pt x="871016" y="549300"/>
                  </a:lnTo>
                  <a:lnTo>
                    <a:pt x="876503" y="556310"/>
                  </a:lnTo>
                  <a:lnTo>
                    <a:pt x="884186" y="560933"/>
                  </a:lnTo>
                  <a:lnTo>
                    <a:pt x="892873" y="564095"/>
                  </a:lnTo>
                  <a:lnTo>
                    <a:pt x="900353" y="566597"/>
                  </a:lnTo>
                  <a:lnTo>
                    <a:pt x="906589" y="569709"/>
                  </a:lnTo>
                  <a:lnTo>
                    <a:pt x="910856" y="574243"/>
                  </a:lnTo>
                  <a:lnTo>
                    <a:pt x="912444" y="580974"/>
                  </a:lnTo>
                  <a:lnTo>
                    <a:pt x="912444" y="590765"/>
                  </a:lnTo>
                  <a:lnTo>
                    <a:pt x="903427" y="596061"/>
                  </a:lnTo>
                  <a:lnTo>
                    <a:pt x="887399" y="596061"/>
                  </a:lnTo>
                  <a:lnTo>
                    <a:pt x="880579" y="592302"/>
                  </a:lnTo>
                  <a:lnTo>
                    <a:pt x="875906" y="584771"/>
                  </a:lnTo>
                  <a:lnTo>
                    <a:pt x="866216" y="591959"/>
                  </a:lnTo>
                  <a:lnTo>
                    <a:pt x="894854" y="606183"/>
                  </a:lnTo>
                  <a:lnTo>
                    <a:pt x="905281" y="604647"/>
                  </a:lnTo>
                  <a:lnTo>
                    <a:pt x="914603" y="599922"/>
                  </a:lnTo>
                  <a:lnTo>
                    <a:pt x="921296" y="591883"/>
                  </a:lnTo>
                  <a:lnTo>
                    <a:pt x="923874" y="580364"/>
                  </a:lnTo>
                  <a:close/>
                </a:path>
                <a:path w="2352675" h="606425">
                  <a:moveTo>
                    <a:pt x="950963" y="516432"/>
                  </a:moveTo>
                  <a:lnTo>
                    <a:pt x="939673" y="516432"/>
                  </a:lnTo>
                  <a:lnTo>
                    <a:pt x="939673" y="604012"/>
                  </a:lnTo>
                  <a:lnTo>
                    <a:pt x="950963" y="604012"/>
                  </a:lnTo>
                  <a:lnTo>
                    <a:pt x="950963" y="516432"/>
                  </a:lnTo>
                  <a:close/>
                </a:path>
                <a:path w="2352675" h="606425">
                  <a:moveTo>
                    <a:pt x="1033602" y="380492"/>
                  </a:moveTo>
                  <a:lnTo>
                    <a:pt x="903287" y="212280"/>
                  </a:lnTo>
                  <a:lnTo>
                    <a:pt x="924839" y="211467"/>
                  </a:lnTo>
                  <a:lnTo>
                    <a:pt x="943940" y="209245"/>
                  </a:lnTo>
                  <a:lnTo>
                    <a:pt x="986878" y="194157"/>
                  </a:lnTo>
                  <a:lnTo>
                    <a:pt x="1006640" y="177330"/>
                  </a:lnTo>
                  <a:lnTo>
                    <a:pt x="1006779" y="177203"/>
                  </a:lnTo>
                  <a:lnTo>
                    <a:pt x="1024928" y="142443"/>
                  </a:lnTo>
                  <a:lnTo>
                    <a:pt x="1028420" y="114655"/>
                  </a:lnTo>
                  <a:lnTo>
                    <a:pt x="1027150" y="97599"/>
                  </a:lnTo>
                  <a:lnTo>
                    <a:pt x="1023353" y="81940"/>
                  </a:lnTo>
                  <a:lnTo>
                    <a:pt x="1017041" y="67691"/>
                  </a:lnTo>
                  <a:lnTo>
                    <a:pt x="1008214" y="54851"/>
                  </a:lnTo>
                  <a:lnTo>
                    <a:pt x="1007071" y="53695"/>
                  </a:lnTo>
                  <a:lnTo>
                    <a:pt x="997356" y="43764"/>
                  </a:lnTo>
                  <a:lnTo>
                    <a:pt x="990955" y="39116"/>
                  </a:lnTo>
                  <a:lnTo>
                    <a:pt x="990955" y="114528"/>
                  </a:lnTo>
                  <a:lnTo>
                    <a:pt x="990346" y="123672"/>
                  </a:lnTo>
                  <a:lnTo>
                    <a:pt x="969568" y="161467"/>
                  </a:lnTo>
                  <a:lnTo>
                    <a:pt x="931989" y="175615"/>
                  </a:lnTo>
                  <a:lnTo>
                    <a:pt x="900455" y="177330"/>
                  </a:lnTo>
                  <a:lnTo>
                    <a:pt x="838060" y="176822"/>
                  </a:lnTo>
                  <a:lnTo>
                    <a:pt x="838060" y="53695"/>
                  </a:lnTo>
                  <a:lnTo>
                    <a:pt x="901915" y="53695"/>
                  </a:lnTo>
                  <a:lnTo>
                    <a:pt x="945870" y="57302"/>
                  </a:lnTo>
                  <a:lnTo>
                    <a:pt x="981113" y="81407"/>
                  </a:lnTo>
                  <a:lnTo>
                    <a:pt x="990955" y="114528"/>
                  </a:lnTo>
                  <a:lnTo>
                    <a:pt x="990955" y="39116"/>
                  </a:lnTo>
                  <a:lnTo>
                    <a:pt x="955751" y="23139"/>
                  </a:lnTo>
                  <a:lnTo>
                    <a:pt x="901725" y="18542"/>
                  </a:lnTo>
                  <a:lnTo>
                    <a:pt x="874001" y="18224"/>
                  </a:lnTo>
                  <a:lnTo>
                    <a:pt x="801852" y="18224"/>
                  </a:lnTo>
                  <a:lnTo>
                    <a:pt x="801852" y="380492"/>
                  </a:lnTo>
                  <a:lnTo>
                    <a:pt x="838060" y="380492"/>
                  </a:lnTo>
                  <a:lnTo>
                    <a:pt x="838060" y="212280"/>
                  </a:lnTo>
                  <a:lnTo>
                    <a:pt x="858507" y="212280"/>
                  </a:lnTo>
                  <a:lnTo>
                    <a:pt x="988809" y="380492"/>
                  </a:lnTo>
                  <a:lnTo>
                    <a:pt x="1033602" y="380492"/>
                  </a:lnTo>
                  <a:close/>
                </a:path>
                <a:path w="2352675" h="606425">
                  <a:moveTo>
                    <a:pt x="1057414" y="560209"/>
                  </a:moveTo>
                  <a:lnTo>
                    <a:pt x="1053934" y="541997"/>
                  </a:lnTo>
                  <a:lnTo>
                    <a:pt x="1045641" y="529386"/>
                  </a:lnTo>
                  <a:lnTo>
                    <a:pt x="1045641" y="560209"/>
                  </a:lnTo>
                  <a:lnTo>
                    <a:pt x="1043470" y="573239"/>
                  </a:lnTo>
                  <a:lnTo>
                    <a:pt x="1037056" y="584644"/>
                  </a:lnTo>
                  <a:lnTo>
                    <a:pt x="1026477" y="592734"/>
                  </a:lnTo>
                  <a:lnTo>
                    <a:pt x="1011847" y="595807"/>
                  </a:lnTo>
                  <a:lnTo>
                    <a:pt x="997204" y="592734"/>
                  </a:lnTo>
                  <a:lnTo>
                    <a:pt x="986612" y="584644"/>
                  </a:lnTo>
                  <a:lnTo>
                    <a:pt x="980198" y="573239"/>
                  </a:lnTo>
                  <a:lnTo>
                    <a:pt x="978039" y="560209"/>
                  </a:lnTo>
                  <a:lnTo>
                    <a:pt x="980198" y="547154"/>
                  </a:lnTo>
                  <a:lnTo>
                    <a:pt x="986612" y="535711"/>
                  </a:lnTo>
                  <a:lnTo>
                    <a:pt x="997204" y="527596"/>
                  </a:lnTo>
                  <a:lnTo>
                    <a:pt x="1011847" y="524510"/>
                  </a:lnTo>
                  <a:lnTo>
                    <a:pt x="1026477" y="527596"/>
                  </a:lnTo>
                  <a:lnTo>
                    <a:pt x="1037056" y="535711"/>
                  </a:lnTo>
                  <a:lnTo>
                    <a:pt x="1043470" y="547154"/>
                  </a:lnTo>
                  <a:lnTo>
                    <a:pt x="1045641" y="560209"/>
                  </a:lnTo>
                  <a:lnTo>
                    <a:pt x="1045641" y="529386"/>
                  </a:lnTo>
                  <a:lnTo>
                    <a:pt x="1044359" y="527431"/>
                  </a:lnTo>
                  <a:lnTo>
                    <a:pt x="1039990" y="524510"/>
                  </a:lnTo>
                  <a:lnTo>
                    <a:pt x="1029919" y="517791"/>
                  </a:lnTo>
                  <a:lnTo>
                    <a:pt x="1011847" y="514286"/>
                  </a:lnTo>
                  <a:lnTo>
                    <a:pt x="993762" y="517791"/>
                  </a:lnTo>
                  <a:lnTo>
                    <a:pt x="979322" y="527431"/>
                  </a:lnTo>
                  <a:lnTo>
                    <a:pt x="969746" y="541997"/>
                  </a:lnTo>
                  <a:lnTo>
                    <a:pt x="966279" y="560209"/>
                  </a:lnTo>
                  <a:lnTo>
                    <a:pt x="969746" y="578446"/>
                  </a:lnTo>
                  <a:lnTo>
                    <a:pt x="979322" y="593013"/>
                  </a:lnTo>
                  <a:lnTo>
                    <a:pt x="993762" y="602665"/>
                  </a:lnTo>
                  <a:lnTo>
                    <a:pt x="1011847" y="606158"/>
                  </a:lnTo>
                  <a:lnTo>
                    <a:pt x="1029919" y="602665"/>
                  </a:lnTo>
                  <a:lnTo>
                    <a:pt x="1040180" y="595807"/>
                  </a:lnTo>
                  <a:lnTo>
                    <a:pt x="1044359" y="593013"/>
                  </a:lnTo>
                  <a:lnTo>
                    <a:pt x="1053934" y="578446"/>
                  </a:lnTo>
                  <a:lnTo>
                    <a:pt x="1057414" y="560209"/>
                  </a:lnTo>
                  <a:close/>
                </a:path>
                <a:path w="2352675" h="606425">
                  <a:moveTo>
                    <a:pt x="1144460" y="516458"/>
                  </a:moveTo>
                  <a:lnTo>
                    <a:pt x="1133132" y="516458"/>
                  </a:lnTo>
                  <a:lnTo>
                    <a:pt x="1133132" y="586105"/>
                  </a:lnTo>
                  <a:lnTo>
                    <a:pt x="1085557" y="516458"/>
                  </a:lnTo>
                  <a:lnTo>
                    <a:pt x="1072718" y="516458"/>
                  </a:lnTo>
                  <a:lnTo>
                    <a:pt x="1072718" y="604037"/>
                  </a:lnTo>
                  <a:lnTo>
                    <a:pt x="1084008" y="604037"/>
                  </a:lnTo>
                  <a:lnTo>
                    <a:pt x="1084008" y="533679"/>
                  </a:lnTo>
                  <a:lnTo>
                    <a:pt x="1131620" y="604037"/>
                  </a:lnTo>
                  <a:lnTo>
                    <a:pt x="1144460" y="604037"/>
                  </a:lnTo>
                  <a:lnTo>
                    <a:pt x="1144460" y="516458"/>
                  </a:lnTo>
                  <a:close/>
                </a:path>
                <a:path w="2352675" h="606425">
                  <a:moveTo>
                    <a:pt x="1239126" y="604037"/>
                  </a:moveTo>
                  <a:lnTo>
                    <a:pt x="1229537" y="581723"/>
                  </a:lnTo>
                  <a:lnTo>
                    <a:pt x="1224991" y="571131"/>
                  </a:lnTo>
                  <a:lnTo>
                    <a:pt x="1212913" y="543026"/>
                  </a:lnTo>
                  <a:lnTo>
                    <a:pt x="1212913" y="571131"/>
                  </a:lnTo>
                  <a:lnTo>
                    <a:pt x="1179499" y="571131"/>
                  </a:lnTo>
                  <a:lnTo>
                    <a:pt x="1196238" y="530872"/>
                  </a:lnTo>
                  <a:lnTo>
                    <a:pt x="1212913" y="571131"/>
                  </a:lnTo>
                  <a:lnTo>
                    <a:pt x="1212913" y="543026"/>
                  </a:lnTo>
                  <a:lnTo>
                    <a:pt x="1207693" y="530872"/>
                  </a:lnTo>
                  <a:lnTo>
                    <a:pt x="1201508" y="516458"/>
                  </a:lnTo>
                  <a:lnTo>
                    <a:pt x="1191374" y="516458"/>
                  </a:lnTo>
                  <a:lnTo>
                    <a:pt x="1153528" y="604037"/>
                  </a:lnTo>
                  <a:lnTo>
                    <a:pt x="1165936" y="604037"/>
                  </a:lnTo>
                  <a:lnTo>
                    <a:pt x="1175169" y="581723"/>
                  </a:lnTo>
                  <a:lnTo>
                    <a:pt x="1217282" y="581723"/>
                  </a:lnTo>
                  <a:lnTo>
                    <a:pt x="1226604" y="604037"/>
                  </a:lnTo>
                  <a:lnTo>
                    <a:pt x="1239126" y="604037"/>
                  </a:lnTo>
                  <a:close/>
                </a:path>
                <a:path w="2352675" h="606425">
                  <a:moveTo>
                    <a:pt x="1299121" y="593648"/>
                  </a:moveTo>
                  <a:lnTo>
                    <a:pt x="1259522" y="593648"/>
                  </a:lnTo>
                  <a:lnTo>
                    <a:pt x="1259522" y="516458"/>
                  </a:lnTo>
                  <a:lnTo>
                    <a:pt x="1248219" y="516458"/>
                  </a:lnTo>
                  <a:lnTo>
                    <a:pt x="1248219" y="604037"/>
                  </a:lnTo>
                  <a:lnTo>
                    <a:pt x="1299121" y="604037"/>
                  </a:lnTo>
                  <a:lnTo>
                    <a:pt x="1299121" y="593648"/>
                  </a:lnTo>
                  <a:close/>
                </a:path>
                <a:path w="2352675" h="606425">
                  <a:moveTo>
                    <a:pt x="1313815" y="18237"/>
                  </a:moveTo>
                  <a:lnTo>
                    <a:pt x="1106208" y="18237"/>
                  </a:lnTo>
                  <a:lnTo>
                    <a:pt x="1106208" y="53797"/>
                  </a:lnTo>
                  <a:lnTo>
                    <a:pt x="1106208" y="166827"/>
                  </a:lnTo>
                  <a:lnTo>
                    <a:pt x="1106208" y="202387"/>
                  </a:lnTo>
                  <a:lnTo>
                    <a:pt x="1106208" y="344627"/>
                  </a:lnTo>
                  <a:lnTo>
                    <a:pt x="1106208" y="380187"/>
                  </a:lnTo>
                  <a:lnTo>
                    <a:pt x="1312341" y="380187"/>
                  </a:lnTo>
                  <a:lnTo>
                    <a:pt x="1312341" y="344627"/>
                  </a:lnTo>
                  <a:lnTo>
                    <a:pt x="1142415" y="344627"/>
                  </a:lnTo>
                  <a:lnTo>
                    <a:pt x="1142415" y="202387"/>
                  </a:lnTo>
                  <a:lnTo>
                    <a:pt x="1312341" y="202387"/>
                  </a:lnTo>
                  <a:lnTo>
                    <a:pt x="1312341" y="166827"/>
                  </a:lnTo>
                  <a:lnTo>
                    <a:pt x="1142415" y="166827"/>
                  </a:lnTo>
                  <a:lnTo>
                    <a:pt x="1142415" y="53797"/>
                  </a:lnTo>
                  <a:lnTo>
                    <a:pt x="1313815" y="53797"/>
                  </a:lnTo>
                  <a:lnTo>
                    <a:pt x="1313815" y="18237"/>
                  </a:lnTo>
                  <a:close/>
                </a:path>
                <a:path w="2352675" h="606425">
                  <a:moveTo>
                    <a:pt x="1551952" y="345897"/>
                  </a:moveTo>
                  <a:lnTo>
                    <a:pt x="1412557" y="345897"/>
                  </a:lnTo>
                  <a:lnTo>
                    <a:pt x="1412557" y="18237"/>
                  </a:lnTo>
                  <a:lnTo>
                    <a:pt x="1376362" y="18237"/>
                  </a:lnTo>
                  <a:lnTo>
                    <a:pt x="1376362" y="345897"/>
                  </a:lnTo>
                  <a:lnTo>
                    <a:pt x="1376362" y="380187"/>
                  </a:lnTo>
                  <a:lnTo>
                    <a:pt x="1551952" y="380187"/>
                  </a:lnTo>
                  <a:lnTo>
                    <a:pt x="1551952" y="345897"/>
                  </a:lnTo>
                  <a:close/>
                </a:path>
                <a:path w="2352675" h="606425">
                  <a:moveTo>
                    <a:pt x="1640357" y="18237"/>
                  </a:moveTo>
                  <a:lnTo>
                    <a:pt x="1604149" y="18237"/>
                  </a:lnTo>
                  <a:lnTo>
                    <a:pt x="1604149" y="380504"/>
                  </a:lnTo>
                  <a:lnTo>
                    <a:pt x="1640357" y="380504"/>
                  </a:lnTo>
                  <a:lnTo>
                    <a:pt x="1640357" y="18237"/>
                  </a:lnTo>
                  <a:close/>
                </a:path>
                <a:path w="2352675" h="606425">
                  <a:moveTo>
                    <a:pt x="1967293" y="380504"/>
                  </a:moveTo>
                  <a:lnTo>
                    <a:pt x="1779765" y="180771"/>
                  </a:lnTo>
                  <a:lnTo>
                    <a:pt x="1953729" y="18237"/>
                  </a:lnTo>
                  <a:lnTo>
                    <a:pt x="1905076" y="18237"/>
                  </a:lnTo>
                  <a:lnTo>
                    <a:pt x="1760283" y="154178"/>
                  </a:lnTo>
                  <a:lnTo>
                    <a:pt x="1760283" y="18237"/>
                  </a:lnTo>
                  <a:lnTo>
                    <a:pt x="1723339" y="18237"/>
                  </a:lnTo>
                  <a:lnTo>
                    <a:pt x="1723339" y="380504"/>
                  </a:lnTo>
                  <a:lnTo>
                    <a:pt x="1760283" y="380504"/>
                  </a:lnTo>
                  <a:lnTo>
                    <a:pt x="1760283" y="211747"/>
                  </a:lnTo>
                  <a:lnTo>
                    <a:pt x="1919046" y="380504"/>
                  </a:lnTo>
                  <a:lnTo>
                    <a:pt x="1967293" y="380504"/>
                  </a:lnTo>
                  <a:close/>
                </a:path>
                <a:path w="2352675" h="606425">
                  <a:moveTo>
                    <a:pt x="2338260" y="380492"/>
                  </a:moveTo>
                  <a:lnTo>
                    <a:pt x="2282660" y="261277"/>
                  </a:lnTo>
                  <a:lnTo>
                    <a:pt x="2266365" y="226326"/>
                  </a:lnTo>
                  <a:lnTo>
                    <a:pt x="2226513" y="140881"/>
                  </a:lnTo>
                  <a:lnTo>
                    <a:pt x="2226513" y="226326"/>
                  </a:lnTo>
                  <a:lnTo>
                    <a:pt x="2102713" y="226326"/>
                  </a:lnTo>
                  <a:lnTo>
                    <a:pt x="2164753" y="95199"/>
                  </a:lnTo>
                  <a:lnTo>
                    <a:pt x="2226513" y="226326"/>
                  </a:lnTo>
                  <a:lnTo>
                    <a:pt x="2226513" y="140881"/>
                  </a:lnTo>
                  <a:lnTo>
                    <a:pt x="2205215" y="95199"/>
                  </a:lnTo>
                  <a:lnTo>
                    <a:pt x="2169325" y="18224"/>
                  </a:lnTo>
                  <a:lnTo>
                    <a:pt x="2160473" y="18224"/>
                  </a:lnTo>
                  <a:lnTo>
                    <a:pt x="1989328" y="380492"/>
                  </a:lnTo>
                  <a:lnTo>
                    <a:pt x="2029701" y="380492"/>
                  </a:lnTo>
                  <a:lnTo>
                    <a:pt x="2086127" y="261277"/>
                  </a:lnTo>
                  <a:lnTo>
                    <a:pt x="2242197" y="261277"/>
                  </a:lnTo>
                  <a:lnTo>
                    <a:pt x="2299170" y="380492"/>
                  </a:lnTo>
                  <a:lnTo>
                    <a:pt x="2338260" y="380492"/>
                  </a:lnTo>
                  <a:close/>
                </a:path>
                <a:path w="2352675" h="606425">
                  <a:moveTo>
                    <a:pt x="2352535" y="440575"/>
                  </a:moveTo>
                  <a:lnTo>
                    <a:pt x="13601" y="440575"/>
                  </a:lnTo>
                  <a:lnTo>
                    <a:pt x="13601" y="454571"/>
                  </a:lnTo>
                  <a:lnTo>
                    <a:pt x="2352535" y="454571"/>
                  </a:lnTo>
                  <a:lnTo>
                    <a:pt x="2352535" y="440575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2744" y="6407600"/>
              <a:ext cx="159994" cy="9190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2614" y="6409782"/>
              <a:ext cx="71754" cy="875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49619" y="6407612"/>
              <a:ext cx="302018" cy="91897"/>
            </a:xfrm>
            <a:prstGeom prst="rect">
              <a:avLst/>
            </a:prstGeom>
          </p:spPr>
        </p:pic>
      </p:grpSp>
      <p:pic>
        <p:nvPicPr>
          <p:cNvPr id="22" name="Kép 21" descr="A képen szöveg, képernyőkép, Betűtípus, szám látható&#10;&#10;Automatikusan generált leírás">
            <a:extLst>
              <a:ext uri="{FF2B5EF4-FFF2-40B4-BE49-F238E27FC236}">
                <a16:creationId xmlns:a16="http://schemas.microsoft.com/office/drawing/2014/main" id="{5B5E118F-4844-8934-2FE0-292F70BFE4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8" y="5151441"/>
            <a:ext cx="3026030" cy="21696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00080" cy="6009640"/>
            <a:chOff x="0" y="0"/>
            <a:chExt cx="10800080" cy="600964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800080" cy="3384550"/>
            </a:xfrm>
            <a:custGeom>
              <a:avLst/>
              <a:gdLst/>
              <a:ahLst/>
              <a:cxnLst/>
              <a:rect l="l" t="t" r="r" b="b"/>
              <a:pathLst>
                <a:path w="10800080" h="3384550">
                  <a:moveTo>
                    <a:pt x="10800003" y="0"/>
                  </a:moveTo>
                  <a:lnTo>
                    <a:pt x="0" y="0"/>
                  </a:lnTo>
                  <a:lnTo>
                    <a:pt x="0" y="3384003"/>
                  </a:lnTo>
                  <a:lnTo>
                    <a:pt x="10800003" y="3384003"/>
                  </a:lnTo>
                  <a:lnTo>
                    <a:pt x="1080000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3800" y="797801"/>
              <a:ext cx="197485" cy="1016000"/>
            </a:xfrm>
            <a:custGeom>
              <a:avLst/>
              <a:gdLst/>
              <a:ahLst/>
              <a:cxnLst/>
              <a:rect l="l" t="t" r="r" b="b"/>
              <a:pathLst>
                <a:path w="197484" h="1016000">
                  <a:moveTo>
                    <a:pt x="197053" y="0"/>
                  </a:moveTo>
                  <a:lnTo>
                    <a:pt x="0" y="0"/>
                  </a:lnTo>
                  <a:lnTo>
                    <a:pt x="0" y="1015784"/>
                  </a:lnTo>
                  <a:lnTo>
                    <a:pt x="197053" y="1015784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4550" y="2777756"/>
              <a:ext cx="3212261" cy="321226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44550" y="2777756"/>
              <a:ext cx="3212465" cy="3212465"/>
            </a:xfrm>
            <a:custGeom>
              <a:avLst/>
              <a:gdLst/>
              <a:ahLst/>
              <a:cxnLst/>
              <a:rect l="l" t="t" r="r" b="b"/>
              <a:pathLst>
                <a:path w="3212465" h="3212465">
                  <a:moveTo>
                    <a:pt x="0" y="3212261"/>
                  </a:moveTo>
                  <a:lnTo>
                    <a:pt x="3212261" y="3212261"/>
                  </a:lnTo>
                  <a:lnTo>
                    <a:pt x="3212261" y="0"/>
                  </a:lnTo>
                  <a:lnTo>
                    <a:pt x="0" y="0"/>
                  </a:lnTo>
                  <a:lnTo>
                    <a:pt x="0" y="3212261"/>
                  </a:lnTo>
                  <a:close/>
                </a:path>
              </a:pathLst>
            </a:custGeom>
            <a:ln w="381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545" y="2777756"/>
              <a:ext cx="3212261" cy="321226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4545" y="2777756"/>
              <a:ext cx="3212465" cy="3212465"/>
            </a:xfrm>
            <a:custGeom>
              <a:avLst/>
              <a:gdLst/>
              <a:ahLst/>
              <a:cxnLst/>
              <a:rect l="l" t="t" r="r" b="b"/>
              <a:pathLst>
                <a:path w="3212465" h="3212465">
                  <a:moveTo>
                    <a:pt x="3212261" y="3212261"/>
                  </a:moveTo>
                  <a:lnTo>
                    <a:pt x="0" y="3212261"/>
                  </a:lnTo>
                  <a:lnTo>
                    <a:pt x="0" y="0"/>
                  </a:lnTo>
                  <a:lnTo>
                    <a:pt x="3212261" y="0"/>
                  </a:lnTo>
                  <a:lnTo>
                    <a:pt x="3212261" y="3212261"/>
                  </a:lnTo>
                  <a:close/>
                </a:path>
              </a:pathLst>
            </a:custGeom>
            <a:ln w="381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4541" y="2777744"/>
              <a:ext cx="3212274" cy="321227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24554" y="2777756"/>
              <a:ext cx="3212465" cy="3212465"/>
            </a:xfrm>
            <a:custGeom>
              <a:avLst/>
              <a:gdLst/>
              <a:ahLst/>
              <a:cxnLst/>
              <a:rect l="l" t="t" r="r" b="b"/>
              <a:pathLst>
                <a:path w="3212465" h="3212465">
                  <a:moveTo>
                    <a:pt x="0" y="3212261"/>
                  </a:moveTo>
                  <a:lnTo>
                    <a:pt x="3212261" y="3212261"/>
                  </a:lnTo>
                  <a:lnTo>
                    <a:pt x="3212261" y="0"/>
                  </a:lnTo>
                  <a:lnTo>
                    <a:pt x="0" y="0"/>
                  </a:lnTo>
                  <a:lnTo>
                    <a:pt x="0" y="3212261"/>
                  </a:lnTo>
                  <a:close/>
                </a:path>
              </a:pathLst>
            </a:custGeom>
            <a:ln w="38100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96161" y="436250"/>
            <a:ext cx="9160650" cy="1995354"/>
          </a:xfrm>
          <a:prstGeom prst="rect">
            <a:avLst/>
          </a:prstGeom>
        </p:spPr>
        <p:txBody>
          <a:bodyPr vert="horz" wrap="square" lIns="0" tIns="325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60"/>
              </a:spcBef>
            </a:pPr>
            <a:r>
              <a:rPr sz="6300" spc="300" dirty="0">
                <a:solidFill>
                  <a:srgbClr val="FFFFFF"/>
                </a:solidFill>
              </a:rPr>
              <a:t>PEEL OFF</a:t>
            </a:r>
            <a:r>
              <a:rPr lang="hu-HU" sz="6300" spc="300" dirty="0">
                <a:solidFill>
                  <a:srgbClr val="FFFFFF"/>
                </a:solidFill>
              </a:rPr>
              <a:t> MASZKOK</a:t>
            </a:r>
            <a:endParaRPr sz="6300" spc="300" dirty="0"/>
          </a:p>
          <a:p>
            <a:pPr marL="12700" marR="5080">
              <a:lnSpc>
                <a:spcPct val="101800"/>
              </a:lnSpc>
              <a:spcBef>
                <a:spcPts val="665"/>
              </a:spcBef>
            </a:pPr>
            <a:r>
              <a:rPr lang="hu-HU" sz="2000" b="0" spc="300" dirty="0">
                <a:solidFill>
                  <a:srgbClr val="FFFFFF"/>
                </a:solidFill>
                <a:latin typeface="Arial"/>
                <a:cs typeface="Arial"/>
              </a:rPr>
              <a:t>Vízzel érintkezve a por azonnal gyengéd eleggyé alakul</a:t>
            </a:r>
            <a:r>
              <a:rPr sz="2000" b="0" spc="3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hu-HU" sz="2000" b="0" spc="300" dirty="0">
                <a:solidFill>
                  <a:srgbClr val="FFFFFF"/>
                </a:solidFill>
                <a:latin typeface="Arial"/>
                <a:cs typeface="Arial"/>
              </a:rPr>
              <a:t> ezáltal könnyen eloszlathatóvá válik a felületen.</a:t>
            </a:r>
            <a:endParaRPr sz="2000" spc="3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12800" y="6212923"/>
            <a:ext cx="32094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SHAKER </a:t>
            </a:r>
            <a:r>
              <a:rPr lang="hu-HU" sz="2000" dirty="0">
                <a:solidFill>
                  <a:srgbClr val="6D6E71"/>
                </a:solidFill>
                <a:latin typeface="Arial Black"/>
                <a:cs typeface="Arial Black"/>
              </a:rPr>
              <a:t>LEHÚZHATÓ MASZK</a:t>
            </a:r>
            <a:endParaRPr sz="20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2799" y="6212923"/>
            <a:ext cx="3420005" cy="88998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2200"/>
              </a:lnSpc>
              <a:spcBef>
                <a:spcPts val="340"/>
              </a:spcBef>
            </a:pPr>
            <a:r>
              <a:rPr lang="hu-HU" sz="2000" dirty="0">
                <a:solidFill>
                  <a:srgbClr val="6D6E71"/>
                </a:solidFill>
                <a:latin typeface="Arial Black"/>
                <a:cs typeface="Arial Black"/>
              </a:rPr>
              <a:t>KLASSZIKUS LEHÚZHATÓ ALGA MASZK</a:t>
            </a:r>
            <a:endParaRPr sz="20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2804" y="6212923"/>
            <a:ext cx="3244011" cy="88998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2200"/>
              </a:lnSpc>
              <a:spcBef>
                <a:spcPts val="340"/>
              </a:spcBef>
            </a:pPr>
            <a:r>
              <a:rPr lang="hu-HU" sz="2000" dirty="0">
                <a:solidFill>
                  <a:srgbClr val="6D6E71"/>
                </a:solidFill>
                <a:latin typeface="Arial Black"/>
                <a:cs typeface="Arial Black"/>
              </a:rPr>
              <a:t>LÁGYÍTÓ, PUHÍTÓ ALGA MASZK GLÜKÓZZAL</a:t>
            </a:r>
            <a:endParaRPr sz="20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9683" y="1216202"/>
            <a:ext cx="2008658" cy="8386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ACEROLA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03577" y="1216202"/>
            <a:ext cx="2066962" cy="8386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TEA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FAOLAJ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9683" y="4348733"/>
            <a:ext cx="2237817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CRYOGENIC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7135" y="2840380"/>
            <a:ext cx="2003909" cy="10720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>
              <a:lnSpc>
                <a:spcPct val="100000"/>
              </a:lnSpc>
              <a:spcBef>
                <a:spcPts val="100"/>
              </a:spcBef>
            </a:pP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FEKETEÁFONYA ALGA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03577" y="2840380"/>
            <a:ext cx="2031493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>
              <a:lnSpc>
                <a:spcPct val="100000"/>
              </a:lnSpc>
              <a:spcBef>
                <a:spcPts val="100"/>
              </a:spcBef>
            </a:pP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KAVIÁR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6661" y="5909513"/>
            <a:ext cx="2011680" cy="1356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L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EVENDULA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ÉS ROZMARING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03577" y="4348733"/>
            <a:ext cx="2299323" cy="2682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290830">
              <a:lnSpc>
                <a:spcPct val="100000"/>
              </a:lnSpc>
              <a:spcBef>
                <a:spcPts val="100"/>
              </a:spcBef>
            </a:pP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GRÁNÁTALMA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00" dirty="0">
              <a:latin typeface="Verdana"/>
              <a:cs typeface="Verdana"/>
            </a:endParaRPr>
          </a:p>
          <a:p>
            <a:pPr marL="24765" marR="5080">
              <a:lnSpc>
                <a:spcPct val="100000"/>
              </a:lnSpc>
            </a:pP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TENGERI KOLLAGÉN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 ALGA PEEL OFF MAS</a:t>
            </a: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46990">
              <a:lnSpc>
                <a:spcPct val="100000"/>
              </a:lnSpc>
              <a:spcBef>
                <a:spcPts val="950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endParaRPr sz="15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8386" y="720470"/>
            <a:ext cx="7994650" cy="6712584"/>
            <a:chOff x="538386" y="720470"/>
            <a:chExt cx="7994650" cy="6712584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391" y="1087246"/>
              <a:ext cx="1541228" cy="14096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2217" y="720470"/>
              <a:ext cx="1898256" cy="18982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391" y="4388053"/>
              <a:ext cx="1530395" cy="12609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5046" y="3927449"/>
              <a:ext cx="1907057" cy="19070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386" y="5814349"/>
              <a:ext cx="1526425" cy="15264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7548" y="5506719"/>
              <a:ext cx="1888185" cy="18881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386" y="2648026"/>
              <a:ext cx="1520024" cy="15200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7957" y="2419273"/>
              <a:ext cx="1858937" cy="15728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43956" y="2635796"/>
              <a:ext cx="1485074" cy="14850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8604" y="2428735"/>
              <a:ext cx="1417218" cy="16499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93981" y="4182605"/>
              <a:ext cx="1538401" cy="15384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78143" y="3798430"/>
              <a:ext cx="2154847" cy="192391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93981" y="1009370"/>
              <a:ext cx="1561223" cy="15612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5808" y="730694"/>
              <a:ext cx="1919490" cy="19195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93981" y="5747382"/>
              <a:ext cx="1523161" cy="152316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20053" y="5487759"/>
              <a:ext cx="1945246" cy="1945246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99298" y="393615"/>
            <a:ext cx="8836801" cy="5277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54350" algn="l"/>
              </a:tabLst>
            </a:pPr>
            <a:r>
              <a:rPr lang="hu-HU" sz="3350" spc="15" dirty="0">
                <a:solidFill>
                  <a:srgbClr val="C2E5DF"/>
                </a:solidFill>
              </a:rPr>
              <a:t>KLASSZIKUS ALGA LEHÚZHATÓ MASZK</a:t>
            </a:r>
            <a:r>
              <a:rPr sz="3350" spc="15" dirty="0">
                <a:solidFill>
                  <a:srgbClr val="C2E5DF"/>
                </a:solidFill>
              </a:rPr>
              <a:t> </a:t>
            </a:r>
            <a:endParaRPr sz="3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5080" y="0"/>
            <a:ext cx="10800080" cy="3177540"/>
          </a:xfrm>
          <a:custGeom>
            <a:avLst/>
            <a:gdLst/>
            <a:ahLst/>
            <a:cxnLst/>
            <a:rect l="l" t="t" r="r" b="b"/>
            <a:pathLst>
              <a:path w="10800080" h="3177540">
                <a:moveTo>
                  <a:pt x="10800003" y="0"/>
                </a:moveTo>
                <a:lnTo>
                  <a:pt x="0" y="0"/>
                </a:lnTo>
                <a:lnTo>
                  <a:pt x="0" y="3177006"/>
                </a:lnTo>
                <a:lnTo>
                  <a:pt x="10800003" y="3177006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5052" y="135090"/>
            <a:ext cx="9331413" cy="14927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761355" algn="l"/>
              </a:tabLst>
            </a:pPr>
            <a:r>
              <a:rPr lang="hu-HU" sz="4800" spc="285" dirty="0">
                <a:solidFill>
                  <a:srgbClr val="FFFFFF"/>
                </a:solidFill>
              </a:rPr>
              <a:t>KLASSZIKUS</a:t>
            </a:r>
            <a:r>
              <a:rPr sz="4800" spc="28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ALGA</a:t>
            </a:r>
            <a:r>
              <a:rPr lang="hu-HU" sz="4800" spc="-10" dirty="0">
                <a:solidFill>
                  <a:srgbClr val="FFFFFF"/>
                </a:solidFill>
              </a:rPr>
              <a:t> </a:t>
            </a:r>
            <a:r>
              <a:rPr sz="4800" spc="-375" dirty="0">
                <a:solidFill>
                  <a:srgbClr val="FFFFFF"/>
                </a:solidFill>
              </a:rPr>
              <a:t>PEEL</a:t>
            </a:r>
            <a:r>
              <a:rPr sz="4800" spc="135" dirty="0">
                <a:solidFill>
                  <a:srgbClr val="FFFFFF"/>
                </a:solidFill>
              </a:rPr>
              <a:t> </a:t>
            </a:r>
            <a:r>
              <a:rPr sz="4800" spc="-25" dirty="0">
                <a:solidFill>
                  <a:srgbClr val="FFFFFF"/>
                </a:solidFill>
              </a:rPr>
              <a:t>OFF</a:t>
            </a:r>
            <a:r>
              <a:rPr lang="hu-HU" sz="4800" spc="-25" dirty="0">
                <a:solidFill>
                  <a:srgbClr val="FFFFFF"/>
                </a:solidFill>
              </a:rPr>
              <a:t> MASZK</a:t>
            </a:r>
            <a:endParaRPr sz="4800" dirty="0"/>
          </a:p>
        </p:txBody>
      </p:sp>
      <p:sp>
        <p:nvSpPr>
          <p:cNvPr id="4" name="object 4"/>
          <p:cNvSpPr/>
          <p:nvPr/>
        </p:nvSpPr>
        <p:spPr>
          <a:xfrm>
            <a:off x="793801" y="276225"/>
            <a:ext cx="184100" cy="1308341"/>
          </a:xfrm>
          <a:custGeom>
            <a:avLst/>
            <a:gdLst/>
            <a:ahLst/>
            <a:cxnLst/>
            <a:rect l="l" t="t" r="r" b="b"/>
            <a:pathLst>
              <a:path w="197484" h="786765">
                <a:moveTo>
                  <a:pt x="197053" y="0"/>
                </a:moveTo>
                <a:lnTo>
                  <a:pt x="0" y="0"/>
                </a:lnTo>
                <a:lnTo>
                  <a:pt x="0" y="786206"/>
                </a:lnTo>
                <a:lnTo>
                  <a:pt x="197053" y="786206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26946" y="1678685"/>
            <a:ext cx="8838565" cy="1401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HASZNÁLAT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800" spc="300" dirty="0">
              <a:latin typeface="Arial"/>
              <a:cs typeface="Arial"/>
            </a:endParaRPr>
          </a:p>
          <a:p>
            <a:pPr marL="12700" marR="5080" algn="l">
              <a:lnSpc>
                <a:spcPct val="101800"/>
              </a:lnSpc>
            </a:pPr>
            <a:r>
              <a:rPr lang="hu-HU" sz="1800" spc="135" dirty="0">
                <a:solidFill>
                  <a:srgbClr val="FFFFFF"/>
                </a:solidFill>
                <a:latin typeface="Arial"/>
                <a:cs typeface="Arial"/>
              </a:rPr>
              <a:t>A konténerbe keverjen össze a porból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24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135" dirty="0">
                <a:solidFill>
                  <a:srgbClr val="FFFFFF"/>
                </a:solidFill>
                <a:latin typeface="Arial"/>
                <a:cs typeface="Arial"/>
              </a:rPr>
              <a:t>mennyiséget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75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245" dirty="0">
                <a:solidFill>
                  <a:srgbClr val="FFFFFF"/>
                </a:solidFill>
                <a:latin typeface="Arial"/>
                <a:cs typeface="Arial"/>
              </a:rPr>
              <a:t>ml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20°C</a:t>
            </a:r>
            <a:r>
              <a:rPr lang="hu-HU" sz="1800" dirty="0">
                <a:solidFill>
                  <a:srgbClr val="FFFFFF"/>
                </a:solidFill>
                <a:latin typeface="Arial"/>
                <a:cs typeface="Arial"/>
              </a:rPr>
              <a:t>-os vízzel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175" dirty="0">
                <a:solidFill>
                  <a:srgbClr val="FFFFFF"/>
                </a:solidFill>
                <a:latin typeface="Arial"/>
                <a:cs typeface="Arial"/>
              </a:rPr>
              <a:t>elegyítse addig amíg homogén elegyet nem kap. </a:t>
            </a:r>
            <a:br>
              <a:rPr lang="hu-HU" spc="175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hu-HU" spc="175" dirty="0">
                <a:solidFill>
                  <a:srgbClr val="FFFFFF"/>
                </a:solidFill>
                <a:latin typeface="Arial"/>
                <a:cs typeface="Arial"/>
              </a:rPr>
              <a:t>Majd spatula segítségével oszlassa el a kezelni kívánt felületen. </a:t>
            </a:r>
            <a:br>
              <a:rPr lang="hu-HU" spc="175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hu-HU" spc="175" dirty="0">
                <a:solidFill>
                  <a:srgbClr val="FFFFFF"/>
                </a:solidFill>
                <a:latin typeface="Arial"/>
                <a:cs typeface="Arial"/>
              </a:rPr>
              <a:t>Hagyja 20 percig hatni, majd egyben távolítsa el.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93622" y="3777121"/>
            <a:ext cx="1327785" cy="1236980"/>
            <a:chOff x="1293622" y="3777121"/>
            <a:chExt cx="1327785" cy="1236980"/>
          </a:xfrm>
        </p:grpSpPr>
        <p:sp>
          <p:nvSpPr>
            <p:cNvPr id="7" name="object 7"/>
            <p:cNvSpPr/>
            <p:nvPr/>
          </p:nvSpPr>
          <p:spPr>
            <a:xfrm>
              <a:off x="1305052" y="3788551"/>
              <a:ext cx="1304925" cy="1011555"/>
            </a:xfrm>
            <a:custGeom>
              <a:avLst/>
              <a:gdLst/>
              <a:ahLst/>
              <a:cxnLst/>
              <a:rect l="l" t="t" r="r" b="b"/>
              <a:pathLst>
                <a:path w="1304925" h="1011554">
                  <a:moveTo>
                    <a:pt x="225285" y="1011489"/>
                  </a:moveTo>
                  <a:lnTo>
                    <a:pt x="1286243" y="601457"/>
                  </a:lnTo>
                  <a:lnTo>
                    <a:pt x="1298871" y="578365"/>
                  </a:lnTo>
                  <a:lnTo>
                    <a:pt x="1304494" y="563402"/>
                  </a:lnTo>
                  <a:lnTo>
                    <a:pt x="1304386" y="550029"/>
                  </a:lnTo>
                  <a:lnTo>
                    <a:pt x="1158201" y="21016"/>
                  </a:lnTo>
                  <a:lnTo>
                    <a:pt x="1116866" y="0"/>
                  </a:lnTo>
                  <a:lnTo>
                    <a:pt x="1098727" y="4506"/>
                  </a:lnTo>
                  <a:lnTo>
                    <a:pt x="0" y="199223"/>
                  </a:lnTo>
                  <a:lnTo>
                    <a:pt x="225285" y="1011489"/>
                  </a:lnTo>
                  <a:close/>
                </a:path>
              </a:pathLst>
            </a:custGeom>
            <a:ln w="2260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37665" y="3788221"/>
              <a:ext cx="1073785" cy="1000760"/>
            </a:xfrm>
            <a:custGeom>
              <a:avLst/>
              <a:gdLst/>
              <a:ahLst/>
              <a:cxnLst/>
              <a:rect l="l" t="t" r="r" b="b"/>
              <a:pathLst>
                <a:path w="1073785" h="1000760">
                  <a:moveTo>
                    <a:pt x="885579" y="0"/>
                  </a:moveTo>
                  <a:lnTo>
                    <a:pt x="867448" y="4506"/>
                  </a:lnTo>
                  <a:lnTo>
                    <a:pt x="718299" y="29373"/>
                  </a:lnTo>
                  <a:lnTo>
                    <a:pt x="0" y="1000275"/>
                  </a:lnTo>
                  <a:lnTo>
                    <a:pt x="1054950" y="601457"/>
                  </a:lnTo>
                  <a:lnTo>
                    <a:pt x="1067586" y="578364"/>
                  </a:lnTo>
                  <a:lnTo>
                    <a:pt x="1073213" y="563400"/>
                  </a:lnTo>
                  <a:lnTo>
                    <a:pt x="1073106" y="550024"/>
                  </a:lnTo>
                  <a:lnTo>
                    <a:pt x="1068539" y="531696"/>
                  </a:lnTo>
                  <a:lnTo>
                    <a:pt x="926909" y="21016"/>
                  </a:lnTo>
                  <a:lnTo>
                    <a:pt x="909735" y="6707"/>
                  </a:lnTo>
                  <a:lnTo>
                    <a:pt x="897816" y="217"/>
                  </a:lnTo>
                  <a:lnTo>
                    <a:pt x="885579" y="0"/>
                  </a:lnTo>
                  <a:close/>
                </a:path>
              </a:pathLst>
            </a:custGeom>
            <a:solidFill>
              <a:srgbClr val="D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2443" y="4816297"/>
              <a:ext cx="144043" cy="19748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050859" y="4020046"/>
            <a:ext cx="619125" cy="8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H</a:t>
            </a:r>
            <a:r>
              <a:rPr sz="2200" b="1" spc="15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2200" b="1" spc="28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O</a:t>
            </a:r>
            <a:endParaRPr sz="2200" dirty="0">
              <a:latin typeface="Liberation Sans Narrow"/>
              <a:cs typeface="Liberation Sans Narrow"/>
            </a:endParaRPr>
          </a:p>
          <a:p>
            <a:pPr marL="168275">
              <a:lnSpc>
                <a:spcPts val="1019"/>
              </a:lnSpc>
            </a:pPr>
            <a:r>
              <a:rPr sz="1250" b="1" spc="1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2</a:t>
            </a:r>
            <a:endParaRPr sz="1250" dirty="0">
              <a:latin typeface="Liberation Sans Narrow"/>
              <a:cs typeface="Liberation Sans Narrow"/>
            </a:endParaRPr>
          </a:p>
          <a:p>
            <a:pPr marL="116205">
              <a:lnSpc>
                <a:spcPct val="100000"/>
              </a:lnSpc>
              <a:spcBef>
                <a:spcPts val="705"/>
              </a:spcBef>
            </a:pPr>
            <a:r>
              <a:rPr sz="2200" spc="-225" dirty="0">
                <a:solidFill>
                  <a:srgbClr val="D17978"/>
                </a:solidFill>
                <a:latin typeface="Arial"/>
                <a:cs typeface="Arial"/>
              </a:rPr>
              <a:t>75ml</a:t>
            </a:r>
            <a:endParaRPr sz="22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51096" y="4413415"/>
            <a:ext cx="3581400" cy="2116455"/>
            <a:chOff x="3951096" y="4413415"/>
            <a:chExt cx="3581400" cy="2116455"/>
          </a:xfrm>
        </p:grpSpPr>
        <p:sp>
          <p:nvSpPr>
            <p:cNvPr id="12" name="object 12"/>
            <p:cNvSpPr/>
            <p:nvPr/>
          </p:nvSpPr>
          <p:spPr>
            <a:xfrm>
              <a:off x="3951096" y="4413415"/>
              <a:ext cx="761365" cy="1089025"/>
            </a:xfrm>
            <a:custGeom>
              <a:avLst/>
              <a:gdLst/>
              <a:ahLst/>
              <a:cxnLst/>
              <a:rect l="l" t="t" r="r" b="b"/>
              <a:pathLst>
                <a:path w="761364" h="1089025">
                  <a:moveTo>
                    <a:pt x="711682" y="0"/>
                  </a:moveTo>
                  <a:lnTo>
                    <a:pt x="0" y="1055116"/>
                  </a:lnTo>
                  <a:lnTo>
                    <a:pt x="49606" y="1088580"/>
                  </a:lnTo>
                  <a:lnTo>
                    <a:pt x="761288" y="33464"/>
                  </a:lnTo>
                  <a:lnTo>
                    <a:pt x="711682" y="0"/>
                  </a:lnTo>
                  <a:close/>
                </a:path>
              </a:pathLst>
            </a:custGeom>
            <a:solidFill>
              <a:srgbClr val="D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51387" y="4966200"/>
              <a:ext cx="1073150" cy="250825"/>
            </a:xfrm>
            <a:custGeom>
              <a:avLst/>
              <a:gdLst/>
              <a:ahLst/>
              <a:cxnLst/>
              <a:rect l="l" t="t" r="r" b="b"/>
              <a:pathLst>
                <a:path w="1073150" h="250825">
                  <a:moveTo>
                    <a:pt x="0" y="250375"/>
                  </a:moveTo>
                  <a:lnTo>
                    <a:pt x="279130" y="65184"/>
                  </a:lnTo>
                  <a:lnTo>
                    <a:pt x="483923" y="0"/>
                  </a:lnTo>
                  <a:lnTo>
                    <a:pt x="714953" y="51713"/>
                  </a:lnTo>
                  <a:lnTo>
                    <a:pt x="1072794" y="217216"/>
                  </a:lnTo>
                </a:path>
              </a:pathLst>
            </a:custGeom>
            <a:ln w="6028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74347" y="4942154"/>
              <a:ext cx="429259" cy="373380"/>
            </a:xfrm>
            <a:custGeom>
              <a:avLst/>
              <a:gdLst/>
              <a:ahLst/>
              <a:cxnLst/>
              <a:rect l="l" t="t" r="r" b="b"/>
              <a:pathLst>
                <a:path w="429260" h="373379">
                  <a:moveTo>
                    <a:pt x="0" y="373138"/>
                  </a:moveTo>
                  <a:lnTo>
                    <a:pt x="133813" y="291249"/>
                  </a:lnTo>
                  <a:lnTo>
                    <a:pt x="223118" y="256476"/>
                  </a:lnTo>
                  <a:lnTo>
                    <a:pt x="308143" y="262089"/>
                  </a:lnTo>
                  <a:lnTo>
                    <a:pt x="429120" y="301358"/>
                  </a:lnTo>
                  <a:lnTo>
                    <a:pt x="381453" y="211088"/>
                  </a:lnTo>
                  <a:lnTo>
                    <a:pt x="330581" y="149607"/>
                  </a:lnTo>
                  <a:lnTo>
                    <a:pt x="245018" y="88662"/>
                  </a:lnTo>
                  <a:lnTo>
                    <a:pt x="93281" y="0"/>
                  </a:lnTo>
                </a:path>
              </a:pathLst>
            </a:custGeom>
            <a:ln w="6028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1985" y="4541308"/>
              <a:ext cx="1959978" cy="1988015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794191" y="4907870"/>
            <a:ext cx="2393315" cy="1510030"/>
            <a:chOff x="794191" y="4907870"/>
            <a:chExt cx="2393315" cy="1510030"/>
          </a:xfrm>
        </p:grpSpPr>
        <p:sp>
          <p:nvSpPr>
            <p:cNvPr id="17" name="object 17"/>
            <p:cNvSpPr/>
            <p:nvPr/>
          </p:nvSpPr>
          <p:spPr>
            <a:xfrm>
              <a:off x="2005228" y="4962059"/>
              <a:ext cx="1073150" cy="250825"/>
            </a:xfrm>
            <a:custGeom>
              <a:avLst/>
              <a:gdLst/>
              <a:ahLst/>
              <a:cxnLst/>
              <a:rect l="l" t="t" r="r" b="b"/>
              <a:pathLst>
                <a:path w="1073150" h="250825">
                  <a:moveTo>
                    <a:pt x="0" y="250375"/>
                  </a:moveTo>
                  <a:lnTo>
                    <a:pt x="279130" y="65184"/>
                  </a:lnTo>
                  <a:lnTo>
                    <a:pt x="483923" y="0"/>
                  </a:lnTo>
                  <a:lnTo>
                    <a:pt x="714953" y="51713"/>
                  </a:lnTo>
                  <a:lnTo>
                    <a:pt x="1072794" y="217216"/>
                  </a:lnTo>
                </a:path>
              </a:pathLst>
            </a:custGeom>
            <a:ln w="6028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28188" y="4938014"/>
              <a:ext cx="429259" cy="373380"/>
            </a:xfrm>
            <a:custGeom>
              <a:avLst/>
              <a:gdLst/>
              <a:ahLst/>
              <a:cxnLst/>
              <a:rect l="l" t="t" r="r" b="b"/>
              <a:pathLst>
                <a:path w="429260" h="373379">
                  <a:moveTo>
                    <a:pt x="0" y="373138"/>
                  </a:moveTo>
                  <a:lnTo>
                    <a:pt x="133813" y="291249"/>
                  </a:lnTo>
                  <a:lnTo>
                    <a:pt x="223118" y="256476"/>
                  </a:lnTo>
                  <a:lnTo>
                    <a:pt x="308143" y="262089"/>
                  </a:lnTo>
                  <a:lnTo>
                    <a:pt x="429120" y="301358"/>
                  </a:lnTo>
                  <a:lnTo>
                    <a:pt x="381453" y="211088"/>
                  </a:lnTo>
                  <a:lnTo>
                    <a:pt x="330581" y="149607"/>
                  </a:lnTo>
                  <a:lnTo>
                    <a:pt x="245018" y="88662"/>
                  </a:lnTo>
                  <a:lnTo>
                    <a:pt x="93281" y="0"/>
                  </a:lnTo>
                </a:path>
              </a:pathLst>
            </a:custGeom>
            <a:ln w="6028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4142" y="5221668"/>
              <a:ext cx="1048385" cy="1186180"/>
            </a:xfrm>
            <a:custGeom>
              <a:avLst/>
              <a:gdLst/>
              <a:ahLst/>
              <a:cxnLst/>
              <a:rect l="l" t="t" r="r" b="b"/>
              <a:pathLst>
                <a:path w="1048385" h="1186179">
                  <a:moveTo>
                    <a:pt x="67614" y="0"/>
                  </a:moveTo>
                  <a:lnTo>
                    <a:pt x="38933" y="5882"/>
                  </a:lnTo>
                  <a:lnTo>
                    <a:pt x="16652" y="21923"/>
                  </a:lnTo>
                  <a:lnTo>
                    <a:pt x="2949" y="45712"/>
                  </a:lnTo>
                  <a:lnTo>
                    <a:pt x="0" y="74841"/>
                  </a:lnTo>
                  <a:lnTo>
                    <a:pt x="105359" y="1111021"/>
                  </a:lnTo>
                  <a:lnTo>
                    <a:pt x="114232" y="1140149"/>
                  </a:lnTo>
                  <a:lnTo>
                    <a:pt x="132772" y="1163939"/>
                  </a:lnTo>
                  <a:lnTo>
                    <a:pt x="158312" y="1179980"/>
                  </a:lnTo>
                  <a:lnTo>
                    <a:pt x="188188" y="1185862"/>
                  </a:lnTo>
                  <a:lnTo>
                    <a:pt x="859751" y="1185862"/>
                  </a:lnTo>
                  <a:lnTo>
                    <a:pt x="915173" y="1163939"/>
                  </a:lnTo>
                  <a:lnTo>
                    <a:pt x="942581" y="1111021"/>
                  </a:lnTo>
                  <a:lnTo>
                    <a:pt x="1047940" y="74841"/>
                  </a:lnTo>
                  <a:lnTo>
                    <a:pt x="1044992" y="45712"/>
                  </a:lnTo>
                  <a:lnTo>
                    <a:pt x="1031292" y="21923"/>
                  </a:lnTo>
                  <a:lnTo>
                    <a:pt x="1009012" y="5882"/>
                  </a:lnTo>
                  <a:lnTo>
                    <a:pt x="980325" y="0"/>
                  </a:lnTo>
                  <a:lnTo>
                    <a:pt x="67614" y="0"/>
                  </a:lnTo>
                  <a:close/>
                </a:path>
              </a:pathLst>
            </a:custGeom>
            <a:ln w="19900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94274" y="5304066"/>
              <a:ext cx="859790" cy="1001394"/>
            </a:xfrm>
            <a:custGeom>
              <a:avLst/>
              <a:gdLst/>
              <a:ahLst/>
              <a:cxnLst/>
              <a:rect l="l" t="t" r="r" b="b"/>
              <a:pathLst>
                <a:path w="859789" h="1001395">
                  <a:moveTo>
                    <a:pt x="804697" y="0"/>
                  </a:moveTo>
                  <a:lnTo>
                    <a:pt x="52730" y="0"/>
                  </a:lnTo>
                  <a:lnTo>
                    <a:pt x="29976" y="4676"/>
                  </a:lnTo>
                  <a:lnTo>
                    <a:pt x="12472" y="17427"/>
                  </a:lnTo>
                  <a:lnTo>
                    <a:pt x="1915" y="36336"/>
                  </a:lnTo>
                  <a:lnTo>
                    <a:pt x="0" y="59486"/>
                  </a:lnTo>
                  <a:lnTo>
                    <a:pt x="106248" y="941463"/>
                  </a:lnTo>
                  <a:lnTo>
                    <a:pt x="113746" y="964609"/>
                  </a:lnTo>
                  <a:lnTo>
                    <a:pt x="128860" y="983510"/>
                  </a:lnTo>
                  <a:lnTo>
                    <a:pt x="149432" y="996252"/>
                  </a:lnTo>
                  <a:lnTo>
                    <a:pt x="173304" y="1000925"/>
                  </a:lnTo>
                  <a:lnTo>
                    <a:pt x="714260" y="1000925"/>
                  </a:lnTo>
                  <a:lnTo>
                    <a:pt x="758197" y="983446"/>
                  </a:lnTo>
                  <a:lnTo>
                    <a:pt x="779551" y="941260"/>
                  </a:lnTo>
                  <a:lnTo>
                    <a:pt x="859205" y="59651"/>
                  </a:lnTo>
                  <a:lnTo>
                    <a:pt x="856594" y="36438"/>
                  </a:lnTo>
                  <a:lnTo>
                    <a:pt x="845472" y="17476"/>
                  </a:lnTo>
                  <a:lnTo>
                    <a:pt x="827589" y="4689"/>
                  </a:lnTo>
                  <a:lnTo>
                    <a:pt x="804697" y="0"/>
                  </a:lnTo>
                  <a:close/>
                </a:path>
              </a:pathLst>
            </a:custGeom>
            <a:solidFill>
              <a:srgbClr val="D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93660" y="5211711"/>
              <a:ext cx="69215" cy="204470"/>
            </a:xfrm>
            <a:custGeom>
              <a:avLst/>
              <a:gdLst/>
              <a:ahLst/>
              <a:cxnLst/>
              <a:rect l="l" t="t" r="r" b="b"/>
              <a:pathLst>
                <a:path w="69215" h="204470">
                  <a:moveTo>
                    <a:pt x="68910" y="0"/>
                  </a:moveTo>
                  <a:lnTo>
                    <a:pt x="0" y="0"/>
                  </a:lnTo>
                  <a:lnTo>
                    <a:pt x="0" y="203974"/>
                  </a:lnTo>
                  <a:lnTo>
                    <a:pt x="68910" y="203974"/>
                  </a:lnTo>
                  <a:lnTo>
                    <a:pt x="68910" y="0"/>
                  </a:lnTo>
                  <a:close/>
                </a:path>
              </a:pathLst>
            </a:custGeom>
            <a:solidFill>
              <a:srgbClr val="D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994588" y="5744062"/>
            <a:ext cx="586740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04" dirty="0">
                <a:solidFill>
                  <a:srgbClr val="D17978"/>
                </a:solidFill>
                <a:latin typeface="Arial"/>
                <a:cs typeface="Arial"/>
              </a:rPr>
              <a:t>20</a:t>
            </a:r>
            <a:r>
              <a:rPr lang="hu-HU" sz="2000" spc="-204" dirty="0">
                <a:solidFill>
                  <a:srgbClr val="D17978"/>
                </a:solidFill>
                <a:latin typeface="Arial"/>
                <a:cs typeface="Arial"/>
              </a:rPr>
              <a:t> perc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631118" y="4541310"/>
            <a:ext cx="2691765" cy="2007870"/>
            <a:chOff x="7631118" y="4541310"/>
            <a:chExt cx="2691765" cy="2007870"/>
          </a:xfrm>
        </p:grpSpPr>
        <p:sp>
          <p:nvSpPr>
            <p:cNvPr id="24" name="object 24"/>
            <p:cNvSpPr/>
            <p:nvPr/>
          </p:nvSpPr>
          <p:spPr>
            <a:xfrm>
              <a:off x="7661262" y="4966200"/>
              <a:ext cx="1073150" cy="250825"/>
            </a:xfrm>
            <a:custGeom>
              <a:avLst/>
              <a:gdLst/>
              <a:ahLst/>
              <a:cxnLst/>
              <a:rect l="l" t="t" r="r" b="b"/>
              <a:pathLst>
                <a:path w="1073150" h="250825">
                  <a:moveTo>
                    <a:pt x="0" y="250375"/>
                  </a:moveTo>
                  <a:lnTo>
                    <a:pt x="279130" y="65184"/>
                  </a:lnTo>
                  <a:lnTo>
                    <a:pt x="483923" y="0"/>
                  </a:lnTo>
                  <a:lnTo>
                    <a:pt x="714953" y="51713"/>
                  </a:lnTo>
                  <a:lnTo>
                    <a:pt x="1072794" y="217216"/>
                  </a:lnTo>
                </a:path>
              </a:pathLst>
            </a:custGeom>
            <a:ln w="6028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84235" y="4942154"/>
              <a:ext cx="429259" cy="373380"/>
            </a:xfrm>
            <a:custGeom>
              <a:avLst/>
              <a:gdLst/>
              <a:ahLst/>
              <a:cxnLst/>
              <a:rect l="l" t="t" r="r" b="b"/>
              <a:pathLst>
                <a:path w="429259" h="373379">
                  <a:moveTo>
                    <a:pt x="0" y="373138"/>
                  </a:moveTo>
                  <a:lnTo>
                    <a:pt x="133813" y="291249"/>
                  </a:lnTo>
                  <a:lnTo>
                    <a:pt x="223118" y="256476"/>
                  </a:lnTo>
                  <a:lnTo>
                    <a:pt x="308143" y="262089"/>
                  </a:lnTo>
                  <a:lnTo>
                    <a:pt x="429120" y="301358"/>
                  </a:lnTo>
                  <a:lnTo>
                    <a:pt x="381453" y="211088"/>
                  </a:lnTo>
                  <a:lnTo>
                    <a:pt x="330581" y="149607"/>
                  </a:lnTo>
                  <a:lnTo>
                    <a:pt x="245018" y="88662"/>
                  </a:lnTo>
                  <a:lnTo>
                    <a:pt x="93281" y="0"/>
                  </a:lnTo>
                </a:path>
              </a:pathLst>
            </a:custGeom>
            <a:ln w="60286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4473" y="4541310"/>
              <a:ext cx="1558226" cy="2007723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3350647" y="5215559"/>
            <a:ext cx="1068070" cy="1205865"/>
            <a:chOff x="3350647" y="5215559"/>
            <a:chExt cx="1068070" cy="1205865"/>
          </a:xfrm>
        </p:grpSpPr>
        <p:sp>
          <p:nvSpPr>
            <p:cNvPr id="28" name="object 28"/>
            <p:cNvSpPr/>
            <p:nvPr/>
          </p:nvSpPr>
          <p:spPr>
            <a:xfrm>
              <a:off x="3360597" y="5225516"/>
              <a:ext cx="1048385" cy="1186180"/>
            </a:xfrm>
            <a:custGeom>
              <a:avLst/>
              <a:gdLst/>
              <a:ahLst/>
              <a:cxnLst/>
              <a:rect l="l" t="t" r="r" b="b"/>
              <a:pathLst>
                <a:path w="1048385" h="1186179">
                  <a:moveTo>
                    <a:pt x="67614" y="0"/>
                  </a:moveTo>
                  <a:lnTo>
                    <a:pt x="38933" y="5882"/>
                  </a:lnTo>
                  <a:lnTo>
                    <a:pt x="16652" y="21923"/>
                  </a:lnTo>
                  <a:lnTo>
                    <a:pt x="2949" y="45712"/>
                  </a:lnTo>
                  <a:lnTo>
                    <a:pt x="0" y="74841"/>
                  </a:lnTo>
                  <a:lnTo>
                    <a:pt x="105359" y="1111021"/>
                  </a:lnTo>
                  <a:lnTo>
                    <a:pt x="114232" y="1140149"/>
                  </a:lnTo>
                  <a:lnTo>
                    <a:pt x="132772" y="1163939"/>
                  </a:lnTo>
                  <a:lnTo>
                    <a:pt x="158312" y="1179980"/>
                  </a:lnTo>
                  <a:lnTo>
                    <a:pt x="188188" y="1185862"/>
                  </a:lnTo>
                  <a:lnTo>
                    <a:pt x="859751" y="1185862"/>
                  </a:lnTo>
                  <a:lnTo>
                    <a:pt x="915173" y="1163939"/>
                  </a:lnTo>
                  <a:lnTo>
                    <a:pt x="942581" y="1111021"/>
                  </a:lnTo>
                  <a:lnTo>
                    <a:pt x="1047940" y="74841"/>
                  </a:lnTo>
                  <a:lnTo>
                    <a:pt x="1044992" y="45712"/>
                  </a:lnTo>
                  <a:lnTo>
                    <a:pt x="1031292" y="21923"/>
                  </a:lnTo>
                  <a:lnTo>
                    <a:pt x="1009012" y="5882"/>
                  </a:lnTo>
                  <a:lnTo>
                    <a:pt x="980325" y="0"/>
                  </a:lnTo>
                  <a:lnTo>
                    <a:pt x="67614" y="0"/>
                  </a:lnTo>
                  <a:close/>
                </a:path>
              </a:pathLst>
            </a:custGeom>
            <a:ln w="19900">
              <a:solidFill>
                <a:srgbClr val="D17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50729" y="5307914"/>
              <a:ext cx="859790" cy="1001394"/>
            </a:xfrm>
            <a:custGeom>
              <a:avLst/>
              <a:gdLst/>
              <a:ahLst/>
              <a:cxnLst/>
              <a:rect l="l" t="t" r="r" b="b"/>
              <a:pathLst>
                <a:path w="859789" h="1001395">
                  <a:moveTo>
                    <a:pt x="804697" y="0"/>
                  </a:moveTo>
                  <a:lnTo>
                    <a:pt x="52730" y="0"/>
                  </a:lnTo>
                  <a:lnTo>
                    <a:pt x="29976" y="4676"/>
                  </a:lnTo>
                  <a:lnTo>
                    <a:pt x="12472" y="17427"/>
                  </a:lnTo>
                  <a:lnTo>
                    <a:pt x="1915" y="36336"/>
                  </a:lnTo>
                  <a:lnTo>
                    <a:pt x="0" y="59486"/>
                  </a:lnTo>
                  <a:lnTo>
                    <a:pt x="106248" y="941463"/>
                  </a:lnTo>
                  <a:lnTo>
                    <a:pt x="113746" y="964609"/>
                  </a:lnTo>
                  <a:lnTo>
                    <a:pt x="128860" y="983510"/>
                  </a:lnTo>
                  <a:lnTo>
                    <a:pt x="149432" y="996252"/>
                  </a:lnTo>
                  <a:lnTo>
                    <a:pt x="173304" y="1000925"/>
                  </a:lnTo>
                  <a:lnTo>
                    <a:pt x="714260" y="1000925"/>
                  </a:lnTo>
                  <a:lnTo>
                    <a:pt x="758197" y="983446"/>
                  </a:lnTo>
                  <a:lnTo>
                    <a:pt x="779551" y="941260"/>
                  </a:lnTo>
                  <a:lnTo>
                    <a:pt x="859205" y="59651"/>
                  </a:lnTo>
                  <a:lnTo>
                    <a:pt x="856594" y="36438"/>
                  </a:lnTo>
                  <a:lnTo>
                    <a:pt x="845472" y="17476"/>
                  </a:lnTo>
                  <a:lnTo>
                    <a:pt x="827589" y="4689"/>
                  </a:lnTo>
                  <a:lnTo>
                    <a:pt x="804697" y="0"/>
                  </a:lnTo>
                  <a:close/>
                </a:path>
              </a:pathLst>
            </a:custGeom>
            <a:solidFill>
              <a:srgbClr val="D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50119" y="5215559"/>
              <a:ext cx="69215" cy="204470"/>
            </a:xfrm>
            <a:custGeom>
              <a:avLst/>
              <a:gdLst/>
              <a:ahLst/>
              <a:cxnLst/>
              <a:rect l="l" t="t" r="r" b="b"/>
              <a:pathLst>
                <a:path w="69214" h="204470">
                  <a:moveTo>
                    <a:pt x="68910" y="0"/>
                  </a:moveTo>
                  <a:lnTo>
                    <a:pt x="0" y="0"/>
                  </a:lnTo>
                  <a:lnTo>
                    <a:pt x="0" y="203974"/>
                  </a:lnTo>
                  <a:lnTo>
                    <a:pt x="68910" y="203974"/>
                  </a:lnTo>
                  <a:lnTo>
                    <a:pt x="68910" y="0"/>
                  </a:lnTo>
                  <a:close/>
                </a:path>
              </a:pathLst>
            </a:custGeom>
            <a:solidFill>
              <a:srgbClr val="D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444621" y="4556570"/>
            <a:ext cx="4660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60" dirty="0">
                <a:solidFill>
                  <a:srgbClr val="D17978"/>
                </a:solidFill>
                <a:latin typeface="Arial"/>
                <a:cs typeface="Arial"/>
              </a:rPr>
              <a:t>25g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0800080" cy="2772410"/>
            <a:chOff x="0" y="12"/>
            <a:chExt cx="10800080" cy="277241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0800080" cy="2772410"/>
            </a:xfrm>
            <a:custGeom>
              <a:avLst/>
              <a:gdLst/>
              <a:ahLst/>
              <a:cxnLst/>
              <a:rect l="l" t="t" r="r" b="b"/>
              <a:pathLst>
                <a:path w="10800080" h="2772410">
                  <a:moveTo>
                    <a:pt x="10800003" y="0"/>
                  </a:moveTo>
                  <a:lnTo>
                    <a:pt x="0" y="0"/>
                  </a:lnTo>
                  <a:lnTo>
                    <a:pt x="0" y="2772003"/>
                  </a:lnTo>
                  <a:lnTo>
                    <a:pt x="10800003" y="2772003"/>
                  </a:lnTo>
                  <a:lnTo>
                    <a:pt x="1080000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3800" y="645401"/>
              <a:ext cx="197485" cy="1016000"/>
            </a:xfrm>
            <a:custGeom>
              <a:avLst/>
              <a:gdLst/>
              <a:ahLst/>
              <a:cxnLst/>
              <a:rect l="l" t="t" r="r" b="b"/>
              <a:pathLst>
                <a:path w="197484" h="1016000">
                  <a:moveTo>
                    <a:pt x="197053" y="0"/>
                  </a:moveTo>
                  <a:lnTo>
                    <a:pt x="0" y="0"/>
                  </a:lnTo>
                  <a:lnTo>
                    <a:pt x="0" y="1015784"/>
                  </a:lnTo>
                  <a:lnTo>
                    <a:pt x="197053" y="1015784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0300" y="462750"/>
            <a:ext cx="9664699" cy="2149306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 marR="5080">
              <a:lnSpc>
                <a:spcPts val="4500"/>
              </a:lnSpc>
              <a:spcBef>
                <a:spcPts val="1000"/>
              </a:spcBef>
            </a:pPr>
            <a:r>
              <a:rPr sz="4200" dirty="0">
                <a:solidFill>
                  <a:srgbClr val="FFFFFF"/>
                </a:solidFill>
              </a:rPr>
              <a:t>ALGA PEEL OFF MAS</a:t>
            </a:r>
            <a:r>
              <a:rPr lang="hu-HU" sz="4200" dirty="0">
                <a:solidFill>
                  <a:srgbClr val="FFFFFF"/>
                </a:solidFill>
              </a:rPr>
              <a:t>Z</a:t>
            </a:r>
            <a:r>
              <a:rPr sz="4200" dirty="0">
                <a:solidFill>
                  <a:srgbClr val="FFFFFF"/>
                </a:solidFill>
              </a:rPr>
              <a:t>K ALGI-TWIN + </a:t>
            </a:r>
            <a:r>
              <a:rPr lang="hu-HU" sz="4200" dirty="0">
                <a:solidFill>
                  <a:srgbClr val="FFFFFF"/>
                </a:solidFill>
              </a:rPr>
              <a:t>AKTÍV OLDAT</a:t>
            </a:r>
            <a:endParaRPr sz="4200" dirty="0"/>
          </a:p>
          <a:p>
            <a:pPr marL="12700" marR="52069">
              <a:lnSpc>
                <a:spcPct val="100000"/>
              </a:lnSpc>
              <a:spcBef>
                <a:spcPts val="1020"/>
              </a:spcBef>
            </a:pPr>
            <a:r>
              <a:rPr lang="hu-HU" sz="2400" b="0" spc="300" dirty="0">
                <a:solidFill>
                  <a:srgbClr val="FFFFFF"/>
                </a:solidFill>
                <a:latin typeface="Arial"/>
                <a:cs typeface="Arial"/>
              </a:rPr>
              <a:t>Maszk intenzív</a:t>
            </a:r>
            <a:r>
              <a:rPr sz="2400" b="0" spc="300" dirty="0">
                <a:solidFill>
                  <a:srgbClr val="FFFFFF"/>
                </a:solidFill>
                <a:latin typeface="Arial"/>
                <a:cs typeface="Arial"/>
              </a:rPr>
              <a:t> anti-ag</a:t>
            </a:r>
            <a:r>
              <a:rPr lang="hu-HU" sz="2400" b="0" spc="300" dirty="0">
                <a:solidFill>
                  <a:srgbClr val="FFFFFF"/>
                </a:solidFill>
                <a:latin typeface="Arial"/>
                <a:cs typeface="Arial"/>
              </a:rPr>
              <a:t>ing</a:t>
            </a:r>
            <a:r>
              <a:rPr sz="2400" b="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2400" b="0" spc="300" dirty="0">
                <a:solidFill>
                  <a:srgbClr val="FFFFFF"/>
                </a:solidFill>
                <a:latin typeface="Arial"/>
                <a:cs typeface="Arial"/>
              </a:rPr>
              <a:t>hatással</a:t>
            </a:r>
            <a:r>
              <a:rPr sz="2400" b="0" spc="3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hu-HU" sz="2400" b="0" spc="300" dirty="0">
                <a:solidFill>
                  <a:srgbClr val="FFFFFF"/>
                </a:solidFill>
                <a:latin typeface="Arial"/>
                <a:cs typeface="Arial"/>
              </a:rPr>
              <a:t>hatása</a:t>
            </a:r>
            <a:r>
              <a:rPr sz="2400" b="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2400" b="0" spc="300" dirty="0">
                <a:solidFill>
                  <a:srgbClr val="FFFFFF"/>
                </a:solidFill>
                <a:latin typeface="Arial"/>
                <a:cs typeface="Arial"/>
              </a:rPr>
              <a:t>hosszantartó és eredményes az érett bőr kezelésében.</a:t>
            </a:r>
            <a:endParaRPr sz="2400" spc="3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522" y="2772004"/>
            <a:ext cx="3224288" cy="390739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015299" y="6660606"/>
            <a:ext cx="12134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0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r>
              <a:rPr sz="1500" spc="-12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370" dirty="0">
                <a:solidFill>
                  <a:srgbClr val="6D6E71"/>
                </a:solidFill>
                <a:latin typeface="Verdana"/>
                <a:cs typeface="Verdana"/>
              </a:rPr>
              <a:t>+</a:t>
            </a:r>
            <a:r>
              <a:rPr sz="1500" spc="-1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6D6E71"/>
                </a:solidFill>
                <a:latin typeface="Verdana"/>
                <a:cs typeface="Verdana"/>
              </a:rPr>
              <a:t>100ML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1380" y="3262394"/>
            <a:ext cx="839440" cy="3948031"/>
            <a:chOff x="702000" y="3262395"/>
            <a:chExt cx="718820" cy="35026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4486" y="3262395"/>
              <a:ext cx="587844" cy="5847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095" y="4164431"/>
              <a:ext cx="636676" cy="6244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000" y="5091226"/>
              <a:ext cx="662940" cy="6501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005" y="6070026"/>
              <a:ext cx="718743" cy="695007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1479257" y="2921638"/>
            <a:ext cx="5638165" cy="4381969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70"/>
              </a:spcBef>
            </a:pPr>
            <a:r>
              <a:rPr sz="1250" dirty="0"/>
              <a:t>ALGA PEEL OFF MAS</a:t>
            </a:r>
            <a:r>
              <a:rPr lang="hu-HU" sz="1250" dirty="0"/>
              <a:t>Z</a:t>
            </a:r>
            <a:r>
              <a:rPr sz="1250" dirty="0"/>
              <a:t>K ALGI-TWIN + </a:t>
            </a:r>
            <a:r>
              <a:rPr lang="hu-HU" sz="1250" dirty="0"/>
              <a:t>AKTÍV OLDAT</a:t>
            </a:r>
            <a:endParaRPr sz="1250" dirty="0"/>
          </a:p>
          <a:p>
            <a:pPr marL="12700" marR="111760" algn="just">
              <a:lnSpc>
                <a:spcPct val="100000"/>
              </a:lnSpc>
              <a:spcBef>
                <a:spcPts val="470"/>
              </a:spcBef>
            </a:pP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A legismertebb 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alga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 a </a:t>
            </a:r>
            <a:r>
              <a:rPr sz="1250" dirty="0">
                <a:solidFill>
                  <a:srgbClr val="6D6E71"/>
                </a:solidFill>
              </a:rPr>
              <a:t> </a:t>
            </a:r>
            <a:r>
              <a:rPr lang="hu-HU" sz="1250" dirty="0">
                <a:solidFill>
                  <a:srgbClr val="6D6E71"/>
                </a:solidFill>
              </a:rPr>
              <a:t>zöld a</a:t>
            </a:r>
            <a:r>
              <a:rPr sz="1250" dirty="0" err="1">
                <a:solidFill>
                  <a:srgbClr val="6D6E71"/>
                </a:solidFill>
              </a:rPr>
              <a:t>lga</a:t>
            </a:r>
            <a:r>
              <a:rPr lang="hu-HU" sz="1250" dirty="0">
                <a:solidFill>
                  <a:srgbClr val="6D6E71"/>
                </a:solidFill>
              </a:rPr>
              <a:t>, moszat</a:t>
            </a:r>
            <a:r>
              <a:rPr sz="1250" dirty="0">
                <a:solidFill>
                  <a:srgbClr val="6D6E71"/>
                </a:solidFill>
              </a:rPr>
              <a:t> – aosa </a:t>
            </a:r>
            <a:r>
              <a:rPr sz="1250" b="1" i="1" dirty="0">
                <a:solidFill>
                  <a:srgbClr val="6D6E71"/>
                </a:solidFill>
                <a:latin typeface="Trebuchet MS"/>
                <a:cs typeface="Trebuchet MS"/>
              </a:rPr>
              <a:t>(Ulva lactuca)</a:t>
            </a:r>
            <a:r>
              <a:rPr sz="1250" i="1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A moszat jelentős mennyiségű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ásványianyagot, proteint juttat a bőrbe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elősegítve a feszes bőrállapotot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Alkalmazásával a bőr tömörebbé válik.</a:t>
            </a:r>
            <a:endParaRPr sz="1250" dirty="0">
              <a:solidFill>
                <a:srgbClr val="6D6E71"/>
              </a:solidFill>
              <a:latin typeface="Verdana"/>
              <a:cs typeface="Verdana"/>
            </a:endParaRPr>
          </a:p>
          <a:p>
            <a:pPr marL="12700" marR="64769" algn="just">
              <a:lnSpc>
                <a:spcPct val="100000"/>
              </a:lnSpc>
              <a:spcBef>
                <a:spcPts val="1190"/>
              </a:spcBef>
            </a:pPr>
            <a:r>
              <a:rPr lang="hu-HU" sz="1250" dirty="0">
                <a:solidFill>
                  <a:srgbClr val="6D6E71"/>
                </a:solidFill>
              </a:rPr>
              <a:t>TENGERI K</a:t>
            </a:r>
            <a:r>
              <a:rPr sz="1250" dirty="0">
                <a:solidFill>
                  <a:srgbClr val="6D6E71"/>
                </a:solidFill>
              </a:rPr>
              <a:t>OLLAG</a:t>
            </a:r>
            <a:r>
              <a:rPr lang="hu-HU" sz="1250" dirty="0">
                <a:solidFill>
                  <a:srgbClr val="6D6E71"/>
                </a:solidFill>
              </a:rPr>
              <a:t>É</a:t>
            </a:r>
            <a:r>
              <a:rPr sz="1250" dirty="0">
                <a:solidFill>
                  <a:srgbClr val="6D6E71"/>
                </a:solidFill>
              </a:rPr>
              <a:t>N </a:t>
            </a:r>
            <a:r>
              <a:rPr lang="hu-HU" sz="1250" dirty="0">
                <a:solidFill>
                  <a:srgbClr val="6D6E71"/>
                </a:solidFill>
              </a:rPr>
              <a:t>–</a:t>
            </a:r>
            <a:r>
              <a:rPr sz="1250" dirty="0">
                <a:solidFill>
                  <a:srgbClr val="6D6E71"/>
                </a:solidFill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</a:rPr>
              <a:t>kezeli a finom vonalakat, simítja a ráncokat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Aktivizálja a bőr funkcióit, fokozza a rugalmasságot, a sejtek regenerációját. A bőr mélyebb 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rétegeit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 is hidratálja, regeneráló hatású.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Kijavítja a sérült kollagén- és 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elasztinrostokat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, ezáltal hozzájárul az epidermisz stabilabb állapotához.</a:t>
            </a:r>
          </a:p>
          <a:p>
            <a:pPr marL="12700" marR="64769" algn="just">
              <a:lnSpc>
                <a:spcPct val="100000"/>
              </a:lnSpc>
              <a:spcBef>
                <a:spcPts val="1190"/>
              </a:spcBef>
            </a:pPr>
            <a:r>
              <a:rPr sz="1250" dirty="0">
                <a:solidFill>
                  <a:srgbClr val="6D6E71"/>
                </a:solidFill>
              </a:rPr>
              <a:t>MENTOL - </a:t>
            </a:r>
            <a:r>
              <a:rPr lang="hu-HU" sz="1250" dirty="0">
                <a:solidFill>
                  <a:srgbClr val="6D6E71"/>
                </a:solidFill>
                <a:latin typeface="Verdana"/>
              </a:rPr>
              <a:t>nyugtató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és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hűsítő hatású,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mérsékli a faggyúmirigyek működését, fájdalomcsillapító, gyulladáscsökkentő, mérsékli a bőr hőmérsékletét.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Fokozza a keringést, kezeli az ödémát, lazítja az izomzatot.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Helyileg alkalmazva érzéstelenítő hatású.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Fokozza az érfalak áteresztőképességét, salaktalanító.</a:t>
            </a:r>
            <a:endParaRPr sz="1250" dirty="0">
              <a:solidFill>
                <a:srgbClr val="6D6E71"/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730"/>
              </a:spcBef>
            </a:pPr>
            <a:r>
              <a:rPr lang="hu-HU" sz="1250" dirty="0">
                <a:solidFill>
                  <a:srgbClr val="6D6E71"/>
                </a:solidFill>
              </a:rPr>
              <a:t>K</a:t>
            </a:r>
            <a:r>
              <a:rPr sz="1250" dirty="0">
                <a:solidFill>
                  <a:srgbClr val="6D6E71"/>
                </a:solidFill>
              </a:rPr>
              <a:t>AVI</a:t>
            </a:r>
            <a:r>
              <a:rPr lang="hu-HU" sz="1250" dirty="0">
                <a:solidFill>
                  <a:srgbClr val="6D6E71"/>
                </a:solidFill>
              </a:rPr>
              <a:t>Á</a:t>
            </a:r>
            <a:r>
              <a:rPr sz="1250" dirty="0">
                <a:solidFill>
                  <a:srgbClr val="6D6E71"/>
                </a:solidFill>
              </a:rPr>
              <a:t>R PROTEIN </a:t>
            </a:r>
            <a:r>
              <a:rPr lang="hu-HU" sz="1250" dirty="0">
                <a:solidFill>
                  <a:srgbClr val="6D6E71"/>
                </a:solidFill>
              </a:rPr>
              <a:t>–</a:t>
            </a:r>
            <a:r>
              <a:rPr lang="hu-HU" sz="1250" dirty="0">
                <a:solidFill>
                  <a:srgbClr val="6D6E71"/>
                </a:solidFill>
                <a:latin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a kaviár mint összetevő igen értékes, gazdag 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retinolban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, aminosavakban, 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linolénsavban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, vitaminokban (A, B, D). Különleges vegyülete a 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vitellin,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 ami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f</a:t>
            </a:r>
            <a:r>
              <a:rPr sz="1250" dirty="0" err="1">
                <a:solidFill>
                  <a:srgbClr val="6D6E71"/>
                </a:solidFill>
                <a:latin typeface="Verdana"/>
                <a:cs typeface="Verdana"/>
              </a:rPr>
              <a:t>os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zfo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lipid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ekből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és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f</a:t>
            </a:r>
            <a:r>
              <a:rPr sz="1250" dirty="0" err="1">
                <a:solidFill>
                  <a:srgbClr val="6D6E71"/>
                </a:solidFill>
                <a:latin typeface="Verdana"/>
                <a:cs typeface="Verdana"/>
              </a:rPr>
              <a:t>os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zf</a:t>
            </a:r>
            <a:r>
              <a:rPr sz="1250" dirty="0" err="1">
                <a:solidFill>
                  <a:srgbClr val="6D6E71"/>
                </a:solidFill>
                <a:latin typeface="Verdana"/>
                <a:cs typeface="Verdana"/>
              </a:rPr>
              <a:t>oprotein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ekből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 áll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Jól ismert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intenzív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 anti-ageing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hatásáról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és </a:t>
            </a:r>
            <a:r>
              <a:rPr lang="hu-HU" sz="1250" dirty="0" err="1">
                <a:solidFill>
                  <a:srgbClr val="6D6E71"/>
                </a:solidFill>
                <a:latin typeface="Verdana"/>
                <a:cs typeface="Verdana"/>
              </a:rPr>
              <a:t>revitalizáló</a:t>
            </a:r>
            <a:r>
              <a:rPr lang="hu-HU" sz="1250" dirty="0">
                <a:solidFill>
                  <a:srgbClr val="6D6E71"/>
                </a:solidFill>
                <a:latin typeface="Verdana"/>
                <a:cs typeface="Verdana"/>
              </a:rPr>
              <a:t> tulajdonságáról</a:t>
            </a:r>
            <a:r>
              <a:rPr sz="125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3528060"/>
          </a:xfrm>
          <a:custGeom>
            <a:avLst/>
            <a:gdLst/>
            <a:ahLst/>
            <a:cxnLst/>
            <a:rect l="l" t="t" r="r" b="b"/>
            <a:pathLst>
              <a:path w="10800080" h="3528060">
                <a:moveTo>
                  <a:pt x="10800003" y="0"/>
                </a:moveTo>
                <a:lnTo>
                  <a:pt x="0" y="0"/>
                </a:lnTo>
                <a:lnTo>
                  <a:pt x="0" y="3527996"/>
                </a:lnTo>
                <a:lnTo>
                  <a:pt x="10800003" y="3527996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4758" y="462750"/>
            <a:ext cx="9810242" cy="12827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23850" marR="5080">
              <a:lnSpc>
                <a:spcPts val="4500"/>
              </a:lnSpc>
              <a:spcBef>
                <a:spcPts val="1000"/>
              </a:spcBef>
            </a:pPr>
            <a:r>
              <a:rPr sz="4200" dirty="0">
                <a:solidFill>
                  <a:srgbClr val="FFFFFF"/>
                </a:solidFill>
              </a:rPr>
              <a:t>ALGA PEEL OFF MAS</a:t>
            </a:r>
            <a:r>
              <a:rPr lang="hu-HU" sz="4200" dirty="0">
                <a:solidFill>
                  <a:srgbClr val="FFFFFF"/>
                </a:solidFill>
              </a:rPr>
              <a:t>Z</a:t>
            </a:r>
            <a:r>
              <a:rPr sz="4200" dirty="0">
                <a:solidFill>
                  <a:srgbClr val="FFFFFF"/>
                </a:solidFill>
              </a:rPr>
              <a:t>K ALGI-TWIN + </a:t>
            </a:r>
            <a:r>
              <a:rPr lang="hu-HU" sz="4200" dirty="0">
                <a:solidFill>
                  <a:srgbClr val="FFFFFF"/>
                </a:solidFill>
              </a:rPr>
              <a:t>AKTÍV OLDAT</a:t>
            </a:r>
            <a:endParaRPr sz="4200" dirty="0"/>
          </a:p>
        </p:txBody>
      </p:sp>
      <p:sp>
        <p:nvSpPr>
          <p:cNvPr id="4" name="object 4"/>
          <p:cNvSpPr/>
          <p:nvPr/>
        </p:nvSpPr>
        <p:spPr>
          <a:xfrm>
            <a:off x="793800" y="645401"/>
            <a:ext cx="197485" cy="1016000"/>
          </a:xfrm>
          <a:custGeom>
            <a:avLst/>
            <a:gdLst/>
            <a:ahLst/>
            <a:cxnLst/>
            <a:rect l="l" t="t" r="r" b="b"/>
            <a:pathLst>
              <a:path w="197484" h="1016000">
                <a:moveTo>
                  <a:pt x="197053" y="0"/>
                </a:moveTo>
                <a:lnTo>
                  <a:pt x="0" y="0"/>
                </a:lnTo>
                <a:lnTo>
                  <a:pt x="0" y="1015784"/>
                </a:lnTo>
                <a:lnTo>
                  <a:pt x="197053" y="1015784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96161" y="1851990"/>
            <a:ext cx="847344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pc="-10" dirty="0">
                <a:solidFill>
                  <a:srgbClr val="FFFFFF"/>
                </a:solidFill>
                <a:latin typeface="Arial"/>
                <a:cs typeface="Arial"/>
              </a:rPr>
              <a:t>HASZNÁLAT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lang="hu-HU" sz="1800" spc="130" dirty="0">
                <a:solidFill>
                  <a:srgbClr val="FFFFFF"/>
                </a:solidFill>
                <a:latin typeface="Arial"/>
                <a:cs typeface="Arial"/>
              </a:rPr>
              <a:t>Önt</a:t>
            </a:r>
            <a:r>
              <a:rPr lang="hu-HU" spc="130" dirty="0">
                <a:solidFill>
                  <a:srgbClr val="FFFFFF"/>
                </a:solidFill>
                <a:latin typeface="Arial"/>
                <a:cs typeface="Arial"/>
              </a:rPr>
              <a:t>se mind a két tasak tartalmát konténerbe</a:t>
            </a:r>
            <a:r>
              <a:rPr sz="18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1800" spc="17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r>
              <a:rPr sz="1800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24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8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135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1800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1800" spc="175" dirty="0">
                <a:solidFill>
                  <a:srgbClr val="FFFFFF"/>
                </a:solidFill>
                <a:latin typeface="Arial"/>
                <a:cs typeface="Arial"/>
              </a:rPr>
              <a:t>és</a:t>
            </a:r>
            <a:r>
              <a:rPr sz="18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sz="1800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245" dirty="0">
                <a:solidFill>
                  <a:srgbClr val="FFFFFF"/>
                </a:solidFill>
                <a:latin typeface="Arial"/>
                <a:cs typeface="Arial"/>
              </a:rPr>
              <a:t>ml</a:t>
            </a:r>
            <a:r>
              <a:rPr sz="1800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135" dirty="0">
                <a:solidFill>
                  <a:srgbClr val="FFFFFF"/>
                </a:solidFill>
                <a:latin typeface="Arial"/>
                <a:cs typeface="Arial"/>
              </a:rPr>
              <a:t>aktív oldat).</a:t>
            </a:r>
            <a:r>
              <a:rPr sz="1800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90" dirty="0">
                <a:solidFill>
                  <a:srgbClr val="FFFFFF"/>
                </a:solidFill>
                <a:latin typeface="Arial"/>
                <a:cs typeface="Arial"/>
              </a:rPr>
              <a:t>Alaposan és gyorsan keverje össze, törekedve a leghomogénebb elegy elérésére. A kapott elegyet oszlassa el az arcfelületen, elkerülve a szemeket.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1800" spc="65" dirty="0">
                <a:solidFill>
                  <a:srgbClr val="FFFFFF"/>
                </a:solidFill>
                <a:latin typeface="Arial"/>
                <a:cs typeface="Arial"/>
              </a:rPr>
              <a:t>15 perc hatóidő elteltével távolítsa el egy darabban.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70126" y="5951118"/>
            <a:ext cx="1559560" cy="864235"/>
            <a:chOff x="1770126" y="5951118"/>
            <a:chExt cx="1559560" cy="864235"/>
          </a:xfrm>
        </p:grpSpPr>
        <p:sp>
          <p:nvSpPr>
            <p:cNvPr id="7" name="object 7"/>
            <p:cNvSpPr/>
            <p:nvPr/>
          </p:nvSpPr>
          <p:spPr>
            <a:xfrm>
              <a:off x="2054529" y="6733364"/>
              <a:ext cx="990600" cy="69215"/>
            </a:xfrm>
            <a:custGeom>
              <a:avLst/>
              <a:gdLst/>
              <a:ahLst/>
              <a:cxnLst/>
              <a:rect l="l" t="t" r="r" b="b"/>
              <a:pathLst>
                <a:path w="990600" h="69215">
                  <a:moveTo>
                    <a:pt x="0" y="685"/>
                  </a:moveTo>
                  <a:lnTo>
                    <a:pt x="5055" y="27315"/>
                  </a:lnTo>
                  <a:lnTo>
                    <a:pt x="18845" y="49061"/>
                  </a:lnTo>
                  <a:lnTo>
                    <a:pt x="39299" y="63724"/>
                  </a:lnTo>
                  <a:lnTo>
                    <a:pt x="64350" y="69100"/>
                  </a:lnTo>
                  <a:lnTo>
                    <a:pt x="926096" y="69100"/>
                  </a:lnTo>
                  <a:lnTo>
                    <a:pt x="951140" y="63724"/>
                  </a:lnTo>
                  <a:lnTo>
                    <a:pt x="971591" y="49061"/>
                  </a:lnTo>
                  <a:lnTo>
                    <a:pt x="985379" y="27315"/>
                  </a:lnTo>
                  <a:lnTo>
                    <a:pt x="990434" y="685"/>
                  </a:lnTo>
                  <a:lnTo>
                    <a:pt x="990434" y="0"/>
                  </a:lnTo>
                  <a:lnTo>
                    <a:pt x="0" y="0"/>
                  </a:lnTo>
                  <a:lnTo>
                    <a:pt x="0" y="685"/>
                  </a:lnTo>
                  <a:close/>
                </a:path>
              </a:pathLst>
            </a:custGeom>
            <a:ln w="25349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82800" y="5963793"/>
              <a:ext cx="1534160" cy="743585"/>
            </a:xfrm>
            <a:custGeom>
              <a:avLst/>
              <a:gdLst/>
              <a:ahLst/>
              <a:cxnLst/>
              <a:rect l="l" t="t" r="r" b="b"/>
              <a:pathLst>
                <a:path w="1534160" h="743584">
                  <a:moveTo>
                    <a:pt x="1513700" y="0"/>
                  </a:moveTo>
                  <a:lnTo>
                    <a:pt x="20192" y="0"/>
                  </a:lnTo>
                  <a:lnTo>
                    <a:pt x="12333" y="3938"/>
                  </a:lnTo>
                  <a:lnTo>
                    <a:pt x="5915" y="14681"/>
                  </a:lnTo>
                  <a:lnTo>
                    <a:pt x="1587" y="30614"/>
                  </a:lnTo>
                  <a:lnTo>
                    <a:pt x="0" y="50126"/>
                  </a:lnTo>
                  <a:lnTo>
                    <a:pt x="0" y="57556"/>
                  </a:lnTo>
                  <a:lnTo>
                    <a:pt x="1264" y="123622"/>
                  </a:lnTo>
                  <a:lnTo>
                    <a:pt x="4981" y="187912"/>
                  </a:lnTo>
                  <a:lnTo>
                    <a:pt x="11034" y="250137"/>
                  </a:lnTo>
                  <a:lnTo>
                    <a:pt x="19308" y="310011"/>
                  </a:lnTo>
                  <a:lnTo>
                    <a:pt x="29686" y="367245"/>
                  </a:lnTo>
                  <a:lnTo>
                    <a:pt x="42053" y="421553"/>
                  </a:lnTo>
                  <a:lnTo>
                    <a:pt x="56294" y="472647"/>
                  </a:lnTo>
                  <a:lnTo>
                    <a:pt x="72292" y="520239"/>
                  </a:lnTo>
                  <a:lnTo>
                    <a:pt x="89932" y="564042"/>
                  </a:lnTo>
                  <a:lnTo>
                    <a:pt x="109098" y="603769"/>
                  </a:lnTo>
                  <a:lnTo>
                    <a:pt x="129674" y="639131"/>
                  </a:lnTo>
                  <a:lnTo>
                    <a:pt x="174594" y="695613"/>
                  </a:lnTo>
                  <a:lnTo>
                    <a:pt x="223766" y="731189"/>
                  </a:lnTo>
                  <a:lnTo>
                    <a:pt x="276263" y="743559"/>
                  </a:lnTo>
                  <a:lnTo>
                    <a:pt x="1257630" y="743559"/>
                  </a:lnTo>
                  <a:lnTo>
                    <a:pt x="1310126" y="731189"/>
                  </a:lnTo>
                  <a:lnTo>
                    <a:pt x="1359296" y="695613"/>
                  </a:lnTo>
                  <a:lnTo>
                    <a:pt x="1404214" y="639131"/>
                  </a:lnTo>
                  <a:lnTo>
                    <a:pt x="1424789" y="603769"/>
                  </a:lnTo>
                  <a:lnTo>
                    <a:pt x="1443954" y="564042"/>
                  </a:lnTo>
                  <a:lnTo>
                    <a:pt x="1461593" y="520239"/>
                  </a:lnTo>
                  <a:lnTo>
                    <a:pt x="1477590" y="472647"/>
                  </a:lnTo>
                  <a:lnTo>
                    <a:pt x="1491830" y="421553"/>
                  </a:lnTo>
                  <a:lnTo>
                    <a:pt x="1504196" y="367245"/>
                  </a:lnTo>
                  <a:lnTo>
                    <a:pt x="1514574" y="310011"/>
                  </a:lnTo>
                  <a:lnTo>
                    <a:pt x="1522847" y="250137"/>
                  </a:lnTo>
                  <a:lnTo>
                    <a:pt x="1528899" y="187912"/>
                  </a:lnTo>
                  <a:lnTo>
                    <a:pt x="1532616" y="123622"/>
                  </a:lnTo>
                  <a:lnTo>
                    <a:pt x="1533880" y="57556"/>
                  </a:lnTo>
                  <a:lnTo>
                    <a:pt x="1533880" y="50126"/>
                  </a:lnTo>
                  <a:lnTo>
                    <a:pt x="1532295" y="30614"/>
                  </a:lnTo>
                  <a:lnTo>
                    <a:pt x="1527971" y="14681"/>
                  </a:lnTo>
                  <a:lnTo>
                    <a:pt x="1521557" y="3938"/>
                  </a:lnTo>
                  <a:lnTo>
                    <a:pt x="1513700" y="0"/>
                  </a:lnTo>
                  <a:close/>
                </a:path>
              </a:pathLst>
            </a:custGeom>
            <a:ln w="25349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83256" y="4648530"/>
            <a:ext cx="415925" cy="415925"/>
          </a:xfrm>
          <a:custGeom>
            <a:avLst/>
            <a:gdLst/>
            <a:ahLst/>
            <a:cxnLst/>
            <a:rect l="l" t="t" r="r" b="b"/>
            <a:pathLst>
              <a:path w="415925" h="415925">
                <a:moveTo>
                  <a:pt x="415874" y="162293"/>
                </a:moveTo>
                <a:lnTo>
                  <a:pt x="244856" y="162293"/>
                </a:lnTo>
                <a:lnTo>
                  <a:pt x="244856" y="0"/>
                </a:lnTo>
                <a:lnTo>
                  <a:pt x="171043" y="0"/>
                </a:lnTo>
                <a:lnTo>
                  <a:pt x="171043" y="162293"/>
                </a:lnTo>
                <a:lnTo>
                  <a:pt x="0" y="162293"/>
                </a:lnTo>
                <a:lnTo>
                  <a:pt x="0" y="236105"/>
                </a:lnTo>
                <a:lnTo>
                  <a:pt x="171043" y="236105"/>
                </a:lnTo>
                <a:lnTo>
                  <a:pt x="171043" y="415874"/>
                </a:lnTo>
                <a:lnTo>
                  <a:pt x="244856" y="415874"/>
                </a:lnTo>
                <a:lnTo>
                  <a:pt x="244856" y="236105"/>
                </a:lnTo>
                <a:lnTo>
                  <a:pt x="415874" y="236105"/>
                </a:lnTo>
                <a:lnTo>
                  <a:pt x="415874" y="162293"/>
                </a:lnTo>
                <a:close/>
              </a:path>
            </a:pathLst>
          </a:custGeom>
          <a:solidFill>
            <a:srgbClr val="49556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0432" y="5081384"/>
            <a:ext cx="161537" cy="22147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421799" y="5578170"/>
            <a:ext cx="1360170" cy="486409"/>
            <a:chOff x="3421799" y="5578170"/>
            <a:chExt cx="1360170" cy="486409"/>
          </a:xfrm>
        </p:grpSpPr>
        <p:sp>
          <p:nvSpPr>
            <p:cNvPr id="12" name="object 12"/>
            <p:cNvSpPr/>
            <p:nvPr/>
          </p:nvSpPr>
          <p:spPr>
            <a:xfrm>
              <a:off x="3455606" y="5638965"/>
              <a:ext cx="1203325" cy="281305"/>
            </a:xfrm>
            <a:custGeom>
              <a:avLst/>
              <a:gdLst/>
              <a:ahLst/>
              <a:cxnLst/>
              <a:rect l="l" t="t" r="r" b="b"/>
              <a:pathLst>
                <a:path w="1203325" h="281304">
                  <a:moveTo>
                    <a:pt x="0" y="280771"/>
                  </a:moveTo>
                  <a:lnTo>
                    <a:pt x="313012" y="73100"/>
                  </a:lnTo>
                  <a:lnTo>
                    <a:pt x="542664" y="0"/>
                  </a:lnTo>
                  <a:lnTo>
                    <a:pt x="801739" y="57983"/>
                  </a:lnTo>
                  <a:lnTo>
                    <a:pt x="1203020" y="243560"/>
                  </a:lnTo>
                </a:path>
              </a:pathLst>
            </a:custGeom>
            <a:ln w="67614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66349" y="5611977"/>
              <a:ext cx="481330" cy="418465"/>
            </a:xfrm>
            <a:custGeom>
              <a:avLst/>
              <a:gdLst/>
              <a:ahLst/>
              <a:cxnLst/>
              <a:rect l="l" t="t" r="r" b="b"/>
              <a:pathLst>
                <a:path w="481329" h="418464">
                  <a:moveTo>
                    <a:pt x="0" y="418439"/>
                  </a:moveTo>
                  <a:lnTo>
                    <a:pt x="150058" y="326613"/>
                  </a:lnTo>
                  <a:lnTo>
                    <a:pt x="250204" y="287618"/>
                  </a:lnTo>
                  <a:lnTo>
                    <a:pt x="345552" y="293907"/>
                  </a:lnTo>
                  <a:lnTo>
                    <a:pt x="481215" y="337934"/>
                  </a:lnTo>
                  <a:lnTo>
                    <a:pt x="427761" y="236706"/>
                  </a:lnTo>
                  <a:lnTo>
                    <a:pt x="370713" y="167762"/>
                  </a:lnTo>
                  <a:lnTo>
                    <a:pt x="274764" y="99420"/>
                  </a:lnTo>
                  <a:lnTo>
                    <a:pt x="104609" y="0"/>
                  </a:lnTo>
                </a:path>
              </a:pathLst>
            </a:custGeom>
            <a:ln w="67614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465262" y="5133480"/>
            <a:ext cx="47815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spc="-55" dirty="0">
                <a:solidFill>
                  <a:srgbClr val="49556B"/>
                </a:solidFill>
                <a:latin typeface="Arial"/>
                <a:cs typeface="Arial"/>
              </a:rPr>
              <a:t>25g</a:t>
            </a:r>
            <a:endParaRPr sz="22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30290" y="5468499"/>
            <a:ext cx="32384" cy="32384"/>
            <a:chOff x="2630290" y="5468499"/>
            <a:chExt cx="32384" cy="32384"/>
          </a:xfrm>
        </p:grpSpPr>
        <p:sp>
          <p:nvSpPr>
            <p:cNvPr id="16" name="object 16"/>
            <p:cNvSpPr/>
            <p:nvPr/>
          </p:nvSpPr>
          <p:spPr>
            <a:xfrm>
              <a:off x="2638742" y="547695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38742" y="547695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592076" y="5183244"/>
            <a:ext cx="32384" cy="32384"/>
            <a:chOff x="2592076" y="5183244"/>
            <a:chExt cx="32384" cy="32384"/>
          </a:xfrm>
        </p:grpSpPr>
        <p:sp>
          <p:nvSpPr>
            <p:cNvPr id="19" name="object 19"/>
            <p:cNvSpPr/>
            <p:nvPr/>
          </p:nvSpPr>
          <p:spPr>
            <a:xfrm>
              <a:off x="2600528" y="519169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00528" y="519169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209895" y="5199437"/>
            <a:ext cx="32384" cy="32384"/>
            <a:chOff x="2209895" y="5199437"/>
            <a:chExt cx="32384" cy="32384"/>
          </a:xfrm>
        </p:grpSpPr>
        <p:sp>
          <p:nvSpPr>
            <p:cNvPr id="22" name="object 22"/>
            <p:cNvSpPr/>
            <p:nvPr/>
          </p:nvSpPr>
          <p:spPr>
            <a:xfrm>
              <a:off x="2218347" y="520788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18347" y="520788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581751" y="5355024"/>
            <a:ext cx="32384" cy="32384"/>
            <a:chOff x="2581751" y="5355024"/>
            <a:chExt cx="32384" cy="32384"/>
          </a:xfrm>
        </p:grpSpPr>
        <p:sp>
          <p:nvSpPr>
            <p:cNvPr id="25" name="object 25"/>
            <p:cNvSpPr/>
            <p:nvPr/>
          </p:nvSpPr>
          <p:spPr>
            <a:xfrm>
              <a:off x="2590203" y="53634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90203" y="53634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301754" y="5165490"/>
            <a:ext cx="32384" cy="32384"/>
            <a:chOff x="2301754" y="5165490"/>
            <a:chExt cx="32384" cy="32384"/>
          </a:xfrm>
        </p:grpSpPr>
        <p:sp>
          <p:nvSpPr>
            <p:cNvPr id="28" name="object 28"/>
            <p:cNvSpPr/>
            <p:nvPr/>
          </p:nvSpPr>
          <p:spPr>
            <a:xfrm>
              <a:off x="2310206" y="517394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10206" y="517394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024585" y="3961917"/>
            <a:ext cx="1475105" cy="1226185"/>
            <a:chOff x="1024585" y="3961917"/>
            <a:chExt cx="1475105" cy="1226185"/>
          </a:xfrm>
        </p:grpSpPr>
        <p:sp>
          <p:nvSpPr>
            <p:cNvPr id="31" name="object 31"/>
            <p:cNvSpPr/>
            <p:nvPr/>
          </p:nvSpPr>
          <p:spPr>
            <a:xfrm>
              <a:off x="1037259" y="3974592"/>
              <a:ext cx="1074420" cy="1200785"/>
            </a:xfrm>
            <a:custGeom>
              <a:avLst/>
              <a:gdLst/>
              <a:ahLst/>
              <a:cxnLst/>
              <a:rect l="l" t="t" r="r" b="b"/>
              <a:pathLst>
                <a:path w="1074420" h="1200785">
                  <a:moveTo>
                    <a:pt x="1019060" y="949248"/>
                  </a:moveTo>
                  <a:lnTo>
                    <a:pt x="675284" y="1200327"/>
                  </a:lnTo>
                  <a:lnTo>
                    <a:pt x="0" y="404190"/>
                  </a:lnTo>
                  <a:lnTo>
                    <a:pt x="570915" y="0"/>
                  </a:lnTo>
                  <a:lnTo>
                    <a:pt x="1074305" y="600176"/>
                  </a:lnTo>
                  <a:lnTo>
                    <a:pt x="965228" y="705629"/>
                  </a:lnTo>
                  <a:lnTo>
                    <a:pt x="923115" y="777141"/>
                  </a:lnTo>
                  <a:lnTo>
                    <a:pt x="942785" y="847439"/>
                  </a:lnTo>
                  <a:lnTo>
                    <a:pt x="1019060" y="949248"/>
                  </a:lnTo>
                  <a:close/>
                </a:path>
              </a:pathLst>
            </a:custGeom>
            <a:ln w="25349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72411" y="502316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72411" y="502316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56231" y="492955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56231" y="492955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231910" y="489719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31910" y="489719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35720" y="505553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35720" y="505553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35720" y="497809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35720" y="497809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110955" y="482025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110955" y="482025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21331" y="49457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321331" y="49457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185987" y="480407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85987" y="480407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397175" y="499426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397175" y="499426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89149" y="483643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89149" y="483643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464244" y="504319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64244" y="504319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46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46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475293" y="514576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475293" y="514576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05151" y="508429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305151" y="508429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326386" y="500698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326386" y="500698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385949" y="507170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385949" y="507170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46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46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402128" y="514515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02128" y="514515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2614110" y="5609291"/>
            <a:ext cx="106680" cy="81280"/>
            <a:chOff x="2614110" y="5609291"/>
            <a:chExt cx="106680" cy="81280"/>
          </a:xfrm>
        </p:grpSpPr>
        <p:sp>
          <p:nvSpPr>
            <p:cNvPr id="65" name="object 65"/>
            <p:cNvSpPr/>
            <p:nvPr/>
          </p:nvSpPr>
          <p:spPr>
            <a:xfrm>
              <a:off x="2696565" y="56662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96565" y="56662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46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46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622562" y="561774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622562" y="561774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2356364" y="5223097"/>
            <a:ext cx="236220" cy="164465"/>
            <a:chOff x="2356364" y="5223097"/>
            <a:chExt cx="236220" cy="164465"/>
          </a:xfrm>
        </p:grpSpPr>
        <p:sp>
          <p:nvSpPr>
            <p:cNvPr id="70" name="object 70"/>
            <p:cNvSpPr/>
            <p:nvPr/>
          </p:nvSpPr>
          <p:spPr>
            <a:xfrm>
              <a:off x="2512783" y="53634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12783" y="53634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459113" y="523154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459113" y="523154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364816" y="529386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64816" y="529386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439365" y="52926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439365" y="52926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68168" y="528030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568168" y="528030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2678626" y="5355024"/>
            <a:ext cx="32384" cy="32384"/>
            <a:chOff x="2678626" y="5355024"/>
            <a:chExt cx="32384" cy="32384"/>
          </a:xfrm>
        </p:grpSpPr>
        <p:sp>
          <p:nvSpPr>
            <p:cNvPr id="81" name="object 81"/>
            <p:cNvSpPr/>
            <p:nvPr/>
          </p:nvSpPr>
          <p:spPr>
            <a:xfrm>
              <a:off x="2687078" y="53634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687078" y="53634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2361317" y="5657818"/>
            <a:ext cx="32384" cy="32384"/>
            <a:chOff x="2361317" y="5657818"/>
            <a:chExt cx="32384" cy="32384"/>
          </a:xfrm>
        </p:grpSpPr>
        <p:sp>
          <p:nvSpPr>
            <p:cNvPr id="84" name="object 84"/>
            <p:cNvSpPr/>
            <p:nvPr/>
          </p:nvSpPr>
          <p:spPr>
            <a:xfrm>
              <a:off x="2369769" y="56662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369769" y="56662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2444654" y="5846692"/>
            <a:ext cx="32384" cy="32384"/>
            <a:chOff x="2444654" y="5846692"/>
            <a:chExt cx="32384" cy="32384"/>
          </a:xfrm>
        </p:grpSpPr>
        <p:sp>
          <p:nvSpPr>
            <p:cNvPr id="87" name="object 87"/>
            <p:cNvSpPr/>
            <p:nvPr/>
          </p:nvSpPr>
          <p:spPr>
            <a:xfrm>
              <a:off x="2453106" y="585514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453106" y="585514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46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46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2565571" y="5725217"/>
            <a:ext cx="32384" cy="32384"/>
            <a:chOff x="2565571" y="5725217"/>
            <a:chExt cx="32384" cy="32384"/>
          </a:xfrm>
        </p:grpSpPr>
        <p:sp>
          <p:nvSpPr>
            <p:cNvPr id="90" name="object 90"/>
            <p:cNvSpPr/>
            <p:nvPr/>
          </p:nvSpPr>
          <p:spPr>
            <a:xfrm>
              <a:off x="2574023" y="573366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74023" y="573366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2515292" y="5533231"/>
            <a:ext cx="32384" cy="32384"/>
            <a:chOff x="2515292" y="5533231"/>
            <a:chExt cx="32384" cy="32384"/>
          </a:xfrm>
        </p:grpSpPr>
        <p:sp>
          <p:nvSpPr>
            <p:cNvPr id="93" name="object 93"/>
            <p:cNvSpPr/>
            <p:nvPr/>
          </p:nvSpPr>
          <p:spPr>
            <a:xfrm>
              <a:off x="2523744" y="554168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523744" y="554168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2264517" y="5331352"/>
            <a:ext cx="32384" cy="32384"/>
            <a:chOff x="2264517" y="5331352"/>
            <a:chExt cx="32384" cy="32384"/>
          </a:xfrm>
        </p:grpSpPr>
        <p:sp>
          <p:nvSpPr>
            <p:cNvPr id="96" name="object 96"/>
            <p:cNvSpPr/>
            <p:nvPr/>
          </p:nvSpPr>
          <p:spPr>
            <a:xfrm>
              <a:off x="2272969" y="533980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272969" y="533980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2345239" y="5416493"/>
            <a:ext cx="102235" cy="81280"/>
            <a:chOff x="2345239" y="5416493"/>
            <a:chExt cx="102235" cy="81280"/>
          </a:xfrm>
        </p:grpSpPr>
        <p:sp>
          <p:nvSpPr>
            <p:cNvPr id="99" name="object 99"/>
            <p:cNvSpPr/>
            <p:nvPr/>
          </p:nvSpPr>
          <p:spPr>
            <a:xfrm>
              <a:off x="2353691" y="542494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353691" y="542494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423185" y="547348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423185" y="547348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2694806" y="5814345"/>
            <a:ext cx="32384" cy="32384"/>
            <a:chOff x="2694806" y="5814345"/>
            <a:chExt cx="32384" cy="32384"/>
          </a:xfrm>
        </p:grpSpPr>
        <p:sp>
          <p:nvSpPr>
            <p:cNvPr id="104" name="object 104"/>
            <p:cNvSpPr/>
            <p:nvPr/>
          </p:nvSpPr>
          <p:spPr>
            <a:xfrm>
              <a:off x="2703258" y="582279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703258" y="582279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2515292" y="5432672"/>
            <a:ext cx="32384" cy="32384"/>
            <a:chOff x="2515292" y="5432672"/>
            <a:chExt cx="32384" cy="32384"/>
          </a:xfrm>
        </p:grpSpPr>
        <p:sp>
          <p:nvSpPr>
            <p:cNvPr id="107" name="object 107"/>
            <p:cNvSpPr/>
            <p:nvPr/>
          </p:nvSpPr>
          <p:spPr>
            <a:xfrm>
              <a:off x="2523744" y="544112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523744" y="544112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2471972" y="5625471"/>
            <a:ext cx="32384" cy="32384"/>
            <a:chOff x="2471972" y="5625471"/>
            <a:chExt cx="32384" cy="32384"/>
          </a:xfrm>
        </p:grpSpPr>
        <p:sp>
          <p:nvSpPr>
            <p:cNvPr id="110" name="object 110"/>
            <p:cNvSpPr/>
            <p:nvPr/>
          </p:nvSpPr>
          <p:spPr>
            <a:xfrm>
              <a:off x="2480424" y="563392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lnTo>
                    <a:pt x="12001" y="15455"/>
                  </a:lnTo>
                  <a:lnTo>
                    <a:pt x="15468" y="12001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480424" y="563392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55"/>
                  </a:moveTo>
                  <a:lnTo>
                    <a:pt x="12001" y="15455"/>
                  </a:lnTo>
                  <a:lnTo>
                    <a:pt x="15468" y="12001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01"/>
                  </a:lnTo>
                  <a:lnTo>
                    <a:pt x="3467" y="15455"/>
                  </a:lnTo>
                  <a:lnTo>
                    <a:pt x="7734" y="15455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2388723" y="5549398"/>
            <a:ext cx="32384" cy="32384"/>
            <a:chOff x="2388723" y="5549398"/>
            <a:chExt cx="32384" cy="32384"/>
          </a:xfrm>
        </p:grpSpPr>
        <p:sp>
          <p:nvSpPr>
            <p:cNvPr id="113" name="object 113"/>
            <p:cNvSpPr/>
            <p:nvPr/>
          </p:nvSpPr>
          <p:spPr>
            <a:xfrm>
              <a:off x="2397175" y="555785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01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lnTo>
                    <a:pt x="12001" y="15468"/>
                  </a:lnTo>
                  <a:lnTo>
                    <a:pt x="15468" y="12014"/>
                  </a:lnTo>
                  <a:lnTo>
                    <a:pt x="15468" y="3467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727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397175" y="555785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734" y="15468"/>
                  </a:moveTo>
                  <a:lnTo>
                    <a:pt x="12001" y="15468"/>
                  </a:lnTo>
                  <a:lnTo>
                    <a:pt x="15468" y="12014"/>
                  </a:lnTo>
                  <a:lnTo>
                    <a:pt x="15468" y="7734"/>
                  </a:lnTo>
                  <a:lnTo>
                    <a:pt x="15468" y="3467"/>
                  </a:lnTo>
                  <a:lnTo>
                    <a:pt x="12001" y="0"/>
                  </a:lnTo>
                  <a:lnTo>
                    <a:pt x="7734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34"/>
                  </a:lnTo>
                  <a:lnTo>
                    <a:pt x="0" y="12014"/>
                  </a:lnTo>
                  <a:lnTo>
                    <a:pt x="3467" y="15468"/>
                  </a:lnTo>
                  <a:lnTo>
                    <a:pt x="7734" y="15468"/>
                  </a:lnTo>
                  <a:close/>
                </a:path>
              </a:pathLst>
            </a:custGeom>
            <a:ln w="16903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3196920" y="5167288"/>
            <a:ext cx="679450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spc="-185" dirty="0">
                <a:solidFill>
                  <a:srgbClr val="49556B"/>
                </a:solidFill>
                <a:latin typeface="Arial"/>
                <a:cs typeface="Arial"/>
              </a:rPr>
              <a:t>100ml</a:t>
            </a:r>
            <a:endParaRPr sz="2250">
              <a:latin typeface="Arial"/>
              <a:cs typeface="Arial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2872794" y="3899928"/>
            <a:ext cx="1362075" cy="1322070"/>
            <a:chOff x="2872794" y="3899928"/>
            <a:chExt cx="1362075" cy="1322070"/>
          </a:xfrm>
        </p:grpSpPr>
        <p:sp>
          <p:nvSpPr>
            <p:cNvPr id="117" name="object 117"/>
            <p:cNvSpPr/>
            <p:nvPr/>
          </p:nvSpPr>
          <p:spPr>
            <a:xfrm>
              <a:off x="3061423" y="3912603"/>
              <a:ext cx="1160780" cy="1296670"/>
            </a:xfrm>
            <a:custGeom>
              <a:avLst/>
              <a:gdLst/>
              <a:ahLst/>
              <a:cxnLst/>
              <a:rect l="l" t="t" r="r" b="b"/>
              <a:pathLst>
                <a:path w="1160779" h="1296670">
                  <a:moveTo>
                    <a:pt x="59677" y="1025004"/>
                  </a:moveTo>
                  <a:lnTo>
                    <a:pt x="431025" y="1296123"/>
                  </a:lnTo>
                  <a:lnTo>
                    <a:pt x="1160462" y="436435"/>
                  </a:lnTo>
                  <a:lnTo>
                    <a:pt x="543763" y="0"/>
                  </a:lnTo>
                  <a:lnTo>
                    <a:pt x="0" y="648068"/>
                  </a:lnTo>
                  <a:lnTo>
                    <a:pt x="117825" y="761942"/>
                  </a:lnTo>
                  <a:lnTo>
                    <a:pt x="163317" y="839165"/>
                  </a:lnTo>
                  <a:lnTo>
                    <a:pt x="142069" y="915073"/>
                  </a:lnTo>
                  <a:lnTo>
                    <a:pt x="59677" y="1025004"/>
                  </a:lnTo>
                  <a:close/>
                </a:path>
              </a:pathLst>
            </a:custGeom>
            <a:ln w="25349">
              <a:solidFill>
                <a:srgbClr val="4955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2794" y="4905562"/>
              <a:ext cx="221307" cy="185871"/>
            </a:xfrm>
            <a:prstGeom prst="rect">
              <a:avLst/>
            </a:prstGeom>
          </p:spPr>
        </p:pic>
      </p:grpSp>
      <p:pic>
        <p:nvPicPr>
          <p:cNvPr id="119" name="object 1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37979" y="5416753"/>
            <a:ext cx="138557" cy="243432"/>
          </a:xfrm>
          <a:prstGeom prst="rect">
            <a:avLst/>
          </a:prstGeom>
        </p:spPr>
      </p:pic>
      <p:sp>
        <p:nvSpPr>
          <p:cNvPr id="120" name="object 120"/>
          <p:cNvSpPr txBox="1"/>
          <p:nvPr/>
        </p:nvSpPr>
        <p:spPr>
          <a:xfrm>
            <a:off x="1269428" y="4326446"/>
            <a:ext cx="817244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spc="-229" dirty="0">
                <a:solidFill>
                  <a:srgbClr val="49556B"/>
                </a:solidFill>
                <a:latin typeface="Arial"/>
                <a:cs typeface="Arial"/>
              </a:rPr>
              <a:t>Por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204925" y="4366099"/>
            <a:ext cx="676910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u-HU" sz="2250" spc="-165" dirty="0">
                <a:solidFill>
                  <a:srgbClr val="49556B"/>
                </a:solidFill>
                <a:latin typeface="Arial"/>
                <a:cs typeface="Arial"/>
              </a:rPr>
              <a:t>Oldat</a:t>
            </a:r>
            <a:endParaRPr sz="2250" dirty="0">
              <a:latin typeface="Arial"/>
              <a:cs typeface="Arial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6020409" y="5302364"/>
            <a:ext cx="603250" cy="659765"/>
            <a:chOff x="6020409" y="5302364"/>
            <a:chExt cx="603250" cy="659765"/>
          </a:xfrm>
        </p:grpSpPr>
        <p:sp>
          <p:nvSpPr>
            <p:cNvPr id="123" name="object 123"/>
            <p:cNvSpPr/>
            <p:nvPr/>
          </p:nvSpPr>
          <p:spPr>
            <a:xfrm>
              <a:off x="6020409" y="5358828"/>
              <a:ext cx="603250" cy="603250"/>
            </a:xfrm>
            <a:custGeom>
              <a:avLst/>
              <a:gdLst/>
              <a:ahLst/>
              <a:cxnLst/>
              <a:rect l="l" t="t" r="r" b="b"/>
              <a:pathLst>
                <a:path w="603250" h="603250">
                  <a:moveTo>
                    <a:pt x="301371" y="0"/>
                  </a:moveTo>
                  <a:lnTo>
                    <a:pt x="252550" y="3951"/>
                  </a:lnTo>
                  <a:lnTo>
                    <a:pt x="206215" y="15389"/>
                  </a:lnTo>
                  <a:lnTo>
                    <a:pt x="162989" y="33688"/>
                  </a:lnTo>
                  <a:lnTo>
                    <a:pt x="123498" y="58222"/>
                  </a:lnTo>
                  <a:lnTo>
                    <a:pt x="88368" y="88368"/>
                  </a:lnTo>
                  <a:lnTo>
                    <a:pt x="58222" y="123498"/>
                  </a:lnTo>
                  <a:lnTo>
                    <a:pt x="33688" y="162989"/>
                  </a:lnTo>
                  <a:lnTo>
                    <a:pt x="15389" y="206215"/>
                  </a:lnTo>
                  <a:lnTo>
                    <a:pt x="3951" y="252550"/>
                  </a:lnTo>
                  <a:lnTo>
                    <a:pt x="0" y="301371"/>
                  </a:lnTo>
                  <a:lnTo>
                    <a:pt x="3951" y="350191"/>
                  </a:lnTo>
                  <a:lnTo>
                    <a:pt x="15389" y="396526"/>
                  </a:lnTo>
                  <a:lnTo>
                    <a:pt x="33688" y="439752"/>
                  </a:lnTo>
                  <a:lnTo>
                    <a:pt x="58222" y="479243"/>
                  </a:lnTo>
                  <a:lnTo>
                    <a:pt x="88368" y="514373"/>
                  </a:lnTo>
                  <a:lnTo>
                    <a:pt x="123498" y="544519"/>
                  </a:lnTo>
                  <a:lnTo>
                    <a:pt x="162989" y="569053"/>
                  </a:lnTo>
                  <a:lnTo>
                    <a:pt x="206215" y="587352"/>
                  </a:lnTo>
                  <a:lnTo>
                    <a:pt x="252550" y="598790"/>
                  </a:lnTo>
                  <a:lnTo>
                    <a:pt x="301371" y="602742"/>
                  </a:lnTo>
                  <a:lnTo>
                    <a:pt x="350191" y="598790"/>
                  </a:lnTo>
                  <a:lnTo>
                    <a:pt x="396527" y="587352"/>
                  </a:lnTo>
                  <a:lnTo>
                    <a:pt x="397555" y="586917"/>
                  </a:lnTo>
                  <a:lnTo>
                    <a:pt x="301371" y="586917"/>
                  </a:lnTo>
                  <a:lnTo>
                    <a:pt x="255117" y="583173"/>
                  </a:lnTo>
                  <a:lnTo>
                    <a:pt x="211217" y="572336"/>
                  </a:lnTo>
                  <a:lnTo>
                    <a:pt x="170263" y="554998"/>
                  </a:lnTo>
                  <a:lnTo>
                    <a:pt x="132848" y="531752"/>
                  </a:lnTo>
                  <a:lnTo>
                    <a:pt x="99563" y="503189"/>
                  </a:lnTo>
                  <a:lnTo>
                    <a:pt x="71001" y="469903"/>
                  </a:lnTo>
                  <a:lnTo>
                    <a:pt x="47755" y="432486"/>
                  </a:lnTo>
                  <a:lnTo>
                    <a:pt x="30418" y="391530"/>
                  </a:lnTo>
                  <a:lnTo>
                    <a:pt x="19580" y="347627"/>
                  </a:lnTo>
                  <a:lnTo>
                    <a:pt x="15836" y="301371"/>
                  </a:lnTo>
                  <a:lnTo>
                    <a:pt x="19580" y="255114"/>
                  </a:lnTo>
                  <a:lnTo>
                    <a:pt x="30418" y="211211"/>
                  </a:lnTo>
                  <a:lnTo>
                    <a:pt x="47755" y="170255"/>
                  </a:lnTo>
                  <a:lnTo>
                    <a:pt x="71001" y="132838"/>
                  </a:lnTo>
                  <a:lnTo>
                    <a:pt x="99563" y="99552"/>
                  </a:lnTo>
                  <a:lnTo>
                    <a:pt x="132848" y="70989"/>
                  </a:lnTo>
                  <a:lnTo>
                    <a:pt x="170263" y="47743"/>
                  </a:lnTo>
                  <a:lnTo>
                    <a:pt x="211217" y="30405"/>
                  </a:lnTo>
                  <a:lnTo>
                    <a:pt x="255117" y="19568"/>
                  </a:lnTo>
                  <a:lnTo>
                    <a:pt x="301371" y="15824"/>
                  </a:lnTo>
                  <a:lnTo>
                    <a:pt x="397555" y="15824"/>
                  </a:lnTo>
                  <a:lnTo>
                    <a:pt x="396527" y="15389"/>
                  </a:lnTo>
                  <a:lnTo>
                    <a:pt x="350191" y="3951"/>
                  </a:lnTo>
                  <a:lnTo>
                    <a:pt x="301371" y="0"/>
                  </a:lnTo>
                  <a:close/>
                </a:path>
                <a:path w="603250" h="603250">
                  <a:moveTo>
                    <a:pt x="397555" y="15824"/>
                  </a:moveTo>
                  <a:lnTo>
                    <a:pt x="301371" y="15824"/>
                  </a:lnTo>
                  <a:lnTo>
                    <a:pt x="347631" y="19568"/>
                  </a:lnTo>
                  <a:lnTo>
                    <a:pt x="391536" y="30405"/>
                  </a:lnTo>
                  <a:lnTo>
                    <a:pt x="432494" y="47743"/>
                  </a:lnTo>
                  <a:lnTo>
                    <a:pt x="469913" y="70989"/>
                  </a:lnTo>
                  <a:lnTo>
                    <a:pt x="503200" y="99552"/>
                  </a:lnTo>
                  <a:lnTo>
                    <a:pt x="531764" y="132838"/>
                  </a:lnTo>
                  <a:lnTo>
                    <a:pt x="555010" y="170255"/>
                  </a:lnTo>
                  <a:lnTo>
                    <a:pt x="572349" y="211211"/>
                  </a:lnTo>
                  <a:lnTo>
                    <a:pt x="583186" y="255114"/>
                  </a:lnTo>
                  <a:lnTo>
                    <a:pt x="586930" y="301371"/>
                  </a:lnTo>
                  <a:lnTo>
                    <a:pt x="583186" y="347627"/>
                  </a:lnTo>
                  <a:lnTo>
                    <a:pt x="572349" y="391530"/>
                  </a:lnTo>
                  <a:lnTo>
                    <a:pt x="555010" y="432486"/>
                  </a:lnTo>
                  <a:lnTo>
                    <a:pt x="531764" y="469903"/>
                  </a:lnTo>
                  <a:lnTo>
                    <a:pt x="503200" y="503189"/>
                  </a:lnTo>
                  <a:lnTo>
                    <a:pt x="469913" y="531752"/>
                  </a:lnTo>
                  <a:lnTo>
                    <a:pt x="432494" y="554998"/>
                  </a:lnTo>
                  <a:lnTo>
                    <a:pt x="391536" y="572336"/>
                  </a:lnTo>
                  <a:lnTo>
                    <a:pt x="347631" y="583173"/>
                  </a:lnTo>
                  <a:lnTo>
                    <a:pt x="301371" y="586917"/>
                  </a:lnTo>
                  <a:lnTo>
                    <a:pt x="397555" y="586917"/>
                  </a:lnTo>
                  <a:lnTo>
                    <a:pt x="439755" y="569053"/>
                  </a:lnTo>
                  <a:lnTo>
                    <a:pt x="479247" y="544519"/>
                  </a:lnTo>
                  <a:lnTo>
                    <a:pt x="514380" y="514373"/>
                  </a:lnTo>
                  <a:lnTo>
                    <a:pt x="544527" y="479243"/>
                  </a:lnTo>
                  <a:lnTo>
                    <a:pt x="569063" y="439752"/>
                  </a:lnTo>
                  <a:lnTo>
                    <a:pt x="587364" y="396526"/>
                  </a:lnTo>
                  <a:lnTo>
                    <a:pt x="598802" y="350191"/>
                  </a:lnTo>
                  <a:lnTo>
                    <a:pt x="602754" y="301371"/>
                  </a:lnTo>
                  <a:lnTo>
                    <a:pt x="598802" y="252550"/>
                  </a:lnTo>
                  <a:lnTo>
                    <a:pt x="587364" y="206215"/>
                  </a:lnTo>
                  <a:lnTo>
                    <a:pt x="569063" y="162989"/>
                  </a:lnTo>
                  <a:lnTo>
                    <a:pt x="544527" y="123498"/>
                  </a:lnTo>
                  <a:lnTo>
                    <a:pt x="514380" y="88368"/>
                  </a:lnTo>
                  <a:lnTo>
                    <a:pt x="479247" y="58222"/>
                  </a:lnTo>
                  <a:lnTo>
                    <a:pt x="439755" y="33688"/>
                  </a:lnTo>
                  <a:lnTo>
                    <a:pt x="397555" y="15824"/>
                  </a:lnTo>
                  <a:close/>
                </a:path>
              </a:pathLst>
            </a:custGeom>
            <a:solidFill>
              <a:srgbClr val="4955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7038" y="5302364"/>
              <a:ext cx="89509" cy="73990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6064986" y="5403443"/>
              <a:ext cx="513715" cy="513715"/>
            </a:xfrm>
            <a:custGeom>
              <a:avLst/>
              <a:gdLst/>
              <a:ahLst/>
              <a:cxnLst/>
              <a:rect l="l" t="t" r="r" b="b"/>
              <a:pathLst>
                <a:path w="513715" h="513714">
                  <a:moveTo>
                    <a:pt x="90512" y="255892"/>
                  </a:moveTo>
                  <a:lnTo>
                    <a:pt x="86969" y="252361"/>
                  </a:lnTo>
                  <a:lnTo>
                    <a:pt x="40982" y="252361"/>
                  </a:lnTo>
                  <a:lnTo>
                    <a:pt x="37452" y="255892"/>
                  </a:lnTo>
                  <a:lnTo>
                    <a:pt x="37452" y="264642"/>
                  </a:lnTo>
                  <a:lnTo>
                    <a:pt x="40982" y="268185"/>
                  </a:lnTo>
                  <a:lnTo>
                    <a:pt x="82600" y="268185"/>
                  </a:lnTo>
                  <a:lnTo>
                    <a:pt x="86969" y="268185"/>
                  </a:lnTo>
                  <a:lnTo>
                    <a:pt x="90512" y="264642"/>
                  </a:lnTo>
                  <a:lnTo>
                    <a:pt x="90512" y="255892"/>
                  </a:lnTo>
                  <a:close/>
                </a:path>
                <a:path w="513715" h="513714">
                  <a:moveTo>
                    <a:pt x="142303" y="134581"/>
                  </a:moveTo>
                  <a:lnTo>
                    <a:pt x="109804" y="102069"/>
                  </a:lnTo>
                  <a:lnTo>
                    <a:pt x="104787" y="102069"/>
                  </a:lnTo>
                  <a:lnTo>
                    <a:pt x="98602" y="108254"/>
                  </a:lnTo>
                  <a:lnTo>
                    <a:pt x="98602" y="113258"/>
                  </a:lnTo>
                  <a:lnTo>
                    <a:pt x="129565" y="144221"/>
                  </a:lnTo>
                  <a:lnTo>
                    <a:pt x="131597" y="144995"/>
                  </a:lnTo>
                  <a:lnTo>
                    <a:pt x="133616" y="144995"/>
                  </a:lnTo>
                  <a:lnTo>
                    <a:pt x="135636" y="144995"/>
                  </a:lnTo>
                  <a:lnTo>
                    <a:pt x="137668" y="144221"/>
                  </a:lnTo>
                  <a:lnTo>
                    <a:pt x="142303" y="139585"/>
                  </a:lnTo>
                  <a:lnTo>
                    <a:pt x="142303" y="134581"/>
                  </a:lnTo>
                  <a:close/>
                </a:path>
                <a:path w="513715" h="513714">
                  <a:moveTo>
                    <a:pt x="142316" y="380961"/>
                  </a:moveTo>
                  <a:lnTo>
                    <a:pt x="136131" y="374777"/>
                  </a:lnTo>
                  <a:lnTo>
                    <a:pt x="131114" y="374777"/>
                  </a:lnTo>
                  <a:lnTo>
                    <a:pt x="98615" y="407289"/>
                  </a:lnTo>
                  <a:lnTo>
                    <a:pt x="98615" y="412292"/>
                  </a:lnTo>
                  <a:lnTo>
                    <a:pt x="103251" y="416928"/>
                  </a:lnTo>
                  <a:lnTo>
                    <a:pt x="105283" y="417703"/>
                  </a:lnTo>
                  <a:lnTo>
                    <a:pt x="107302" y="417703"/>
                  </a:lnTo>
                  <a:lnTo>
                    <a:pt x="109321" y="417703"/>
                  </a:lnTo>
                  <a:lnTo>
                    <a:pt x="111353" y="416928"/>
                  </a:lnTo>
                  <a:lnTo>
                    <a:pt x="142316" y="385965"/>
                  </a:lnTo>
                  <a:lnTo>
                    <a:pt x="142316" y="380961"/>
                  </a:lnTo>
                  <a:close/>
                </a:path>
                <a:path w="513715" h="513714">
                  <a:moveTo>
                    <a:pt x="264706" y="430110"/>
                  </a:moveTo>
                  <a:lnTo>
                    <a:pt x="261162" y="426567"/>
                  </a:lnTo>
                  <a:lnTo>
                    <a:pt x="252425" y="426567"/>
                  </a:lnTo>
                  <a:lnTo>
                    <a:pt x="248881" y="430110"/>
                  </a:lnTo>
                  <a:lnTo>
                    <a:pt x="248881" y="476084"/>
                  </a:lnTo>
                  <a:lnTo>
                    <a:pt x="252425" y="479628"/>
                  </a:lnTo>
                  <a:lnTo>
                    <a:pt x="256794" y="479628"/>
                  </a:lnTo>
                  <a:lnTo>
                    <a:pt x="261162" y="479628"/>
                  </a:lnTo>
                  <a:lnTo>
                    <a:pt x="264706" y="476084"/>
                  </a:lnTo>
                  <a:lnTo>
                    <a:pt x="264706" y="430110"/>
                  </a:lnTo>
                  <a:close/>
                </a:path>
                <a:path w="513715" h="513714">
                  <a:moveTo>
                    <a:pt x="264706" y="44462"/>
                  </a:moveTo>
                  <a:lnTo>
                    <a:pt x="261162" y="40919"/>
                  </a:lnTo>
                  <a:lnTo>
                    <a:pt x="252425" y="40919"/>
                  </a:lnTo>
                  <a:lnTo>
                    <a:pt x="248881" y="44462"/>
                  </a:lnTo>
                  <a:lnTo>
                    <a:pt x="248881" y="90436"/>
                  </a:lnTo>
                  <a:lnTo>
                    <a:pt x="252425" y="93980"/>
                  </a:lnTo>
                  <a:lnTo>
                    <a:pt x="256794" y="93980"/>
                  </a:lnTo>
                  <a:lnTo>
                    <a:pt x="261162" y="93980"/>
                  </a:lnTo>
                  <a:lnTo>
                    <a:pt x="264706" y="90436"/>
                  </a:lnTo>
                  <a:lnTo>
                    <a:pt x="264706" y="44462"/>
                  </a:lnTo>
                  <a:close/>
                </a:path>
                <a:path w="513715" h="513714">
                  <a:moveTo>
                    <a:pt x="414997" y="407289"/>
                  </a:moveTo>
                  <a:lnTo>
                    <a:pt x="382485" y="374777"/>
                  </a:lnTo>
                  <a:lnTo>
                    <a:pt x="377482" y="374777"/>
                  </a:lnTo>
                  <a:lnTo>
                    <a:pt x="371297" y="380961"/>
                  </a:lnTo>
                  <a:lnTo>
                    <a:pt x="371297" y="385965"/>
                  </a:lnTo>
                  <a:lnTo>
                    <a:pt x="402259" y="416928"/>
                  </a:lnTo>
                  <a:lnTo>
                    <a:pt x="404291" y="417703"/>
                  </a:lnTo>
                  <a:lnTo>
                    <a:pt x="406311" y="417703"/>
                  </a:lnTo>
                  <a:lnTo>
                    <a:pt x="408330" y="417703"/>
                  </a:lnTo>
                  <a:lnTo>
                    <a:pt x="410362" y="416928"/>
                  </a:lnTo>
                  <a:lnTo>
                    <a:pt x="414997" y="412292"/>
                  </a:lnTo>
                  <a:lnTo>
                    <a:pt x="414997" y="407289"/>
                  </a:lnTo>
                  <a:close/>
                </a:path>
                <a:path w="513715" h="513714">
                  <a:moveTo>
                    <a:pt x="415010" y="108254"/>
                  </a:moveTo>
                  <a:lnTo>
                    <a:pt x="408825" y="102069"/>
                  </a:lnTo>
                  <a:lnTo>
                    <a:pt x="403809" y="102069"/>
                  </a:lnTo>
                  <a:lnTo>
                    <a:pt x="371309" y="134581"/>
                  </a:lnTo>
                  <a:lnTo>
                    <a:pt x="371309" y="139585"/>
                  </a:lnTo>
                  <a:lnTo>
                    <a:pt x="375945" y="144221"/>
                  </a:lnTo>
                  <a:lnTo>
                    <a:pt x="377977" y="144995"/>
                  </a:lnTo>
                  <a:lnTo>
                    <a:pt x="379996" y="144995"/>
                  </a:lnTo>
                  <a:lnTo>
                    <a:pt x="382016" y="144995"/>
                  </a:lnTo>
                  <a:lnTo>
                    <a:pt x="384048" y="144221"/>
                  </a:lnTo>
                  <a:lnTo>
                    <a:pt x="415010" y="113258"/>
                  </a:lnTo>
                  <a:lnTo>
                    <a:pt x="415010" y="108254"/>
                  </a:lnTo>
                  <a:close/>
                </a:path>
                <a:path w="513715" h="513714">
                  <a:moveTo>
                    <a:pt x="476161" y="255892"/>
                  </a:moveTo>
                  <a:lnTo>
                    <a:pt x="472617" y="252361"/>
                  </a:lnTo>
                  <a:lnTo>
                    <a:pt x="426631" y="252361"/>
                  </a:lnTo>
                  <a:lnTo>
                    <a:pt x="423100" y="255892"/>
                  </a:lnTo>
                  <a:lnTo>
                    <a:pt x="423100" y="264642"/>
                  </a:lnTo>
                  <a:lnTo>
                    <a:pt x="426631" y="268185"/>
                  </a:lnTo>
                  <a:lnTo>
                    <a:pt x="468249" y="268185"/>
                  </a:lnTo>
                  <a:lnTo>
                    <a:pt x="472617" y="268185"/>
                  </a:lnTo>
                  <a:lnTo>
                    <a:pt x="476161" y="264642"/>
                  </a:lnTo>
                  <a:lnTo>
                    <a:pt x="476161" y="255892"/>
                  </a:lnTo>
                  <a:close/>
                </a:path>
                <a:path w="513715" h="513714">
                  <a:moveTo>
                    <a:pt x="513524" y="256667"/>
                  </a:moveTo>
                  <a:lnTo>
                    <a:pt x="509371" y="210591"/>
                  </a:lnTo>
                  <a:lnTo>
                    <a:pt x="497700" y="168186"/>
                  </a:lnTo>
                  <a:lnTo>
                    <a:pt x="497700" y="256667"/>
                  </a:lnTo>
                  <a:lnTo>
                    <a:pt x="497611" y="261531"/>
                  </a:lnTo>
                  <a:lnTo>
                    <a:pt x="491553" y="310235"/>
                  </a:lnTo>
                  <a:lnTo>
                    <a:pt x="476783" y="354266"/>
                  </a:lnTo>
                  <a:lnTo>
                    <a:pt x="454126" y="394131"/>
                  </a:lnTo>
                  <a:lnTo>
                    <a:pt x="424586" y="428891"/>
                  </a:lnTo>
                  <a:lnTo>
                    <a:pt x="389102" y="457568"/>
                  </a:lnTo>
                  <a:lnTo>
                    <a:pt x="348678" y="479247"/>
                  </a:lnTo>
                  <a:lnTo>
                    <a:pt x="304266" y="492937"/>
                  </a:lnTo>
                  <a:lnTo>
                    <a:pt x="256870" y="497713"/>
                  </a:lnTo>
                  <a:lnTo>
                    <a:pt x="208343" y="492810"/>
                  </a:lnTo>
                  <a:lnTo>
                    <a:pt x="163131" y="478751"/>
                  </a:lnTo>
                  <a:lnTo>
                    <a:pt x="122186" y="456501"/>
                  </a:lnTo>
                  <a:lnTo>
                    <a:pt x="86499" y="427037"/>
                  </a:lnTo>
                  <a:lnTo>
                    <a:pt x="57048" y="391350"/>
                  </a:lnTo>
                  <a:lnTo>
                    <a:pt x="34798" y="350405"/>
                  </a:lnTo>
                  <a:lnTo>
                    <a:pt x="20739" y="305193"/>
                  </a:lnTo>
                  <a:lnTo>
                    <a:pt x="15836" y="256667"/>
                  </a:lnTo>
                  <a:lnTo>
                    <a:pt x="20739" y="208203"/>
                  </a:lnTo>
                  <a:lnTo>
                    <a:pt x="34798" y="163017"/>
                  </a:lnTo>
                  <a:lnTo>
                    <a:pt x="57048" y="122110"/>
                  </a:lnTo>
                  <a:lnTo>
                    <a:pt x="86499" y="86448"/>
                  </a:lnTo>
                  <a:lnTo>
                    <a:pt x="122186" y="57023"/>
                  </a:lnTo>
                  <a:lnTo>
                    <a:pt x="163131" y="34785"/>
                  </a:lnTo>
                  <a:lnTo>
                    <a:pt x="208343" y="20726"/>
                  </a:lnTo>
                  <a:lnTo>
                    <a:pt x="256870" y="15824"/>
                  </a:lnTo>
                  <a:lnTo>
                    <a:pt x="305333" y="20726"/>
                  </a:lnTo>
                  <a:lnTo>
                    <a:pt x="350520" y="34785"/>
                  </a:lnTo>
                  <a:lnTo>
                    <a:pt x="391414" y="57023"/>
                  </a:lnTo>
                  <a:lnTo>
                    <a:pt x="427075" y="86448"/>
                  </a:lnTo>
                  <a:lnTo>
                    <a:pt x="456501" y="122110"/>
                  </a:lnTo>
                  <a:lnTo>
                    <a:pt x="478739" y="163017"/>
                  </a:lnTo>
                  <a:lnTo>
                    <a:pt x="492798" y="208203"/>
                  </a:lnTo>
                  <a:lnTo>
                    <a:pt x="497700" y="256667"/>
                  </a:lnTo>
                  <a:lnTo>
                    <a:pt x="497700" y="168186"/>
                  </a:lnTo>
                  <a:lnTo>
                    <a:pt x="478421" y="127228"/>
                  </a:lnTo>
                  <a:lnTo>
                    <a:pt x="453085" y="91401"/>
                  </a:lnTo>
                  <a:lnTo>
                    <a:pt x="422122" y="60439"/>
                  </a:lnTo>
                  <a:lnTo>
                    <a:pt x="386295" y="35102"/>
                  </a:lnTo>
                  <a:lnTo>
                    <a:pt x="346329" y="16090"/>
                  </a:lnTo>
                  <a:lnTo>
                    <a:pt x="302933" y="4152"/>
                  </a:lnTo>
                  <a:lnTo>
                    <a:pt x="256870" y="0"/>
                  </a:lnTo>
                  <a:lnTo>
                    <a:pt x="210756" y="4152"/>
                  </a:lnTo>
                  <a:lnTo>
                    <a:pt x="167322" y="16090"/>
                  </a:lnTo>
                  <a:lnTo>
                    <a:pt x="127317" y="35102"/>
                  </a:lnTo>
                  <a:lnTo>
                    <a:pt x="91465" y="60439"/>
                  </a:lnTo>
                  <a:lnTo>
                    <a:pt x="60477" y="91401"/>
                  </a:lnTo>
                  <a:lnTo>
                    <a:pt x="35115" y="127228"/>
                  </a:lnTo>
                  <a:lnTo>
                    <a:pt x="16090" y="167208"/>
                  </a:lnTo>
                  <a:lnTo>
                    <a:pt x="4140" y="210591"/>
                  </a:lnTo>
                  <a:lnTo>
                    <a:pt x="0" y="256667"/>
                  </a:lnTo>
                  <a:lnTo>
                    <a:pt x="4140" y="302780"/>
                  </a:lnTo>
                  <a:lnTo>
                    <a:pt x="16090" y="346214"/>
                  </a:lnTo>
                  <a:lnTo>
                    <a:pt x="35115" y="386219"/>
                  </a:lnTo>
                  <a:lnTo>
                    <a:pt x="60477" y="422071"/>
                  </a:lnTo>
                  <a:lnTo>
                    <a:pt x="91465" y="453059"/>
                  </a:lnTo>
                  <a:lnTo>
                    <a:pt x="127317" y="478421"/>
                  </a:lnTo>
                  <a:lnTo>
                    <a:pt x="167322" y="497446"/>
                  </a:lnTo>
                  <a:lnTo>
                    <a:pt x="210756" y="509397"/>
                  </a:lnTo>
                  <a:lnTo>
                    <a:pt x="256870" y="513537"/>
                  </a:lnTo>
                  <a:lnTo>
                    <a:pt x="301904" y="509511"/>
                  </a:lnTo>
                  <a:lnTo>
                    <a:pt x="344525" y="497878"/>
                  </a:lnTo>
                  <a:lnTo>
                    <a:pt x="344843" y="497713"/>
                  </a:lnTo>
                  <a:lnTo>
                    <a:pt x="383959" y="479361"/>
                  </a:lnTo>
                  <a:lnTo>
                    <a:pt x="419506" y="454685"/>
                  </a:lnTo>
                  <a:lnTo>
                    <a:pt x="450430" y="424561"/>
                  </a:lnTo>
                  <a:lnTo>
                    <a:pt x="475996" y="389712"/>
                  </a:lnTo>
                  <a:lnTo>
                    <a:pt x="495477" y="350850"/>
                  </a:lnTo>
                  <a:lnTo>
                    <a:pt x="508139" y="308698"/>
                  </a:lnTo>
                  <a:lnTo>
                    <a:pt x="513359" y="262978"/>
                  </a:lnTo>
                  <a:lnTo>
                    <a:pt x="513511" y="261531"/>
                  </a:lnTo>
                  <a:lnTo>
                    <a:pt x="513524" y="256667"/>
                  </a:lnTo>
                  <a:close/>
                </a:path>
              </a:pathLst>
            </a:custGeom>
            <a:solidFill>
              <a:srgbClr val="4955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6008370" y="5956313"/>
            <a:ext cx="72580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spc="-75" dirty="0">
                <a:solidFill>
                  <a:srgbClr val="49556B"/>
                </a:solidFill>
                <a:latin typeface="Arial"/>
                <a:cs typeface="Arial"/>
              </a:rPr>
              <a:t>15 </a:t>
            </a:r>
            <a:r>
              <a:rPr sz="2250" spc="-385" dirty="0">
                <a:solidFill>
                  <a:srgbClr val="49556B"/>
                </a:solidFill>
                <a:latin typeface="Arial"/>
                <a:cs typeface="Arial"/>
              </a:rPr>
              <a:t>min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27" name="object 1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97819" y="4540991"/>
            <a:ext cx="2136190" cy="2229353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21588" y="4338170"/>
            <a:ext cx="3060128" cy="24822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0800080" cy="7560309"/>
            <a:chOff x="0" y="12"/>
            <a:chExt cx="1080008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5487" y="12"/>
              <a:ext cx="763451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"/>
              <a:ext cx="6408420" cy="7560309"/>
            </a:xfrm>
            <a:custGeom>
              <a:avLst/>
              <a:gdLst/>
              <a:ahLst/>
              <a:cxnLst/>
              <a:rect l="l" t="t" r="r" b="b"/>
              <a:pathLst>
                <a:path w="6408420" h="7560309">
                  <a:moveTo>
                    <a:pt x="0" y="7559992"/>
                  </a:moveTo>
                  <a:lnTo>
                    <a:pt x="6408000" y="7559992"/>
                  </a:lnTo>
                  <a:lnTo>
                    <a:pt x="6408000" y="0"/>
                  </a:lnTo>
                  <a:lnTo>
                    <a:pt x="0" y="0"/>
                  </a:lnTo>
                  <a:lnTo>
                    <a:pt x="0" y="7559992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02722" y="1821595"/>
            <a:ext cx="1938020" cy="861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95"/>
              </a:spcBef>
            </a:pPr>
            <a:r>
              <a:rPr sz="1600" spc="-40" dirty="0">
                <a:solidFill>
                  <a:srgbClr val="6D6E71"/>
                </a:solidFill>
                <a:latin typeface="Arial Black"/>
                <a:cs typeface="Arial Black"/>
              </a:rPr>
              <a:t>KIWI</a:t>
            </a:r>
            <a:r>
              <a:rPr sz="1600" spc="-55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6D6E71"/>
                </a:solidFill>
                <a:latin typeface="Arial Black"/>
                <a:cs typeface="Arial Black"/>
              </a:rPr>
              <a:t>ALGA</a:t>
            </a:r>
            <a:r>
              <a:rPr sz="1600" spc="-50" dirty="0">
                <a:solidFill>
                  <a:srgbClr val="6D6E71"/>
                </a:solidFill>
                <a:latin typeface="Arial Black"/>
                <a:cs typeface="Arial Black"/>
              </a:rPr>
              <a:t> PEEL 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OFF</a:t>
            </a:r>
            <a:r>
              <a:rPr sz="1600" spc="-12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spc="-2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600" spc="-2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spc="-2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6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6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7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40G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9868" y="5949976"/>
            <a:ext cx="2174240" cy="749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20"/>
              </a:spcBef>
            </a:pPr>
            <a:r>
              <a:rPr sz="1600" spc="-70" dirty="0">
                <a:solidFill>
                  <a:srgbClr val="6D6E71"/>
                </a:solidFill>
                <a:latin typeface="Arial Black"/>
                <a:cs typeface="Arial Black"/>
              </a:rPr>
              <a:t>CRANBERRY</a:t>
            </a:r>
            <a:r>
              <a:rPr sz="1600" spc="-5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spc="-60" dirty="0">
                <a:solidFill>
                  <a:srgbClr val="6D6E71"/>
                </a:solidFill>
                <a:latin typeface="Arial Black"/>
                <a:cs typeface="Arial Black"/>
              </a:rPr>
              <a:t>ALGAE </a:t>
            </a:r>
            <a:r>
              <a:rPr sz="1600" spc="-50" dirty="0">
                <a:solidFill>
                  <a:srgbClr val="6D6E71"/>
                </a:solidFill>
                <a:latin typeface="Arial Black"/>
                <a:cs typeface="Arial Black"/>
              </a:rPr>
              <a:t>PEEL</a:t>
            </a:r>
            <a:r>
              <a:rPr sz="1600" spc="-85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OFF</a:t>
            </a:r>
            <a:r>
              <a:rPr sz="1600" spc="-11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spc="-20" dirty="0">
                <a:solidFill>
                  <a:srgbClr val="6D6E71"/>
                </a:solidFill>
                <a:latin typeface="Arial Black"/>
                <a:cs typeface="Arial Black"/>
              </a:rPr>
              <a:t>MASK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6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7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40G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9915" y="3968390"/>
            <a:ext cx="2099310" cy="752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0">
              <a:lnSpc>
                <a:spcPct val="106700"/>
              </a:lnSpc>
            </a:pPr>
            <a:r>
              <a:rPr lang="hu-HU" sz="1600" spc="-45" dirty="0">
                <a:solidFill>
                  <a:srgbClr val="6D6E71"/>
                </a:solidFill>
                <a:latin typeface="Arial Black"/>
                <a:cs typeface="Arial Black"/>
              </a:rPr>
              <a:t>UBORKA</a:t>
            </a:r>
            <a:r>
              <a:rPr sz="1600" spc="-8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6D6E71"/>
                </a:solidFill>
                <a:latin typeface="Arial Black"/>
                <a:cs typeface="Arial Black"/>
              </a:rPr>
              <a:t>ALGA </a:t>
            </a:r>
            <a:r>
              <a:rPr sz="1600" spc="-50" dirty="0">
                <a:solidFill>
                  <a:srgbClr val="6D6E71"/>
                </a:solidFill>
                <a:latin typeface="Arial Black"/>
                <a:cs typeface="Arial Black"/>
              </a:rPr>
              <a:t>PEEL</a:t>
            </a:r>
            <a:r>
              <a:rPr sz="1600" spc="-85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OFF</a:t>
            </a:r>
            <a:r>
              <a:rPr sz="1600" spc="-11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600" spc="-2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600" spc="-2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600" spc="-20" dirty="0">
                <a:solidFill>
                  <a:srgbClr val="6D6E71"/>
                </a:solidFill>
                <a:latin typeface="Arial Black"/>
                <a:cs typeface="Arial Black"/>
              </a:rPr>
              <a:t>K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500" spc="16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500" spc="17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6D6E71"/>
                </a:solidFill>
                <a:latin typeface="Verdana"/>
                <a:cs typeface="Verdana"/>
              </a:rPr>
              <a:t>40G</a:t>
            </a:r>
            <a:endParaRPr sz="1500" dirty="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5480" y="12"/>
            <a:ext cx="6082665" cy="7560309"/>
            <a:chOff x="415480" y="12"/>
            <a:chExt cx="6082665" cy="7560309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480" y="5488673"/>
              <a:ext cx="2116709" cy="17742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8007" y="5178145"/>
              <a:ext cx="2604617" cy="23462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575" y="3287813"/>
              <a:ext cx="2025844" cy="20258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4792" y="2816656"/>
              <a:ext cx="2602026" cy="26020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284" y="1172730"/>
              <a:ext cx="2065794" cy="20657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9054" y="717638"/>
              <a:ext cx="2587764" cy="25877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408000" y="12"/>
              <a:ext cx="90170" cy="7560309"/>
            </a:xfrm>
            <a:custGeom>
              <a:avLst/>
              <a:gdLst/>
              <a:ahLst/>
              <a:cxnLst/>
              <a:rect l="l" t="t" r="r" b="b"/>
              <a:pathLst>
                <a:path w="90170" h="7560309">
                  <a:moveTo>
                    <a:pt x="90004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90004" y="7559992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23377" y="296189"/>
            <a:ext cx="4555353" cy="60785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40"/>
              </a:spcBef>
            </a:pPr>
            <a:r>
              <a:rPr lang="hu-HU" sz="2000" b="0" dirty="0">
                <a:solidFill>
                  <a:srgbClr val="FFFFFF"/>
                </a:solidFill>
                <a:latin typeface="Arial Black"/>
                <a:cs typeface="Arial Black"/>
              </a:rPr>
              <a:t>LÁGYÍTÓ, PUHÍTÓ</a:t>
            </a:r>
            <a:r>
              <a:rPr sz="2000" b="0" dirty="0">
                <a:solidFill>
                  <a:srgbClr val="FFFFFF"/>
                </a:solidFill>
                <a:latin typeface="Arial Black"/>
                <a:cs typeface="Arial Black"/>
              </a:rPr>
              <a:t> PEEL OFF </a:t>
            </a:r>
            <a:r>
              <a:rPr lang="hu-HU" sz="2000" b="0" dirty="0">
                <a:solidFill>
                  <a:srgbClr val="FFFFFF"/>
                </a:solidFill>
                <a:latin typeface="Arial Black"/>
                <a:cs typeface="Arial Black"/>
              </a:rPr>
              <a:t>MASZKOK</a:t>
            </a:r>
            <a:r>
              <a:rPr sz="2000" b="0" dirty="0">
                <a:solidFill>
                  <a:srgbClr val="FFFFFF"/>
                </a:solidFill>
                <a:latin typeface="Arial Black"/>
                <a:cs typeface="Arial Black"/>
              </a:rPr>
              <a:t> GL</a:t>
            </a:r>
            <a:r>
              <a:rPr lang="hu-HU" sz="2000" b="0" dirty="0">
                <a:solidFill>
                  <a:srgbClr val="FFFFFF"/>
                </a:solidFill>
                <a:latin typeface="Arial Black"/>
                <a:cs typeface="Arial Black"/>
              </a:rPr>
              <a:t>ÜKÓZZAL</a:t>
            </a:r>
            <a:endParaRPr sz="20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4122420"/>
          </a:xfrm>
          <a:custGeom>
            <a:avLst/>
            <a:gdLst/>
            <a:ahLst/>
            <a:cxnLst/>
            <a:rect l="l" t="t" r="r" b="b"/>
            <a:pathLst>
              <a:path w="10800080" h="4122420">
                <a:moveTo>
                  <a:pt x="10800003" y="0"/>
                </a:moveTo>
                <a:lnTo>
                  <a:pt x="0" y="0"/>
                </a:lnTo>
                <a:lnTo>
                  <a:pt x="0" y="4122000"/>
                </a:lnTo>
                <a:lnTo>
                  <a:pt x="10800003" y="4122000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3801" y="352425"/>
            <a:ext cx="184099" cy="2285999"/>
          </a:xfrm>
          <a:custGeom>
            <a:avLst/>
            <a:gdLst/>
            <a:ahLst/>
            <a:cxnLst/>
            <a:rect l="l" t="t" r="r" b="b"/>
            <a:pathLst>
              <a:path w="197484" h="1443355">
                <a:moveTo>
                  <a:pt x="197053" y="0"/>
                </a:moveTo>
                <a:lnTo>
                  <a:pt x="0" y="0"/>
                </a:lnTo>
                <a:lnTo>
                  <a:pt x="0" y="1443215"/>
                </a:lnTo>
                <a:lnTo>
                  <a:pt x="197053" y="1443215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2896" y="244209"/>
            <a:ext cx="9243001" cy="3730701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 marR="5080" algn="l">
              <a:lnSpc>
                <a:spcPct val="90000"/>
              </a:lnSpc>
              <a:spcBef>
                <a:spcPts val="1800"/>
              </a:spcBef>
            </a:pPr>
            <a:r>
              <a:rPr lang="hu-HU" sz="5500" dirty="0">
                <a:solidFill>
                  <a:srgbClr val="FFFFFF"/>
                </a:solidFill>
              </a:rPr>
              <a:t>LÁGYÍTÓ, PUHÍTÓ </a:t>
            </a:r>
            <a:r>
              <a:rPr sz="5500" dirty="0">
                <a:solidFill>
                  <a:srgbClr val="FFFFFF"/>
                </a:solidFill>
              </a:rPr>
              <a:t>ALGA PEEL OFF</a:t>
            </a:r>
            <a:r>
              <a:rPr lang="hu-HU" sz="5500" dirty="0">
                <a:solidFill>
                  <a:srgbClr val="FFFFFF"/>
                </a:solidFill>
              </a:rPr>
              <a:t> MASZKOK </a:t>
            </a:r>
            <a:r>
              <a:rPr sz="5500" dirty="0">
                <a:solidFill>
                  <a:srgbClr val="FFFFFF"/>
                </a:solidFill>
              </a:rPr>
              <a:t>GL</a:t>
            </a:r>
            <a:r>
              <a:rPr lang="hu-HU" sz="5500" dirty="0">
                <a:solidFill>
                  <a:srgbClr val="FFFFFF"/>
                </a:solidFill>
              </a:rPr>
              <a:t>ÜKÓZZAL</a:t>
            </a:r>
            <a:endParaRPr sz="5500" dirty="0"/>
          </a:p>
          <a:p>
            <a:pPr marL="43180" marR="74295" algn="l">
              <a:lnSpc>
                <a:spcPct val="101800"/>
              </a:lnSpc>
              <a:spcBef>
                <a:spcPts val="840"/>
              </a:spcBef>
            </a:pP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HASZNÁLAT</a:t>
            </a: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Keverjen össze</a:t>
            </a: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 40 g </a:t>
            </a: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port</a:t>
            </a: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 40 ml </a:t>
            </a: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vízzel</a:t>
            </a: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Helyezze fel a kezelendő felületre (szemek, arc, nyak) vastagon</a:t>
            </a: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 (3-5 mm),</a:t>
            </a: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 szabadon hagyva az szájat és az orrlyukakat. </a:t>
            </a:r>
            <a:b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5-6 </a:t>
            </a: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perc elteltével a maszk sűrű, elasztikus filmréteget képez a felületen</a:t>
            </a:r>
            <a:r>
              <a:rPr sz="1800" b="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b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hu-HU" sz="1800" b="0" dirty="0">
                <a:solidFill>
                  <a:srgbClr val="FFFFFF"/>
                </a:solidFill>
                <a:latin typeface="Arial"/>
                <a:cs typeface="Arial"/>
              </a:rPr>
              <a:t>25-30 perc elteltével egyben távolítjuk el a maszkot.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92814" y="5783421"/>
            <a:ext cx="1123315" cy="401955"/>
            <a:chOff x="1892814" y="5783421"/>
            <a:chExt cx="1123315" cy="401955"/>
          </a:xfrm>
        </p:grpSpPr>
        <p:sp>
          <p:nvSpPr>
            <p:cNvPr id="6" name="object 6"/>
            <p:cNvSpPr/>
            <p:nvPr/>
          </p:nvSpPr>
          <p:spPr>
            <a:xfrm>
              <a:off x="1920735" y="5833619"/>
              <a:ext cx="993775" cy="232410"/>
            </a:xfrm>
            <a:custGeom>
              <a:avLst/>
              <a:gdLst/>
              <a:ahLst/>
              <a:cxnLst/>
              <a:rect l="l" t="t" r="r" b="b"/>
              <a:pathLst>
                <a:path w="993775" h="232410">
                  <a:moveTo>
                    <a:pt x="0" y="231887"/>
                  </a:moveTo>
                  <a:lnTo>
                    <a:pt x="258519" y="60372"/>
                  </a:lnTo>
                  <a:lnTo>
                    <a:pt x="448189" y="0"/>
                  </a:lnTo>
                  <a:lnTo>
                    <a:pt x="662157" y="47891"/>
                  </a:lnTo>
                  <a:lnTo>
                    <a:pt x="993571" y="201166"/>
                  </a:lnTo>
                </a:path>
              </a:pathLst>
            </a:custGeom>
            <a:ln w="55841">
              <a:solidFill>
                <a:srgbClr val="B7D4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90317" y="5811342"/>
              <a:ext cx="397510" cy="346075"/>
            </a:xfrm>
            <a:custGeom>
              <a:avLst/>
              <a:gdLst/>
              <a:ahLst/>
              <a:cxnLst/>
              <a:rect l="l" t="t" r="r" b="b"/>
              <a:pathLst>
                <a:path w="397510" h="346075">
                  <a:moveTo>
                    <a:pt x="0" y="345592"/>
                  </a:moveTo>
                  <a:lnTo>
                    <a:pt x="123931" y="269751"/>
                  </a:lnTo>
                  <a:lnTo>
                    <a:pt x="206641" y="237545"/>
                  </a:lnTo>
                  <a:lnTo>
                    <a:pt x="285389" y="242742"/>
                  </a:lnTo>
                  <a:lnTo>
                    <a:pt x="397433" y="279107"/>
                  </a:lnTo>
                  <a:lnTo>
                    <a:pt x="353290" y="195508"/>
                  </a:lnTo>
                  <a:lnTo>
                    <a:pt x="306176" y="138568"/>
                  </a:lnTo>
                  <a:lnTo>
                    <a:pt x="226932" y="82120"/>
                  </a:lnTo>
                  <a:lnTo>
                    <a:pt x="86398" y="0"/>
                  </a:lnTo>
                </a:path>
              </a:pathLst>
            </a:custGeom>
            <a:ln w="55841">
              <a:solidFill>
                <a:srgbClr val="B7D4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2280" y="5052704"/>
            <a:ext cx="3793572" cy="193270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95884" y="6219409"/>
            <a:ext cx="920750" cy="58413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65" dirty="0">
                <a:solidFill>
                  <a:srgbClr val="B7D43D"/>
                </a:solidFill>
                <a:latin typeface="Arial"/>
                <a:cs typeface="Arial"/>
              </a:rPr>
              <a:t>25-</a:t>
            </a:r>
            <a:r>
              <a:rPr sz="1850" spc="-55" dirty="0">
                <a:solidFill>
                  <a:srgbClr val="B7D43D"/>
                </a:solidFill>
                <a:latin typeface="Arial"/>
                <a:cs typeface="Arial"/>
              </a:rPr>
              <a:t>30 </a:t>
            </a:r>
            <a:r>
              <a:rPr lang="hu-HU" sz="1850" spc="-315" dirty="0">
                <a:solidFill>
                  <a:srgbClr val="B7D43D"/>
                </a:solidFill>
                <a:latin typeface="Arial"/>
                <a:cs typeface="Arial"/>
              </a:rPr>
              <a:t>perc</a:t>
            </a:r>
            <a:endParaRPr sz="18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087139" y="5052709"/>
            <a:ext cx="2722880" cy="2050414"/>
            <a:chOff x="7087139" y="5052709"/>
            <a:chExt cx="2722880" cy="2050414"/>
          </a:xfrm>
        </p:grpSpPr>
        <p:sp>
          <p:nvSpPr>
            <p:cNvPr id="11" name="object 11"/>
            <p:cNvSpPr/>
            <p:nvPr/>
          </p:nvSpPr>
          <p:spPr>
            <a:xfrm>
              <a:off x="7115060" y="5774272"/>
              <a:ext cx="993775" cy="232410"/>
            </a:xfrm>
            <a:custGeom>
              <a:avLst/>
              <a:gdLst/>
              <a:ahLst/>
              <a:cxnLst/>
              <a:rect l="l" t="t" r="r" b="b"/>
              <a:pathLst>
                <a:path w="993775" h="232410">
                  <a:moveTo>
                    <a:pt x="0" y="231887"/>
                  </a:moveTo>
                  <a:lnTo>
                    <a:pt x="258519" y="60372"/>
                  </a:lnTo>
                  <a:lnTo>
                    <a:pt x="448189" y="0"/>
                  </a:lnTo>
                  <a:lnTo>
                    <a:pt x="662157" y="47891"/>
                  </a:lnTo>
                  <a:lnTo>
                    <a:pt x="993571" y="201166"/>
                  </a:lnTo>
                </a:path>
              </a:pathLst>
            </a:custGeom>
            <a:ln w="55841">
              <a:solidFill>
                <a:srgbClr val="B7D4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4642" y="5751995"/>
              <a:ext cx="397510" cy="346075"/>
            </a:xfrm>
            <a:custGeom>
              <a:avLst/>
              <a:gdLst/>
              <a:ahLst/>
              <a:cxnLst/>
              <a:rect l="l" t="t" r="r" b="b"/>
              <a:pathLst>
                <a:path w="397509" h="346075">
                  <a:moveTo>
                    <a:pt x="0" y="345592"/>
                  </a:moveTo>
                  <a:lnTo>
                    <a:pt x="123931" y="269751"/>
                  </a:lnTo>
                  <a:lnTo>
                    <a:pt x="206641" y="237545"/>
                  </a:lnTo>
                  <a:lnTo>
                    <a:pt x="285389" y="242742"/>
                  </a:lnTo>
                  <a:lnTo>
                    <a:pt x="397433" y="279107"/>
                  </a:lnTo>
                  <a:lnTo>
                    <a:pt x="353290" y="195508"/>
                  </a:lnTo>
                  <a:lnTo>
                    <a:pt x="306176" y="138568"/>
                  </a:lnTo>
                  <a:lnTo>
                    <a:pt x="226932" y="82120"/>
                  </a:lnTo>
                  <a:lnTo>
                    <a:pt x="86398" y="0"/>
                  </a:lnTo>
                </a:path>
              </a:pathLst>
            </a:custGeom>
            <a:ln w="55841">
              <a:solidFill>
                <a:srgbClr val="B7D4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8830" y="5052709"/>
              <a:ext cx="1591094" cy="205009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495884" y="5311180"/>
            <a:ext cx="60960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65" dirty="0">
                <a:solidFill>
                  <a:srgbClr val="B7D43D"/>
                </a:solidFill>
                <a:latin typeface="Arial"/>
                <a:cs typeface="Arial"/>
              </a:rPr>
              <a:t>3-</a:t>
            </a:r>
            <a:r>
              <a:rPr sz="1850" spc="-380" dirty="0">
                <a:solidFill>
                  <a:srgbClr val="B7D43D"/>
                </a:solidFill>
                <a:latin typeface="Arial"/>
                <a:cs typeface="Arial"/>
              </a:rPr>
              <a:t>5mm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20070" y="4559118"/>
            <a:ext cx="1229360" cy="1145540"/>
            <a:chOff x="1120070" y="4559118"/>
            <a:chExt cx="1229360" cy="1145540"/>
          </a:xfrm>
        </p:grpSpPr>
        <p:sp>
          <p:nvSpPr>
            <p:cNvPr id="16" name="object 16"/>
            <p:cNvSpPr/>
            <p:nvPr/>
          </p:nvSpPr>
          <p:spPr>
            <a:xfrm>
              <a:off x="1130541" y="4569589"/>
              <a:ext cx="1208405" cy="937260"/>
            </a:xfrm>
            <a:custGeom>
              <a:avLst/>
              <a:gdLst/>
              <a:ahLst/>
              <a:cxnLst/>
              <a:rect l="l" t="t" r="r" b="b"/>
              <a:pathLst>
                <a:path w="1208405" h="937260">
                  <a:moveTo>
                    <a:pt x="208660" y="936800"/>
                  </a:moveTo>
                  <a:lnTo>
                    <a:pt x="1191272" y="557057"/>
                  </a:lnTo>
                  <a:lnTo>
                    <a:pt x="1202963" y="535659"/>
                  </a:lnTo>
                  <a:lnTo>
                    <a:pt x="1208170" y="521796"/>
                  </a:lnTo>
                  <a:lnTo>
                    <a:pt x="1208071" y="509408"/>
                  </a:lnTo>
                  <a:lnTo>
                    <a:pt x="1072680" y="19466"/>
                  </a:lnTo>
                  <a:lnTo>
                    <a:pt x="1034403" y="0"/>
                  </a:lnTo>
                  <a:lnTo>
                    <a:pt x="1017612" y="4175"/>
                  </a:lnTo>
                  <a:lnTo>
                    <a:pt x="0" y="184515"/>
                  </a:lnTo>
                  <a:lnTo>
                    <a:pt x="208660" y="936800"/>
                  </a:lnTo>
                  <a:close/>
                </a:path>
              </a:pathLst>
            </a:custGeom>
            <a:ln w="20942">
              <a:solidFill>
                <a:srgbClr val="B7D4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45971" y="4569284"/>
              <a:ext cx="994410" cy="926465"/>
            </a:xfrm>
            <a:custGeom>
              <a:avLst/>
              <a:gdLst/>
              <a:ahLst/>
              <a:cxnLst/>
              <a:rect l="l" t="t" r="r" b="b"/>
              <a:pathLst>
                <a:path w="994410" h="926464">
                  <a:moveTo>
                    <a:pt x="820185" y="0"/>
                  </a:moveTo>
                  <a:lnTo>
                    <a:pt x="803402" y="4175"/>
                  </a:lnTo>
                  <a:lnTo>
                    <a:pt x="665264" y="27201"/>
                  </a:lnTo>
                  <a:lnTo>
                    <a:pt x="0" y="926411"/>
                  </a:lnTo>
                  <a:lnTo>
                    <a:pt x="977061" y="557057"/>
                  </a:lnTo>
                  <a:lnTo>
                    <a:pt x="988752" y="535659"/>
                  </a:lnTo>
                  <a:lnTo>
                    <a:pt x="993959" y="521796"/>
                  </a:lnTo>
                  <a:lnTo>
                    <a:pt x="993860" y="509408"/>
                  </a:lnTo>
                  <a:lnTo>
                    <a:pt x="989634" y="492440"/>
                  </a:lnTo>
                  <a:lnTo>
                    <a:pt x="858469" y="19466"/>
                  </a:lnTo>
                  <a:lnTo>
                    <a:pt x="842556" y="6211"/>
                  </a:lnTo>
                  <a:lnTo>
                    <a:pt x="831516" y="200"/>
                  </a:lnTo>
                  <a:lnTo>
                    <a:pt x="820185" y="0"/>
                  </a:lnTo>
                  <a:close/>
                </a:path>
              </a:pathLst>
            </a:custGeom>
            <a:solidFill>
              <a:srgbClr val="B7D4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3699" y="5521439"/>
              <a:ext cx="133413" cy="18290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820354" y="4783042"/>
            <a:ext cx="575310" cy="793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105410" algn="ctr">
              <a:lnSpc>
                <a:spcPts val="1964"/>
              </a:lnSpc>
              <a:spcBef>
                <a:spcPts val="140"/>
              </a:spcBef>
            </a:pPr>
            <a:r>
              <a:rPr sz="20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H</a:t>
            </a:r>
            <a:r>
              <a:rPr sz="2000" b="1" spc="16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2000" b="1" spc="28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O</a:t>
            </a:r>
            <a:endParaRPr sz="2000">
              <a:latin typeface="Liberation Sans Narrow"/>
              <a:cs typeface="Liberation Sans Narrow"/>
            </a:endParaRPr>
          </a:p>
          <a:p>
            <a:pPr marR="166370" algn="ctr">
              <a:lnSpc>
                <a:spcPts val="944"/>
              </a:lnSpc>
            </a:pPr>
            <a:r>
              <a:rPr sz="1150" b="1" spc="10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2</a:t>
            </a:r>
            <a:endParaRPr sz="1150">
              <a:latin typeface="Liberation Sans Narrow"/>
              <a:cs typeface="Liberation Sans Narrow"/>
            </a:endParaRPr>
          </a:p>
          <a:p>
            <a:pPr marL="108585">
              <a:lnSpc>
                <a:spcPct val="100000"/>
              </a:lnSpc>
              <a:spcBef>
                <a:spcPts val="690"/>
              </a:spcBef>
            </a:pPr>
            <a:r>
              <a:rPr sz="2000" spc="-185" dirty="0">
                <a:solidFill>
                  <a:srgbClr val="B7D43D"/>
                </a:solidFill>
                <a:latin typeface="Arial"/>
                <a:cs typeface="Arial"/>
              </a:rPr>
              <a:t>40ml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42669" y="5803214"/>
            <a:ext cx="989330" cy="1116965"/>
            <a:chOff x="742669" y="5803214"/>
            <a:chExt cx="989330" cy="1116965"/>
          </a:xfrm>
        </p:grpSpPr>
        <p:sp>
          <p:nvSpPr>
            <p:cNvPr id="21" name="object 21"/>
            <p:cNvSpPr/>
            <p:nvPr/>
          </p:nvSpPr>
          <p:spPr>
            <a:xfrm>
              <a:off x="751883" y="5812447"/>
              <a:ext cx="970915" cy="1098550"/>
            </a:xfrm>
            <a:custGeom>
              <a:avLst/>
              <a:gdLst/>
              <a:ahLst/>
              <a:cxnLst/>
              <a:rect l="l" t="t" r="r" b="b"/>
              <a:pathLst>
                <a:path w="970914" h="1098550">
                  <a:moveTo>
                    <a:pt x="907948" y="0"/>
                  </a:moveTo>
                  <a:lnTo>
                    <a:pt x="62623" y="0"/>
                  </a:lnTo>
                  <a:lnTo>
                    <a:pt x="36058" y="5445"/>
                  </a:lnTo>
                  <a:lnTo>
                    <a:pt x="15424" y="20297"/>
                  </a:lnTo>
                  <a:lnTo>
                    <a:pt x="2734" y="42326"/>
                  </a:lnTo>
                  <a:lnTo>
                    <a:pt x="0" y="69303"/>
                  </a:lnTo>
                  <a:lnTo>
                    <a:pt x="97574" y="1028966"/>
                  </a:lnTo>
                  <a:lnTo>
                    <a:pt x="105796" y="1055947"/>
                  </a:lnTo>
                  <a:lnTo>
                    <a:pt x="122970" y="1077985"/>
                  </a:lnTo>
                  <a:lnTo>
                    <a:pt x="146626" y="1092846"/>
                  </a:lnTo>
                  <a:lnTo>
                    <a:pt x="174294" y="1098296"/>
                  </a:lnTo>
                  <a:lnTo>
                    <a:pt x="796264" y="1098296"/>
                  </a:lnTo>
                  <a:lnTo>
                    <a:pt x="847598" y="1077985"/>
                  </a:lnTo>
                  <a:lnTo>
                    <a:pt x="872985" y="1028966"/>
                  </a:lnTo>
                  <a:lnTo>
                    <a:pt x="970572" y="69303"/>
                  </a:lnTo>
                  <a:lnTo>
                    <a:pt x="967836" y="42326"/>
                  </a:lnTo>
                  <a:lnTo>
                    <a:pt x="955143" y="20297"/>
                  </a:lnTo>
                  <a:lnTo>
                    <a:pt x="934508" y="5445"/>
                  </a:lnTo>
                  <a:lnTo>
                    <a:pt x="9079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1883" y="5812447"/>
              <a:ext cx="970915" cy="1098550"/>
            </a:xfrm>
            <a:custGeom>
              <a:avLst/>
              <a:gdLst/>
              <a:ahLst/>
              <a:cxnLst/>
              <a:rect l="l" t="t" r="r" b="b"/>
              <a:pathLst>
                <a:path w="970914" h="1098550">
                  <a:moveTo>
                    <a:pt x="62623" y="0"/>
                  </a:moveTo>
                  <a:lnTo>
                    <a:pt x="36058" y="5445"/>
                  </a:lnTo>
                  <a:lnTo>
                    <a:pt x="15424" y="20297"/>
                  </a:lnTo>
                  <a:lnTo>
                    <a:pt x="2734" y="42326"/>
                  </a:lnTo>
                  <a:lnTo>
                    <a:pt x="0" y="69303"/>
                  </a:lnTo>
                  <a:lnTo>
                    <a:pt x="97574" y="1028966"/>
                  </a:lnTo>
                  <a:lnTo>
                    <a:pt x="105796" y="1055947"/>
                  </a:lnTo>
                  <a:lnTo>
                    <a:pt x="122970" y="1077985"/>
                  </a:lnTo>
                  <a:lnTo>
                    <a:pt x="146626" y="1092846"/>
                  </a:lnTo>
                  <a:lnTo>
                    <a:pt x="174294" y="1098296"/>
                  </a:lnTo>
                  <a:lnTo>
                    <a:pt x="796264" y="1098296"/>
                  </a:lnTo>
                  <a:lnTo>
                    <a:pt x="847598" y="1077985"/>
                  </a:lnTo>
                  <a:lnTo>
                    <a:pt x="872985" y="1028966"/>
                  </a:lnTo>
                  <a:lnTo>
                    <a:pt x="970572" y="69303"/>
                  </a:lnTo>
                  <a:lnTo>
                    <a:pt x="967836" y="42326"/>
                  </a:lnTo>
                  <a:lnTo>
                    <a:pt x="955143" y="20297"/>
                  </a:lnTo>
                  <a:lnTo>
                    <a:pt x="934508" y="5445"/>
                  </a:lnTo>
                  <a:lnTo>
                    <a:pt x="907948" y="0"/>
                  </a:lnTo>
                  <a:lnTo>
                    <a:pt x="62623" y="0"/>
                  </a:lnTo>
                  <a:close/>
                </a:path>
              </a:pathLst>
            </a:custGeom>
            <a:ln w="18427">
              <a:solidFill>
                <a:srgbClr val="B7D4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8713" y="5803226"/>
              <a:ext cx="807720" cy="1012825"/>
            </a:xfrm>
            <a:custGeom>
              <a:avLst/>
              <a:gdLst/>
              <a:ahLst/>
              <a:cxnLst/>
              <a:rect l="l" t="t" r="r" b="b"/>
              <a:pathLst>
                <a:path w="807719" h="1012825">
                  <a:moveTo>
                    <a:pt x="807389" y="85534"/>
                  </a:moveTo>
                  <a:lnTo>
                    <a:pt x="440372" y="85534"/>
                  </a:lnTo>
                  <a:lnTo>
                    <a:pt x="440372" y="0"/>
                  </a:lnTo>
                  <a:lnTo>
                    <a:pt x="376542" y="0"/>
                  </a:lnTo>
                  <a:lnTo>
                    <a:pt x="376542" y="85534"/>
                  </a:lnTo>
                  <a:lnTo>
                    <a:pt x="0" y="85534"/>
                  </a:lnTo>
                  <a:lnTo>
                    <a:pt x="111671" y="1012532"/>
                  </a:lnTo>
                  <a:lnTo>
                    <a:pt x="723633" y="1012532"/>
                  </a:lnTo>
                  <a:lnTo>
                    <a:pt x="807389" y="85534"/>
                  </a:lnTo>
                  <a:close/>
                </a:path>
              </a:pathLst>
            </a:custGeom>
            <a:solidFill>
              <a:srgbClr val="B7D4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330918" y="5247328"/>
            <a:ext cx="433705" cy="3365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000" spc="-30" dirty="0">
                <a:solidFill>
                  <a:srgbClr val="B7D43D"/>
                </a:solidFill>
                <a:latin typeface="Arial"/>
                <a:cs typeface="Arial"/>
              </a:rPr>
              <a:t>40g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0800080" cy="7560309"/>
            <a:chOff x="0" y="12"/>
            <a:chExt cx="1080008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8004" y="12"/>
              <a:ext cx="8981998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"/>
              <a:ext cx="6397625" cy="7560309"/>
            </a:xfrm>
            <a:custGeom>
              <a:avLst/>
              <a:gdLst/>
              <a:ahLst/>
              <a:cxnLst/>
              <a:rect l="l" t="t" r="r" b="b"/>
              <a:pathLst>
                <a:path w="6397625" h="7560309">
                  <a:moveTo>
                    <a:pt x="0" y="7559992"/>
                  </a:moveTo>
                  <a:lnTo>
                    <a:pt x="6397409" y="7559992"/>
                  </a:lnTo>
                  <a:lnTo>
                    <a:pt x="6397409" y="0"/>
                  </a:lnTo>
                  <a:lnTo>
                    <a:pt x="0" y="0"/>
                  </a:lnTo>
                  <a:lnTo>
                    <a:pt x="0" y="7559992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200" y="1036396"/>
              <a:ext cx="1287056" cy="12870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2679" y="726109"/>
              <a:ext cx="1166685" cy="16025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4080" y="903947"/>
              <a:ext cx="1454950" cy="16248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4411" y="2732307"/>
              <a:ext cx="1162935" cy="11629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8970" y="2345067"/>
              <a:ext cx="1198143" cy="16458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16239" y="2434031"/>
              <a:ext cx="1489999" cy="16563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3199" y="4384408"/>
              <a:ext cx="1168292" cy="11682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2229" y="3982275"/>
              <a:ext cx="1060577" cy="160149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40127" y="4165841"/>
              <a:ext cx="1438351" cy="16188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5119" y="5984841"/>
              <a:ext cx="1205571" cy="12055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6136" y="5629617"/>
              <a:ext cx="1288161" cy="16461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47303" y="5799330"/>
              <a:ext cx="1445065" cy="163885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797570" y="699249"/>
            <a:ext cx="2475920" cy="6619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405" algn="l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A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LMAŐSSEJT KIVONATOT TARTALMAZÓ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SHAKER PEEL OFF MA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SZ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20G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50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ARG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Á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N GHASSOUL SHAKER PEEL OFF 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20G</a:t>
            </a:r>
            <a:endParaRPr sz="1800" dirty="0">
              <a:latin typeface="Verdana"/>
              <a:cs typeface="Verdana"/>
            </a:endParaRPr>
          </a:p>
          <a:p>
            <a:pPr marL="12700" marR="65405">
              <a:lnSpc>
                <a:spcPct val="100000"/>
              </a:lnSpc>
              <a:spcBef>
                <a:spcPts val="5"/>
              </a:spcBef>
            </a:pPr>
            <a:b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</a:b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AKTÍV SZÉN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SHAKER PEEL OFF 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20G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12700" algn="just">
              <a:lnSpc>
                <a:spcPct val="100000"/>
              </a:lnSpc>
            </a:pPr>
            <a:b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</a:b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HYALURONIC ACID SHAKER PEEL OFF MASK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25G</a:t>
            </a:r>
            <a:r>
              <a:rPr sz="1800" spc="2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20G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97409" y="12"/>
            <a:ext cx="90170" cy="7560309"/>
          </a:xfrm>
          <a:custGeom>
            <a:avLst/>
            <a:gdLst/>
            <a:ahLst/>
            <a:cxnLst/>
            <a:rect l="l" t="t" r="r" b="b"/>
            <a:pathLst>
              <a:path w="90170" h="7560309">
                <a:moveTo>
                  <a:pt x="90004" y="0"/>
                </a:moveTo>
                <a:lnTo>
                  <a:pt x="0" y="0"/>
                </a:lnTo>
                <a:lnTo>
                  <a:pt x="0" y="7559992"/>
                </a:lnTo>
                <a:lnTo>
                  <a:pt x="90004" y="7559992"/>
                </a:lnTo>
                <a:lnTo>
                  <a:pt x="900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81709" y="265112"/>
            <a:ext cx="5732429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dirty="0">
                <a:solidFill>
                  <a:srgbClr val="FFFFFF"/>
                </a:solidFill>
                <a:latin typeface="Arial Black"/>
                <a:cs typeface="Arial Black"/>
              </a:rPr>
              <a:t>SHAKER PEEL OFF</a:t>
            </a:r>
            <a:r>
              <a:rPr lang="hu-HU" sz="2600" b="0" dirty="0">
                <a:solidFill>
                  <a:srgbClr val="FFFFFF"/>
                </a:solidFill>
                <a:latin typeface="Arial Black"/>
                <a:cs typeface="Arial Black"/>
              </a:rPr>
              <a:t> MASZKOK</a:t>
            </a:r>
            <a:endParaRPr sz="2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7877" y="3782212"/>
            <a:ext cx="2756890" cy="245543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49155" y="4058488"/>
            <a:ext cx="19558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solidFill>
                  <a:srgbClr val="928B9D"/>
                </a:solidFill>
                <a:latin typeface="Arial"/>
                <a:cs typeface="Arial"/>
              </a:rPr>
              <a:t>20g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6936" y="3933455"/>
            <a:ext cx="1196975" cy="1089025"/>
            <a:chOff x="696936" y="3933455"/>
            <a:chExt cx="1196975" cy="1089025"/>
          </a:xfrm>
        </p:grpSpPr>
        <p:sp>
          <p:nvSpPr>
            <p:cNvPr id="5" name="object 5"/>
            <p:cNvSpPr/>
            <p:nvPr/>
          </p:nvSpPr>
          <p:spPr>
            <a:xfrm>
              <a:off x="701698" y="3938217"/>
              <a:ext cx="1187450" cy="902969"/>
            </a:xfrm>
            <a:custGeom>
              <a:avLst/>
              <a:gdLst/>
              <a:ahLst/>
              <a:cxnLst/>
              <a:rect l="l" t="t" r="r" b="b"/>
              <a:pathLst>
                <a:path w="1187450" h="902970">
                  <a:moveTo>
                    <a:pt x="982333" y="902819"/>
                  </a:moveTo>
                  <a:lnTo>
                    <a:pt x="16613" y="536843"/>
                  </a:lnTo>
                  <a:lnTo>
                    <a:pt x="5118" y="516232"/>
                  </a:lnTo>
                  <a:lnTo>
                    <a:pt x="0" y="502875"/>
                  </a:lnTo>
                  <a:lnTo>
                    <a:pt x="98" y="490935"/>
                  </a:lnTo>
                  <a:lnTo>
                    <a:pt x="133161" y="18759"/>
                  </a:lnTo>
                  <a:lnTo>
                    <a:pt x="170783" y="0"/>
                  </a:lnTo>
                  <a:lnTo>
                    <a:pt x="187288" y="4027"/>
                  </a:lnTo>
                  <a:lnTo>
                    <a:pt x="1187388" y="177826"/>
                  </a:lnTo>
                  <a:lnTo>
                    <a:pt x="982333" y="902819"/>
                  </a:lnTo>
                  <a:close/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6134" y="3943396"/>
              <a:ext cx="966469" cy="880744"/>
            </a:xfrm>
            <a:custGeom>
              <a:avLst/>
              <a:gdLst/>
              <a:ahLst/>
              <a:cxnLst/>
              <a:rect l="l" t="t" r="r" b="b"/>
              <a:pathLst>
                <a:path w="966469" h="880745">
                  <a:moveTo>
                    <a:pt x="168972" y="0"/>
                  </a:moveTo>
                  <a:lnTo>
                    <a:pt x="131748" y="18495"/>
                  </a:lnTo>
                  <a:lnTo>
                    <a:pt x="4214" y="467884"/>
                  </a:lnTo>
                  <a:lnTo>
                    <a:pt x="0" y="495789"/>
                  </a:lnTo>
                  <a:lnTo>
                    <a:pt x="5066" y="508957"/>
                  </a:lnTo>
                  <a:lnTo>
                    <a:pt x="16444" y="529276"/>
                  </a:lnTo>
                  <a:lnTo>
                    <a:pt x="966455" y="880228"/>
                  </a:lnTo>
                  <a:lnTo>
                    <a:pt x="319619" y="25848"/>
                  </a:lnTo>
                  <a:lnTo>
                    <a:pt x="185304" y="3966"/>
                  </a:lnTo>
                  <a:lnTo>
                    <a:pt x="168972" y="0"/>
                  </a:lnTo>
                  <a:close/>
                </a:path>
              </a:pathLst>
            </a:custGeom>
            <a:solidFill>
              <a:srgbClr val="928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0657" y="4848085"/>
              <a:ext cx="129714" cy="17378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3" y="4210672"/>
            <a:ext cx="207645" cy="18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825"/>
              </a:lnSpc>
              <a:spcBef>
                <a:spcPts val="100"/>
              </a:spcBef>
            </a:pPr>
            <a:r>
              <a:rPr sz="85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H</a:t>
            </a:r>
            <a:r>
              <a:rPr sz="850" b="1" spc="6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850" b="1" spc="8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O</a:t>
            </a:r>
            <a:endParaRPr sz="850">
              <a:latin typeface="Liberation Sans Narrow"/>
              <a:cs typeface="Liberation Sans Narrow"/>
            </a:endParaRPr>
          </a:p>
          <a:p>
            <a:pPr marR="17145" algn="ctr">
              <a:lnSpc>
                <a:spcPts val="405"/>
              </a:lnSpc>
            </a:pPr>
            <a:r>
              <a:rPr sz="500" b="1" spc="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2</a:t>
            </a:r>
            <a:endParaRPr sz="500">
              <a:latin typeface="Liberation Sans Narrow"/>
              <a:cs typeface="Liberation Sans Narrow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76247" y="4425344"/>
            <a:ext cx="2467254" cy="191973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765462" y="5559234"/>
            <a:ext cx="26225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90" dirty="0">
                <a:solidFill>
                  <a:srgbClr val="928B9D"/>
                </a:solidFill>
                <a:latin typeface="Arial"/>
                <a:cs typeface="Arial"/>
              </a:rPr>
              <a:t>20</a:t>
            </a:r>
            <a:r>
              <a:rPr lang="hu-HU" sz="850" spc="-90" dirty="0">
                <a:solidFill>
                  <a:srgbClr val="928B9D"/>
                </a:solidFill>
                <a:latin typeface="Arial"/>
                <a:cs typeface="Arial"/>
              </a:rPr>
              <a:t> perc</a:t>
            </a:r>
            <a:endParaRPr sz="8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97266" y="4346600"/>
            <a:ext cx="2075814" cy="1891664"/>
            <a:chOff x="1297266" y="4346600"/>
            <a:chExt cx="2075814" cy="1891664"/>
          </a:xfrm>
        </p:grpSpPr>
        <p:sp>
          <p:nvSpPr>
            <p:cNvPr id="12" name="object 12"/>
            <p:cNvSpPr/>
            <p:nvPr/>
          </p:nvSpPr>
          <p:spPr>
            <a:xfrm>
              <a:off x="2503411" y="5250731"/>
              <a:ext cx="782320" cy="213360"/>
            </a:xfrm>
            <a:custGeom>
              <a:avLst/>
              <a:gdLst/>
              <a:ahLst/>
              <a:cxnLst/>
              <a:rect l="l" t="t" r="r" b="b"/>
              <a:pathLst>
                <a:path w="782320" h="213360">
                  <a:moveTo>
                    <a:pt x="0" y="213253"/>
                  </a:moveTo>
                  <a:lnTo>
                    <a:pt x="203516" y="55521"/>
                  </a:lnTo>
                  <a:lnTo>
                    <a:pt x="352831" y="0"/>
                  </a:lnTo>
                  <a:lnTo>
                    <a:pt x="521272" y="44041"/>
                  </a:lnTo>
                  <a:lnTo>
                    <a:pt x="782167" y="184996"/>
                  </a:lnTo>
                </a:path>
              </a:pathLst>
            </a:custGeom>
            <a:ln w="25400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23603" y="5247309"/>
              <a:ext cx="337185" cy="287655"/>
            </a:xfrm>
            <a:custGeom>
              <a:avLst/>
              <a:gdLst/>
              <a:ahLst/>
              <a:cxnLst/>
              <a:rect l="l" t="t" r="r" b="b"/>
              <a:pathLst>
                <a:path w="337185" h="287654">
                  <a:moveTo>
                    <a:pt x="0" y="287413"/>
                  </a:moveTo>
                  <a:lnTo>
                    <a:pt x="104994" y="224341"/>
                  </a:lnTo>
                  <a:lnTo>
                    <a:pt x="175064" y="197558"/>
                  </a:lnTo>
                  <a:lnTo>
                    <a:pt x="241774" y="201878"/>
                  </a:lnTo>
                  <a:lnTo>
                    <a:pt x="336689" y="232117"/>
                  </a:lnTo>
                  <a:lnTo>
                    <a:pt x="299289" y="162589"/>
                  </a:lnTo>
                  <a:lnTo>
                    <a:pt x="259375" y="115235"/>
                  </a:lnTo>
                  <a:lnTo>
                    <a:pt x="192243" y="68292"/>
                  </a:lnTo>
                  <a:lnTo>
                    <a:pt x="73190" y="0"/>
                  </a:lnTo>
                </a:path>
              </a:pathLst>
            </a:custGeom>
            <a:ln w="25400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02029" y="4939525"/>
              <a:ext cx="826135" cy="321310"/>
            </a:xfrm>
            <a:custGeom>
              <a:avLst/>
              <a:gdLst/>
              <a:ahLst/>
              <a:cxnLst/>
              <a:rect l="l" t="t" r="r" b="b"/>
              <a:pathLst>
                <a:path w="826135" h="321310">
                  <a:moveTo>
                    <a:pt x="412902" y="320941"/>
                  </a:moveTo>
                  <a:lnTo>
                    <a:pt x="479877" y="318841"/>
                  </a:lnTo>
                  <a:lnTo>
                    <a:pt x="543412" y="312762"/>
                  </a:lnTo>
                  <a:lnTo>
                    <a:pt x="602655" y="303033"/>
                  </a:lnTo>
                  <a:lnTo>
                    <a:pt x="656757" y="289984"/>
                  </a:lnTo>
                  <a:lnTo>
                    <a:pt x="704869" y="273946"/>
                  </a:lnTo>
                  <a:lnTo>
                    <a:pt x="746139" y="255250"/>
                  </a:lnTo>
                  <a:lnTo>
                    <a:pt x="779717" y="234224"/>
                  </a:lnTo>
                  <a:lnTo>
                    <a:pt x="820400" y="186508"/>
                  </a:lnTo>
                  <a:lnTo>
                    <a:pt x="825804" y="160477"/>
                  </a:lnTo>
                  <a:lnTo>
                    <a:pt x="820400" y="134449"/>
                  </a:lnTo>
                  <a:lnTo>
                    <a:pt x="779717" y="86732"/>
                  </a:lnTo>
                  <a:lnTo>
                    <a:pt x="746139" y="65705"/>
                  </a:lnTo>
                  <a:lnTo>
                    <a:pt x="704869" y="47005"/>
                  </a:lnTo>
                  <a:lnTo>
                    <a:pt x="656757" y="30965"/>
                  </a:lnTo>
                  <a:lnTo>
                    <a:pt x="602655" y="17913"/>
                  </a:lnTo>
                  <a:lnTo>
                    <a:pt x="543412" y="8182"/>
                  </a:lnTo>
                  <a:lnTo>
                    <a:pt x="479877" y="2100"/>
                  </a:lnTo>
                  <a:lnTo>
                    <a:pt x="412902" y="0"/>
                  </a:lnTo>
                  <a:lnTo>
                    <a:pt x="345927" y="2100"/>
                  </a:lnTo>
                  <a:lnTo>
                    <a:pt x="282392" y="8182"/>
                  </a:lnTo>
                  <a:lnTo>
                    <a:pt x="223149" y="17913"/>
                  </a:lnTo>
                  <a:lnTo>
                    <a:pt x="169046" y="30965"/>
                  </a:lnTo>
                  <a:lnTo>
                    <a:pt x="120935" y="47005"/>
                  </a:lnTo>
                  <a:lnTo>
                    <a:pt x="79665" y="65705"/>
                  </a:lnTo>
                  <a:lnTo>
                    <a:pt x="46087" y="86732"/>
                  </a:lnTo>
                  <a:lnTo>
                    <a:pt x="5404" y="134449"/>
                  </a:lnTo>
                  <a:lnTo>
                    <a:pt x="0" y="160477"/>
                  </a:lnTo>
                  <a:lnTo>
                    <a:pt x="5404" y="186508"/>
                  </a:lnTo>
                  <a:lnTo>
                    <a:pt x="46087" y="234224"/>
                  </a:lnTo>
                  <a:lnTo>
                    <a:pt x="79665" y="255250"/>
                  </a:lnTo>
                  <a:lnTo>
                    <a:pt x="120935" y="273946"/>
                  </a:lnTo>
                  <a:lnTo>
                    <a:pt x="169046" y="289984"/>
                  </a:lnTo>
                  <a:lnTo>
                    <a:pt x="223149" y="303033"/>
                  </a:lnTo>
                  <a:lnTo>
                    <a:pt x="282392" y="312762"/>
                  </a:lnTo>
                  <a:lnTo>
                    <a:pt x="345927" y="318841"/>
                  </a:lnTo>
                  <a:lnTo>
                    <a:pt x="412902" y="320941"/>
                  </a:lnTo>
                  <a:close/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02251" y="5098910"/>
              <a:ext cx="844550" cy="1134110"/>
            </a:xfrm>
            <a:custGeom>
              <a:avLst/>
              <a:gdLst/>
              <a:ahLst/>
              <a:cxnLst/>
              <a:rect l="l" t="t" r="r" b="b"/>
              <a:pathLst>
                <a:path w="844550" h="1134110">
                  <a:moveTo>
                    <a:pt x="4108" y="0"/>
                  </a:moveTo>
                  <a:lnTo>
                    <a:pt x="0" y="47115"/>
                  </a:lnTo>
                  <a:lnTo>
                    <a:pt x="6042" y="117546"/>
                  </a:lnTo>
                  <a:lnTo>
                    <a:pt x="14985" y="181588"/>
                  </a:lnTo>
                  <a:lnTo>
                    <a:pt x="155276" y="1005306"/>
                  </a:lnTo>
                  <a:lnTo>
                    <a:pt x="203370" y="1083383"/>
                  </a:lnTo>
                  <a:lnTo>
                    <a:pt x="246656" y="1122379"/>
                  </a:lnTo>
                  <a:lnTo>
                    <a:pt x="309664" y="1133970"/>
                  </a:lnTo>
                  <a:lnTo>
                    <a:pt x="416922" y="1129830"/>
                  </a:lnTo>
                  <a:lnTo>
                    <a:pt x="526779" y="1133970"/>
                  </a:lnTo>
                  <a:lnTo>
                    <a:pt x="587592" y="1122379"/>
                  </a:lnTo>
                  <a:lnTo>
                    <a:pt x="621138" y="1083383"/>
                  </a:lnTo>
                  <a:lnTo>
                    <a:pt x="649192" y="1005306"/>
                  </a:lnTo>
                  <a:lnTo>
                    <a:pt x="806596" y="209537"/>
                  </a:lnTo>
                  <a:lnTo>
                    <a:pt x="832996" y="113651"/>
                  </a:lnTo>
                  <a:lnTo>
                    <a:pt x="844207" y="59863"/>
                  </a:lnTo>
                  <a:lnTo>
                    <a:pt x="842397" y="28527"/>
                  </a:lnTo>
                  <a:lnTo>
                    <a:pt x="829735" y="0"/>
                  </a:lnTo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39061" y="4351363"/>
              <a:ext cx="798830" cy="696595"/>
            </a:xfrm>
            <a:custGeom>
              <a:avLst/>
              <a:gdLst/>
              <a:ahLst/>
              <a:cxnLst/>
              <a:rect l="l" t="t" r="r" b="b"/>
              <a:pathLst>
                <a:path w="798830" h="696595">
                  <a:moveTo>
                    <a:pt x="0" y="559206"/>
                  </a:moveTo>
                  <a:lnTo>
                    <a:pt x="73813" y="298515"/>
                  </a:lnTo>
                  <a:lnTo>
                    <a:pt x="167500" y="153368"/>
                  </a:lnTo>
                  <a:lnTo>
                    <a:pt x="343235" y="71338"/>
                  </a:lnTo>
                  <a:lnTo>
                    <a:pt x="663194" y="0"/>
                  </a:lnTo>
                  <a:lnTo>
                    <a:pt x="690372" y="56248"/>
                  </a:lnTo>
                  <a:lnTo>
                    <a:pt x="641451" y="91313"/>
                  </a:lnTo>
                  <a:lnTo>
                    <a:pt x="765550" y="241285"/>
                  </a:lnTo>
                  <a:lnTo>
                    <a:pt x="798423" y="342733"/>
                  </a:lnTo>
                  <a:lnTo>
                    <a:pt x="732427" y="441969"/>
                  </a:lnTo>
                  <a:lnTo>
                    <a:pt x="559917" y="585304"/>
                  </a:lnTo>
                  <a:lnTo>
                    <a:pt x="419937" y="670814"/>
                  </a:lnTo>
                  <a:lnTo>
                    <a:pt x="324470" y="696599"/>
                  </a:lnTo>
                  <a:lnTo>
                    <a:pt x="229592" y="660212"/>
                  </a:lnTo>
                  <a:lnTo>
                    <a:pt x="91376" y="559206"/>
                  </a:lnTo>
                  <a:lnTo>
                    <a:pt x="65227" y="585304"/>
                  </a:lnTo>
                  <a:lnTo>
                    <a:pt x="0" y="559206"/>
                  </a:lnTo>
                  <a:close/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48615" y="4670996"/>
            <a:ext cx="318770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sz="850" spc="-20" dirty="0">
                <a:solidFill>
                  <a:srgbClr val="928B9D"/>
                </a:solidFill>
                <a:latin typeface="Arial"/>
                <a:cs typeface="Arial"/>
              </a:rPr>
              <a:t>80ml</a:t>
            </a:r>
            <a:endParaRPr sz="8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35"/>
              </a:spcBef>
            </a:pPr>
            <a:r>
              <a:rPr sz="850" spc="-20" dirty="0">
                <a:solidFill>
                  <a:srgbClr val="928B9D"/>
                </a:solidFill>
                <a:latin typeface="Arial"/>
                <a:cs typeface="Arial"/>
              </a:rPr>
              <a:t>20</a:t>
            </a:r>
            <a:r>
              <a:rPr sz="750" spc="-30" baseline="33333" dirty="0">
                <a:solidFill>
                  <a:srgbClr val="928B9D"/>
                </a:solidFill>
                <a:latin typeface="Arial"/>
                <a:cs typeface="Arial"/>
              </a:rPr>
              <a:t>0</a:t>
            </a:r>
            <a:r>
              <a:rPr sz="850" spc="-20" dirty="0">
                <a:solidFill>
                  <a:srgbClr val="928B9D"/>
                </a:solidFill>
                <a:latin typeface="Arial"/>
                <a:cs typeface="Arial"/>
              </a:rPr>
              <a:t>C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21323" y="4628542"/>
            <a:ext cx="1462405" cy="1593215"/>
            <a:chOff x="6121323" y="4628542"/>
            <a:chExt cx="1462405" cy="1593215"/>
          </a:xfrm>
        </p:grpSpPr>
        <p:sp>
          <p:nvSpPr>
            <p:cNvPr id="19" name="object 19"/>
            <p:cNvSpPr/>
            <p:nvPr/>
          </p:nvSpPr>
          <p:spPr>
            <a:xfrm>
              <a:off x="6202489" y="4971275"/>
              <a:ext cx="901065" cy="1245870"/>
            </a:xfrm>
            <a:custGeom>
              <a:avLst/>
              <a:gdLst/>
              <a:ahLst/>
              <a:cxnLst/>
              <a:rect l="l" t="t" r="r" b="b"/>
              <a:pathLst>
                <a:path w="901065" h="1245870">
                  <a:moveTo>
                    <a:pt x="0" y="230111"/>
                  </a:moveTo>
                  <a:lnTo>
                    <a:pt x="9535" y="276952"/>
                  </a:lnTo>
                  <a:lnTo>
                    <a:pt x="35814" y="343919"/>
                  </a:lnTo>
                  <a:lnTo>
                    <a:pt x="63111" y="403947"/>
                  </a:lnTo>
                  <a:lnTo>
                    <a:pt x="75704" y="429971"/>
                  </a:lnTo>
                  <a:lnTo>
                    <a:pt x="426250" y="1157960"/>
                  </a:lnTo>
                  <a:lnTo>
                    <a:pt x="494052" y="1219831"/>
                  </a:lnTo>
                  <a:lnTo>
                    <a:pt x="546422" y="1245444"/>
                  </a:lnTo>
                  <a:lnTo>
                    <a:pt x="610153" y="1239292"/>
                  </a:lnTo>
                  <a:lnTo>
                    <a:pt x="712038" y="1205865"/>
                  </a:lnTo>
                  <a:lnTo>
                    <a:pt x="818713" y="1179695"/>
                  </a:lnTo>
                  <a:lnTo>
                    <a:pt x="873925" y="1151859"/>
                  </a:lnTo>
                  <a:lnTo>
                    <a:pt x="895361" y="1105157"/>
                  </a:lnTo>
                  <a:lnTo>
                    <a:pt x="900709" y="1022388"/>
                  </a:lnTo>
                  <a:lnTo>
                    <a:pt x="831710" y="213956"/>
                  </a:lnTo>
                  <a:lnTo>
                    <a:pt x="829927" y="110972"/>
                  </a:lnTo>
                  <a:lnTo>
                    <a:pt x="825500" y="54357"/>
                  </a:lnTo>
                  <a:lnTo>
                    <a:pt x="814976" y="24052"/>
                  </a:lnTo>
                  <a:lnTo>
                    <a:pt x="794905" y="0"/>
                  </a:lnTo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26086" y="4866017"/>
              <a:ext cx="923925" cy="341630"/>
            </a:xfrm>
            <a:custGeom>
              <a:avLst/>
              <a:gdLst/>
              <a:ahLst/>
              <a:cxnLst/>
              <a:rect l="l" t="t" r="r" b="b"/>
              <a:pathLst>
                <a:path w="923925" h="341629">
                  <a:moveTo>
                    <a:pt x="0" y="329857"/>
                  </a:moveTo>
                  <a:lnTo>
                    <a:pt x="109741" y="341293"/>
                  </a:lnTo>
                  <a:lnTo>
                    <a:pt x="195272" y="337432"/>
                  </a:lnTo>
                  <a:lnTo>
                    <a:pt x="300648" y="311369"/>
                  </a:lnTo>
                  <a:lnTo>
                    <a:pt x="469925" y="256197"/>
                  </a:lnTo>
                  <a:lnTo>
                    <a:pt x="692503" y="192676"/>
                  </a:lnTo>
                  <a:lnTo>
                    <a:pt x="813985" y="152463"/>
                  </a:lnTo>
                  <a:lnTo>
                    <a:pt x="876935" y="118422"/>
                  </a:lnTo>
                  <a:lnTo>
                    <a:pt x="923912" y="73418"/>
                  </a:lnTo>
                  <a:lnTo>
                    <a:pt x="872959" y="0"/>
                  </a:lnTo>
                  <a:lnTo>
                    <a:pt x="574438" y="142482"/>
                  </a:lnTo>
                  <a:lnTo>
                    <a:pt x="385791" y="215407"/>
                  </a:lnTo>
                  <a:lnTo>
                    <a:pt x="226789" y="241665"/>
                  </a:lnTo>
                  <a:lnTo>
                    <a:pt x="17208" y="244144"/>
                  </a:lnTo>
                  <a:lnTo>
                    <a:pt x="0" y="329857"/>
                  </a:lnTo>
                  <a:close/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81432" y="510211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33998" y="4806975"/>
              <a:ext cx="78105" cy="296545"/>
            </a:xfrm>
            <a:custGeom>
              <a:avLst/>
              <a:gdLst/>
              <a:ahLst/>
              <a:cxnLst/>
              <a:rect l="l" t="t" r="r" b="b"/>
              <a:pathLst>
                <a:path w="78104" h="296545">
                  <a:moveTo>
                    <a:pt x="39014" y="296252"/>
                  </a:moveTo>
                  <a:lnTo>
                    <a:pt x="6705" y="207034"/>
                  </a:lnTo>
                  <a:lnTo>
                    <a:pt x="0" y="146435"/>
                  </a:lnTo>
                  <a:lnTo>
                    <a:pt x="22555" y="86682"/>
                  </a:lnTo>
                  <a:lnTo>
                    <a:pt x="78028" y="0"/>
                  </a:lnTo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84416" y="4636465"/>
              <a:ext cx="194945" cy="243204"/>
            </a:xfrm>
            <a:custGeom>
              <a:avLst/>
              <a:gdLst/>
              <a:ahLst/>
              <a:cxnLst/>
              <a:rect l="l" t="t" r="r" b="b"/>
              <a:pathLst>
                <a:path w="194945" h="243204">
                  <a:moveTo>
                    <a:pt x="194716" y="243141"/>
                  </a:moveTo>
                  <a:lnTo>
                    <a:pt x="169692" y="138215"/>
                  </a:lnTo>
                  <a:lnTo>
                    <a:pt x="141068" y="77912"/>
                  </a:lnTo>
                  <a:lnTo>
                    <a:pt x="90589" y="39439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05156" y="4633305"/>
              <a:ext cx="583565" cy="180340"/>
            </a:xfrm>
            <a:custGeom>
              <a:avLst/>
              <a:gdLst/>
              <a:ahLst/>
              <a:cxnLst/>
              <a:rect l="l" t="t" r="r" b="b"/>
              <a:pathLst>
                <a:path w="583565" h="180339">
                  <a:moveTo>
                    <a:pt x="298424" y="114970"/>
                  </a:moveTo>
                  <a:lnTo>
                    <a:pt x="375659" y="91120"/>
                  </a:lnTo>
                  <a:lnTo>
                    <a:pt x="444584" y="67967"/>
                  </a:lnTo>
                  <a:lnTo>
                    <a:pt x="502486" y="46573"/>
                  </a:lnTo>
                  <a:lnTo>
                    <a:pt x="546655" y="28002"/>
                  </a:lnTo>
                  <a:lnTo>
                    <a:pt x="582942" y="3579"/>
                  </a:lnTo>
                  <a:lnTo>
                    <a:pt x="570679" y="0"/>
                  </a:lnTo>
                  <a:lnTo>
                    <a:pt x="492652" y="11145"/>
                  </a:lnTo>
                  <a:lnTo>
                    <a:pt x="432575" y="24702"/>
                  </a:lnTo>
                  <a:lnTo>
                    <a:pt x="362249" y="42805"/>
                  </a:lnTo>
                  <a:lnTo>
                    <a:pt x="284518" y="64869"/>
                  </a:lnTo>
                  <a:lnTo>
                    <a:pt x="207283" y="88724"/>
                  </a:lnTo>
                  <a:lnTo>
                    <a:pt x="138358" y="111879"/>
                  </a:lnTo>
                  <a:lnTo>
                    <a:pt x="80456" y="133273"/>
                  </a:lnTo>
                  <a:lnTo>
                    <a:pt x="36287" y="151844"/>
                  </a:lnTo>
                  <a:lnTo>
                    <a:pt x="0" y="176273"/>
                  </a:lnTo>
                  <a:lnTo>
                    <a:pt x="12258" y="179852"/>
                  </a:lnTo>
                  <a:lnTo>
                    <a:pt x="90285" y="168706"/>
                  </a:lnTo>
                  <a:lnTo>
                    <a:pt x="150364" y="155146"/>
                  </a:lnTo>
                  <a:lnTo>
                    <a:pt x="220692" y="137040"/>
                  </a:lnTo>
                  <a:lnTo>
                    <a:pt x="298424" y="114970"/>
                  </a:lnTo>
                  <a:close/>
                </a:path>
              </a:pathLst>
            </a:custGeom>
            <a:ln w="9524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61377" y="4719624"/>
              <a:ext cx="298450" cy="1125855"/>
            </a:xfrm>
            <a:custGeom>
              <a:avLst/>
              <a:gdLst/>
              <a:ahLst/>
              <a:cxnLst/>
              <a:rect l="l" t="t" r="r" b="b"/>
              <a:pathLst>
                <a:path w="298450" h="1125854">
                  <a:moveTo>
                    <a:pt x="0" y="0"/>
                  </a:moveTo>
                  <a:lnTo>
                    <a:pt x="204189" y="233159"/>
                  </a:lnTo>
                  <a:lnTo>
                    <a:pt x="296300" y="428143"/>
                  </a:lnTo>
                  <a:lnTo>
                    <a:pt x="297976" y="690491"/>
                  </a:lnTo>
                  <a:lnTo>
                    <a:pt x="230860" y="1125740"/>
                  </a:lnTo>
                </a:path>
              </a:pathLst>
            </a:custGeom>
            <a:ln w="12700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91095" y="5676303"/>
              <a:ext cx="207429" cy="2180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25245" y="4696917"/>
              <a:ext cx="203923" cy="22193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346213" y="4864150"/>
              <a:ext cx="193040" cy="754380"/>
            </a:xfrm>
            <a:custGeom>
              <a:avLst/>
              <a:gdLst/>
              <a:ahLst/>
              <a:cxnLst/>
              <a:rect l="l" t="t" r="r" b="b"/>
              <a:pathLst>
                <a:path w="193040" h="754379">
                  <a:moveTo>
                    <a:pt x="0" y="0"/>
                  </a:moveTo>
                  <a:lnTo>
                    <a:pt x="130430" y="157105"/>
                  </a:lnTo>
                  <a:lnTo>
                    <a:pt x="189861" y="288012"/>
                  </a:lnTo>
                  <a:lnTo>
                    <a:pt x="192652" y="463402"/>
                  </a:lnTo>
                  <a:lnTo>
                    <a:pt x="153162" y="753960"/>
                  </a:lnTo>
                </a:path>
              </a:pathLst>
            </a:custGeom>
            <a:ln w="12700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56830" y="4985232"/>
              <a:ext cx="120650" cy="488315"/>
            </a:xfrm>
            <a:custGeom>
              <a:avLst/>
              <a:gdLst/>
              <a:ahLst/>
              <a:cxnLst/>
              <a:rect l="l" t="t" r="r" b="b"/>
              <a:pathLst>
                <a:path w="120650" h="488314">
                  <a:moveTo>
                    <a:pt x="0" y="0"/>
                  </a:moveTo>
                  <a:lnTo>
                    <a:pt x="80028" y="102459"/>
                  </a:lnTo>
                  <a:lnTo>
                    <a:pt x="117019" y="187456"/>
                  </a:lnTo>
                  <a:lnTo>
                    <a:pt x="120256" y="300750"/>
                  </a:lnTo>
                  <a:lnTo>
                    <a:pt x="99021" y="488099"/>
                  </a:lnTo>
                </a:path>
              </a:pathLst>
            </a:custGeom>
            <a:ln w="12700">
              <a:solidFill>
                <a:srgbClr val="928B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295821" y="4279213"/>
            <a:ext cx="30226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928B9D"/>
                </a:solidFill>
                <a:latin typeface="Arial"/>
                <a:cs typeface="Arial"/>
              </a:rPr>
              <a:t>5-10</a:t>
            </a:r>
            <a:r>
              <a:rPr sz="900" spc="-10" dirty="0">
                <a:solidFill>
                  <a:srgbClr val="928B9D"/>
                </a:solidFill>
                <a:latin typeface="Arial"/>
                <a:cs typeface="Arial"/>
              </a:rPr>
              <a:t> </a:t>
            </a:r>
            <a:r>
              <a:rPr lang="hu-HU" sz="900" spc="-90" dirty="0">
                <a:solidFill>
                  <a:srgbClr val="928B9D"/>
                </a:solidFill>
                <a:latin typeface="Arial"/>
                <a:cs typeface="Arial"/>
              </a:rPr>
              <a:t>másodperc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12"/>
            <a:ext cx="10800080" cy="3096260"/>
          </a:xfrm>
          <a:custGeom>
            <a:avLst/>
            <a:gdLst/>
            <a:ahLst/>
            <a:cxnLst/>
            <a:rect l="l" t="t" r="r" b="b"/>
            <a:pathLst>
              <a:path w="10800080" h="3096260">
                <a:moveTo>
                  <a:pt x="10800003" y="0"/>
                </a:moveTo>
                <a:lnTo>
                  <a:pt x="0" y="0"/>
                </a:lnTo>
                <a:lnTo>
                  <a:pt x="0" y="3095993"/>
                </a:lnTo>
                <a:lnTo>
                  <a:pt x="10800003" y="3095993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296161" y="606729"/>
            <a:ext cx="9498839" cy="8463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400" dirty="0">
                <a:solidFill>
                  <a:srgbClr val="FFFFFF"/>
                </a:solidFill>
              </a:rPr>
              <a:t>SHAKER PEEL OFF</a:t>
            </a:r>
            <a:r>
              <a:rPr lang="hu-HU" sz="5400" dirty="0">
                <a:solidFill>
                  <a:srgbClr val="FFFFFF"/>
                </a:solidFill>
              </a:rPr>
              <a:t> MASZK</a:t>
            </a:r>
            <a:endParaRPr sz="6300" dirty="0"/>
          </a:p>
        </p:txBody>
      </p:sp>
      <p:sp>
        <p:nvSpPr>
          <p:cNvPr id="33" name="object 33"/>
          <p:cNvSpPr/>
          <p:nvPr/>
        </p:nvSpPr>
        <p:spPr>
          <a:xfrm>
            <a:off x="793800" y="797788"/>
            <a:ext cx="197485" cy="750570"/>
          </a:xfrm>
          <a:custGeom>
            <a:avLst/>
            <a:gdLst/>
            <a:ahLst/>
            <a:cxnLst/>
            <a:rect l="l" t="t" r="r" b="b"/>
            <a:pathLst>
              <a:path w="197484" h="750569">
                <a:moveTo>
                  <a:pt x="197053" y="0"/>
                </a:moveTo>
                <a:lnTo>
                  <a:pt x="0" y="0"/>
                </a:lnTo>
                <a:lnTo>
                  <a:pt x="0" y="750214"/>
                </a:lnTo>
                <a:lnTo>
                  <a:pt x="197053" y="750214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296161" y="1671993"/>
            <a:ext cx="9357234" cy="1401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HASZNÁLAT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800" spc="300" dirty="0">
              <a:latin typeface="Arial"/>
              <a:cs typeface="Arial"/>
            </a:endParaRPr>
          </a:p>
          <a:p>
            <a:pPr marL="12700" marR="5080" algn="l">
              <a:lnSpc>
                <a:spcPct val="101800"/>
              </a:lnSpc>
            </a:pP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Keverjünk össze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80 ml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vizet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(20 °C) 20 g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porral és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rázzuk a </a:t>
            </a:r>
            <a:r>
              <a:rPr lang="hu-HU" spc="300" dirty="0" err="1">
                <a:solidFill>
                  <a:srgbClr val="FFFFFF"/>
                </a:solidFill>
                <a:latin typeface="Arial"/>
                <a:cs typeface="Arial"/>
              </a:rPr>
              <a:t>shaker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-t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5-10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másodpercig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a kapott masszát spatula segítségével homogénen oszlassuk el a felületen.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hu-HU" sz="1800" spc="3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 algn="l">
              <a:lnSpc>
                <a:spcPct val="101800"/>
              </a:lnSpc>
            </a:pP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Hagyjuk hatni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20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percig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majd egy darabban lehúzva távolítsuk el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 spc="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0800080" cy="7560309"/>
            <a:chOff x="0" y="12"/>
            <a:chExt cx="1080008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8003" y="12"/>
              <a:ext cx="6912000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"/>
              <a:ext cx="5234305" cy="7560309"/>
            </a:xfrm>
            <a:custGeom>
              <a:avLst/>
              <a:gdLst/>
              <a:ahLst/>
              <a:cxnLst/>
              <a:rect l="l" t="t" r="r" b="b"/>
              <a:pathLst>
                <a:path w="5234305" h="7560309">
                  <a:moveTo>
                    <a:pt x="0" y="7559992"/>
                  </a:moveTo>
                  <a:lnTo>
                    <a:pt x="5233695" y="7559992"/>
                  </a:lnTo>
                  <a:lnTo>
                    <a:pt x="5233695" y="0"/>
                  </a:lnTo>
                  <a:lnTo>
                    <a:pt x="0" y="0"/>
                  </a:lnTo>
                  <a:lnTo>
                    <a:pt x="0" y="7559992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33695" y="12"/>
              <a:ext cx="90170" cy="7560309"/>
            </a:xfrm>
            <a:custGeom>
              <a:avLst/>
              <a:gdLst/>
              <a:ahLst/>
              <a:cxnLst/>
              <a:rect l="l" t="t" r="r" b="b"/>
              <a:pathLst>
                <a:path w="90170" h="7560309">
                  <a:moveTo>
                    <a:pt x="90004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90004" y="7559992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48520" y="1397736"/>
            <a:ext cx="2085175" cy="494007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450850">
              <a:lnSpc>
                <a:spcPct val="102200"/>
              </a:lnSpc>
              <a:spcBef>
                <a:spcPts val="50"/>
              </a:spcBef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KAVIÁR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SHAKER 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HAB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 | 15G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95"/>
              </a:spcBef>
            </a:pPr>
            <a:endParaRPr lang="hu-HU"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95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224154">
              <a:lnSpc>
                <a:spcPct val="100000"/>
              </a:lnSpc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CITROM-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LIME SHAKER 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HAB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7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7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15G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EPER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SHAKER 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HAB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 | 15G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7999" y="1270012"/>
            <a:ext cx="2832735" cy="5781675"/>
            <a:chOff x="647999" y="1270012"/>
            <a:chExt cx="2832735" cy="578167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999" y="1702981"/>
              <a:ext cx="1311554" cy="13115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9930" y="1270012"/>
              <a:ext cx="1405890" cy="17966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094" y="3756746"/>
              <a:ext cx="1219748" cy="12197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5943" y="3177616"/>
              <a:ext cx="2154618" cy="18849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004" y="5692483"/>
              <a:ext cx="1267932" cy="12679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2811" y="5135473"/>
              <a:ext cx="1984209" cy="1915821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35299" y="376678"/>
            <a:ext cx="4508836" cy="87844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3220"/>
              </a:lnSpc>
              <a:spcBef>
                <a:spcPts val="450"/>
              </a:spcBef>
            </a:pPr>
            <a:r>
              <a:rPr sz="2900" b="0" dirty="0">
                <a:solidFill>
                  <a:srgbClr val="FFFFFF"/>
                </a:solidFill>
                <a:latin typeface="Arial Black"/>
                <a:cs typeface="Arial Black"/>
              </a:rPr>
              <a:t>SHAKER </a:t>
            </a:r>
            <a:r>
              <a:rPr lang="hu-HU" sz="2900" b="0" dirty="0">
                <a:solidFill>
                  <a:srgbClr val="FFFFFF"/>
                </a:solidFill>
                <a:latin typeface="Arial Black"/>
                <a:cs typeface="Arial Black"/>
              </a:rPr>
              <a:t>HAB/HABOS</a:t>
            </a:r>
            <a:r>
              <a:rPr sz="2900" b="0" dirty="0">
                <a:solidFill>
                  <a:srgbClr val="FFFFFF"/>
                </a:solidFill>
                <a:latin typeface="Arial Black"/>
                <a:cs typeface="Arial Black"/>
              </a:rPr>
              <a:t> MAS</a:t>
            </a:r>
            <a:r>
              <a:rPr lang="hu-HU" sz="2900" b="0" dirty="0">
                <a:solidFill>
                  <a:srgbClr val="FFFFFF"/>
                </a:solidFill>
                <a:latin typeface="Arial Black"/>
                <a:cs typeface="Arial Black"/>
              </a:rPr>
              <a:t>Z</a:t>
            </a:r>
            <a:r>
              <a:rPr sz="2900" b="0" dirty="0">
                <a:solidFill>
                  <a:srgbClr val="FFFFFF"/>
                </a:solidFill>
                <a:latin typeface="Arial Black"/>
                <a:cs typeface="Arial Black"/>
              </a:rPr>
              <a:t>K</a:t>
            </a:r>
            <a:r>
              <a:rPr lang="hu-HU" sz="2900" b="0" dirty="0">
                <a:solidFill>
                  <a:srgbClr val="FFFFFF"/>
                </a:solidFill>
                <a:latin typeface="Arial Black"/>
                <a:cs typeface="Arial Black"/>
              </a:rPr>
              <a:t>OK</a:t>
            </a:r>
            <a:endParaRPr sz="29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2916555"/>
          </a:xfrm>
          <a:custGeom>
            <a:avLst/>
            <a:gdLst/>
            <a:ahLst/>
            <a:cxnLst/>
            <a:rect l="l" t="t" r="r" b="b"/>
            <a:pathLst>
              <a:path w="10800080" h="2916555">
                <a:moveTo>
                  <a:pt x="10800003" y="0"/>
                </a:moveTo>
                <a:lnTo>
                  <a:pt x="0" y="0"/>
                </a:lnTo>
                <a:lnTo>
                  <a:pt x="0" y="2915996"/>
                </a:lnTo>
                <a:lnTo>
                  <a:pt x="10800003" y="2915996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8849" y="643732"/>
            <a:ext cx="9486151" cy="2204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5695"/>
              </a:lnSpc>
              <a:spcBef>
                <a:spcPts val="90"/>
              </a:spcBef>
            </a:pPr>
            <a:r>
              <a:rPr sz="5000" spc="-45" dirty="0">
                <a:solidFill>
                  <a:srgbClr val="FFFFFF"/>
                </a:solidFill>
              </a:rPr>
              <a:t>PREBIOTI</a:t>
            </a:r>
            <a:r>
              <a:rPr lang="hu-HU" sz="5000" spc="-45" dirty="0">
                <a:solidFill>
                  <a:srgbClr val="FFFFFF"/>
                </a:solidFill>
              </a:rPr>
              <a:t>KUM</a:t>
            </a:r>
            <a:r>
              <a:rPr sz="5000" spc="-75" dirty="0">
                <a:solidFill>
                  <a:srgbClr val="FFFFFF"/>
                </a:solidFill>
              </a:rPr>
              <a:t> </a:t>
            </a:r>
            <a:r>
              <a:rPr sz="5000" spc="380" dirty="0">
                <a:solidFill>
                  <a:srgbClr val="FFFFFF"/>
                </a:solidFill>
              </a:rPr>
              <a:t>+</a:t>
            </a:r>
            <a:r>
              <a:rPr sz="5000" spc="-70" dirty="0">
                <a:solidFill>
                  <a:srgbClr val="FFFFFF"/>
                </a:solidFill>
              </a:rPr>
              <a:t> </a:t>
            </a:r>
            <a:r>
              <a:rPr sz="5000" dirty="0">
                <a:solidFill>
                  <a:srgbClr val="FFFFFF"/>
                </a:solidFill>
              </a:rPr>
              <a:t>ALOE</a:t>
            </a:r>
            <a:r>
              <a:rPr sz="5000" spc="-70" dirty="0">
                <a:solidFill>
                  <a:srgbClr val="FFFFFF"/>
                </a:solidFill>
              </a:rPr>
              <a:t> </a:t>
            </a:r>
            <a:r>
              <a:rPr sz="5000" spc="-10" dirty="0">
                <a:solidFill>
                  <a:srgbClr val="FFFFFF"/>
                </a:solidFill>
              </a:rPr>
              <a:t>VERA,</a:t>
            </a:r>
            <a:r>
              <a:rPr lang="hu-HU" sz="5000" spc="-10" dirty="0">
                <a:solidFill>
                  <a:srgbClr val="FFFFFF"/>
                </a:solidFill>
              </a:rPr>
              <a:t> MINDEN SHAKER MASZK</a:t>
            </a:r>
            <a:r>
              <a:rPr sz="5000" spc="45" dirty="0">
                <a:solidFill>
                  <a:srgbClr val="FFFFFF"/>
                </a:solidFill>
              </a:rPr>
              <a:t> </a:t>
            </a:r>
            <a:r>
              <a:rPr lang="hu-HU" sz="5000" spc="-114" dirty="0">
                <a:solidFill>
                  <a:srgbClr val="FFFFFF"/>
                </a:solidFill>
              </a:rPr>
              <a:t>BÁZISA</a:t>
            </a:r>
            <a:endParaRPr sz="5000" dirty="0"/>
          </a:p>
        </p:txBody>
      </p:sp>
      <p:sp>
        <p:nvSpPr>
          <p:cNvPr id="4" name="object 4"/>
          <p:cNvSpPr/>
          <p:nvPr/>
        </p:nvSpPr>
        <p:spPr>
          <a:xfrm>
            <a:off x="806500" y="643732"/>
            <a:ext cx="247600" cy="2204450"/>
          </a:xfrm>
          <a:custGeom>
            <a:avLst/>
            <a:gdLst/>
            <a:ahLst/>
            <a:cxnLst/>
            <a:rect l="l" t="t" r="r" b="b"/>
            <a:pathLst>
              <a:path w="197484" h="1830705">
                <a:moveTo>
                  <a:pt x="197053" y="0"/>
                </a:moveTo>
                <a:lnTo>
                  <a:pt x="0" y="0"/>
                </a:lnTo>
                <a:lnTo>
                  <a:pt x="0" y="1830209"/>
                </a:lnTo>
                <a:lnTo>
                  <a:pt x="197053" y="1830209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75298" y="3201987"/>
            <a:ext cx="8946601" cy="3916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lang="hu-HU" sz="1650" dirty="0">
                <a:solidFill>
                  <a:srgbClr val="6D6E71"/>
                </a:solidFill>
                <a:latin typeface="Arial"/>
                <a:cs typeface="Arial"/>
              </a:rPr>
              <a:t>MIÉRT IS LEHET KULCS A JÓ BAKTÉRIUM AZ EGÉSZSÉGES ÉS FIATAL BŐRHÖZ?</a:t>
            </a:r>
            <a:endParaRPr sz="1650" dirty="0">
              <a:latin typeface="Arial"/>
              <a:cs typeface="Arial"/>
            </a:endParaRPr>
          </a:p>
          <a:p>
            <a:pPr marL="12700" marR="5080" algn="just">
              <a:lnSpc>
                <a:spcPts val="1520"/>
              </a:lnSpc>
              <a:spcBef>
                <a:spcPts val="730"/>
              </a:spcBef>
            </a:pP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lang="hu-HU" sz="1400" dirty="0" err="1">
                <a:solidFill>
                  <a:srgbClr val="6D6E71"/>
                </a:solidFill>
                <a:latin typeface="Verdana"/>
                <a:cs typeface="Verdana"/>
              </a:rPr>
              <a:t>mikrobióta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 a mi mikrobiális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400" dirty="0" err="1">
                <a:solidFill>
                  <a:srgbClr val="6D6E71"/>
                </a:solidFill>
                <a:latin typeface="Verdana"/>
                <a:cs typeface="Verdana"/>
              </a:rPr>
              <a:t>fl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óránk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: 100 000 </a:t>
            </a:r>
            <a:r>
              <a:rPr sz="1400" dirty="0" err="1">
                <a:solidFill>
                  <a:srgbClr val="6D6E71"/>
                </a:solidFill>
                <a:latin typeface="Verdana"/>
                <a:cs typeface="Verdana"/>
              </a:rPr>
              <a:t>billi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ó m</a:t>
            </a:r>
            <a:r>
              <a:rPr sz="1400" dirty="0" err="1">
                <a:solidFill>
                  <a:srgbClr val="6D6E71"/>
                </a:solidFill>
                <a:latin typeface="Verdana"/>
                <a:cs typeface="Verdana"/>
              </a:rPr>
              <a:t>i</a:t>
            </a:r>
            <a:r>
              <a:rPr lang="hu-HU" sz="1400" dirty="0" err="1">
                <a:solidFill>
                  <a:srgbClr val="6D6E71"/>
                </a:solidFill>
                <a:latin typeface="Verdana"/>
                <a:cs typeface="Verdana"/>
              </a:rPr>
              <a:t>kroorganizmus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baktérium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élesztőgomba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gomba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...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Amik mind benépesítik bőrünket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400" dirty="0" err="1">
                <a:solidFill>
                  <a:srgbClr val="6D6E71"/>
                </a:solidFill>
                <a:latin typeface="Verdana"/>
                <a:cs typeface="Verdana"/>
              </a:rPr>
              <a:t>Mikrobiótánk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 születésünk óta alakul, építi önmagát, nem csupán a bőr felületén, de a szőrtüszőkben és a faggyúmirigyekben is jelen van.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Ez a trió a bőrsejtek, a szaprofita (jótékony)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baktériumok és a patogén (káros) baktériumok részvételével alakul.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Mikrobiális flóránk igyekszik megvédeni minket a külső kóroki tényezőktől, a fertőzéstől, a gyulladástól, és hatékonyan fokozza a bőr immun reakcióit, immunitását.</a:t>
            </a:r>
            <a:endParaRPr sz="1400" dirty="0">
              <a:latin typeface="Verdana"/>
              <a:cs typeface="Verdana"/>
            </a:endParaRPr>
          </a:p>
          <a:p>
            <a:pPr marL="12700" marR="5080" algn="just">
              <a:lnSpc>
                <a:spcPts val="1520"/>
              </a:lnSpc>
              <a:spcBef>
                <a:spcPts val="409"/>
              </a:spcBef>
            </a:pP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sz="1400" dirty="0" err="1">
                <a:solidFill>
                  <a:srgbClr val="6D6E71"/>
                </a:solidFill>
                <a:latin typeface="Verdana"/>
                <a:cs typeface="Verdana"/>
              </a:rPr>
              <a:t>Bioecolia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 egy speciális, bőrflóra támogató 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oligos</a:t>
            </a:r>
            <a:r>
              <a:rPr lang="hu-HU" sz="1400" dirty="0" err="1">
                <a:solidFill>
                  <a:srgbClr val="6D6E71"/>
                </a:solidFill>
                <a:latin typeface="Verdana"/>
                <a:cs typeface="Verdana"/>
              </a:rPr>
              <a:t>zaharid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, amelyet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növényi részekből  szabadalomvédett, az </a:t>
            </a:r>
            <a:r>
              <a:rPr lang="hu-HU" sz="1400" dirty="0" err="1">
                <a:solidFill>
                  <a:srgbClr val="6D6E71"/>
                </a:solidFill>
                <a:latin typeface="Verdana"/>
                <a:cs typeface="Verdana"/>
              </a:rPr>
              <a:t>enzimatikus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 err="1">
                <a:solidFill>
                  <a:srgbClr val="6D6E71"/>
                </a:solidFill>
                <a:latin typeface="Verdana"/>
                <a:cs typeface="Verdana"/>
              </a:rPr>
              <a:t>katalizáción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 alapuló eljárással nyernek.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Felépítésében glükóz láncok, szekvenciák vesznek részt, 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amelyekből képesek táplálkozni testünk mikroorganizmusai. Struktúrájuk és az igen különleges szelekció miatt, ami a jelenlévő kapcsolódásoknak 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(</a:t>
            </a:r>
            <a:r>
              <a:rPr sz="1400" dirty="0">
                <a:solidFill>
                  <a:srgbClr val="6D6E71"/>
                </a:solidFill>
                <a:latin typeface="Arial"/>
                <a:cs typeface="Arial"/>
              </a:rPr>
              <a:t>α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-(1-6) and </a:t>
            </a:r>
            <a:r>
              <a:rPr sz="1400" dirty="0">
                <a:solidFill>
                  <a:srgbClr val="6D6E71"/>
                </a:solidFill>
                <a:latin typeface="Arial"/>
                <a:cs typeface="Arial"/>
              </a:rPr>
              <a:t>α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- (1-2))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 köszönhető,</a:t>
            </a:r>
            <a:r>
              <a:rPr sz="14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Verdana"/>
                <a:cs typeface="Verdana"/>
              </a:rPr>
              <a:t>lehetővé teszik flóránk számára a glükóz leghatékonyabb felhasználását.</a:t>
            </a:r>
            <a:endParaRPr sz="1400" dirty="0">
              <a:latin typeface="Verdana"/>
              <a:cs typeface="Verdana"/>
            </a:endParaRPr>
          </a:p>
          <a:p>
            <a:pPr marL="12700" marR="5080" algn="just">
              <a:lnSpc>
                <a:spcPts val="1520"/>
              </a:lnSpc>
              <a:spcBef>
                <a:spcPts val="800"/>
              </a:spcBef>
            </a:pP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Ez a </a:t>
            </a:r>
            <a:r>
              <a:rPr lang="hu-HU" sz="1400" dirty="0" err="1">
                <a:solidFill>
                  <a:srgbClr val="6D6E71"/>
                </a:solidFill>
                <a:latin typeface="Arial Black"/>
                <a:cs typeface="Arial Black"/>
              </a:rPr>
              <a:t>prebiotikum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 visszaállítja a bőr egyensúlyát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, 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fokozza és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sz="1400" dirty="0" err="1">
                <a:solidFill>
                  <a:srgbClr val="6D6E71"/>
                </a:solidFill>
                <a:latin typeface="Arial Black"/>
                <a:cs typeface="Arial Black"/>
              </a:rPr>
              <a:t>stimul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álja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  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természetes flóráját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, 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első védelmi rendszerét a </a:t>
            </a:r>
            <a:r>
              <a:rPr lang="hu-HU" sz="1400" dirty="0" err="1">
                <a:solidFill>
                  <a:srgbClr val="6D6E71"/>
                </a:solidFill>
                <a:latin typeface="Arial Black"/>
                <a:cs typeface="Arial Black"/>
              </a:rPr>
              <a:t>barriert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, amely így képessé válik arra, hogy ellenálljon a kívülről jövő organizmusok károsító hatásainak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. 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A jó baktériumok támogatásával csökkenti a rossz baktériumok aktivitását, egészségesebbé teszi a bőrt, szabályozza pH-ját.</a:t>
            </a:r>
            <a:endParaRPr sz="1400" dirty="0">
              <a:latin typeface="Arial Black"/>
              <a:cs typeface="Arial Black"/>
            </a:endParaRPr>
          </a:p>
          <a:p>
            <a:pPr marL="12700" algn="just">
              <a:lnSpc>
                <a:spcPct val="100000"/>
              </a:lnSpc>
              <a:spcBef>
                <a:spcPts val="715"/>
              </a:spcBef>
            </a:pP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Nyugtató és tápláló tulajdonságú,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az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a</a:t>
            </a:r>
            <a:r>
              <a:rPr sz="1400" dirty="0" err="1">
                <a:solidFill>
                  <a:srgbClr val="6D6E71"/>
                </a:solidFill>
                <a:latin typeface="Arial Black"/>
                <a:cs typeface="Arial Black"/>
              </a:rPr>
              <a:t>loe</a:t>
            </a:r>
            <a:r>
              <a:rPr sz="1400" dirty="0">
                <a:solidFill>
                  <a:srgbClr val="6D6E71"/>
                </a:solidFill>
                <a:latin typeface="Arial Black"/>
                <a:cs typeface="Arial Black"/>
              </a:rPr>
              <a:t> vera</a:t>
            </a:r>
            <a:r>
              <a:rPr lang="hu-HU" sz="1400" dirty="0">
                <a:solidFill>
                  <a:srgbClr val="6D6E71"/>
                </a:solidFill>
                <a:latin typeface="Arial Black"/>
                <a:cs typeface="Arial Black"/>
              </a:rPr>
              <a:t> kivonattal alkalmazva pedig ideális bőrápoló.</a:t>
            </a:r>
            <a:endParaRPr sz="14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97372" y="4269828"/>
            <a:ext cx="2710815" cy="1944370"/>
            <a:chOff x="5497372" y="4269828"/>
            <a:chExt cx="2710815" cy="1944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7372" y="4468787"/>
              <a:ext cx="1568030" cy="15680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9581" y="4269828"/>
              <a:ext cx="1958403" cy="194431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11810" y="4229201"/>
            <a:ext cx="4947285" cy="1958975"/>
            <a:chOff x="411810" y="4229201"/>
            <a:chExt cx="4947285" cy="19589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810" y="4762183"/>
              <a:ext cx="1420515" cy="12683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8659" y="4341126"/>
              <a:ext cx="1862886" cy="18182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0966" y="4564075"/>
              <a:ext cx="1499679" cy="14996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8605" y="4229201"/>
              <a:ext cx="1380070" cy="195882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011528" y="3720617"/>
            <a:ext cx="2788920" cy="2924175"/>
            <a:chOff x="8011528" y="3720617"/>
            <a:chExt cx="2788920" cy="292417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1528" y="4555312"/>
              <a:ext cx="1503464" cy="15034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29763" y="3720617"/>
              <a:ext cx="2070239" cy="292398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556076" y="3070085"/>
            <a:ext cx="1304290" cy="298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7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7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35" dirty="0">
                <a:solidFill>
                  <a:srgbClr val="6D6E71"/>
                </a:solidFill>
                <a:latin typeface="Verdana"/>
                <a:cs typeface="Verdana"/>
              </a:rPr>
              <a:t>15G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79147" y="6227752"/>
            <a:ext cx="180403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PREBIOT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IKUM</a:t>
            </a:r>
            <a:r>
              <a:rPr sz="1600" spc="32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6D6E71"/>
                </a:solidFill>
                <a:latin typeface="Arial"/>
                <a:cs typeface="Arial"/>
              </a:rPr>
              <a:t>R</a:t>
            </a:r>
            <a:r>
              <a:rPr lang="hu-HU" sz="1600" spc="-20" dirty="0">
                <a:solidFill>
                  <a:srgbClr val="6D6E71"/>
                </a:solidFill>
                <a:latin typeface="Arial"/>
                <a:cs typeface="Arial"/>
              </a:rPr>
              <a:t>ÓZSA SZIROM </a:t>
            </a:r>
            <a:r>
              <a:rPr sz="1600" spc="-10" dirty="0">
                <a:solidFill>
                  <a:srgbClr val="6D6E71"/>
                </a:solidFill>
                <a:latin typeface="Arial"/>
                <a:cs typeface="Arial"/>
              </a:rPr>
              <a:t>SHAKER </a:t>
            </a:r>
            <a:r>
              <a:rPr lang="hu-HU" sz="1600" spc="-10" dirty="0">
                <a:solidFill>
                  <a:srgbClr val="6D6E71"/>
                </a:solidFill>
                <a:latin typeface="Arial"/>
                <a:cs typeface="Arial"/>
              </a:rPr>
              <a:t>GÉL</a:t>
            </a:r>
            <a:r>
              <a:rPr sz="1600" spc="55" dirty="0">
                <a:solidFill>
                  <a:srgbClr val="6D6E71"/>
                </a:solidFill>
                <a:latin typeface="Arial"/>
                <a:cs typeface="Arial"/>
              </a:rPr>
              <a:t>MAS</a:t>
            </a:r>
            <a:r>
              <a:rPr lang="hu-HU" sz="1600" spc="55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600" spc="55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0870" y="6233652"/>
            <a:ext cx="214503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PREBIO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TIKUM</a:t>
            </a:r>
            <a:r>
              <a:rPr sz="1600" spc="32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50" dirty="0">
                <a:solidFill>
                  <a:srgbClr val="6D6E71"/>
                </a:solidFill>
                <a:latin typeface="Arial"/>
                <a:cs typeface="Arial"/>
              </a:rPr>
              <a:t>FEKETE</a:t>
            </a:r>
            <a:r>
              <a:rPr sz="1600" spc="5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1"/>
                </a:solidFill>
                <a:latin typeface="Arial"/>
                <a:cs typeface="Arial"/>
              </a:rPr>
              <a:t>BEEOME</a:t>
            </a:r>
            <a:r>
              <a:rPr sz="1350" spc="104" baseline="33950" dirty="0">
                <a:solidFill>
                  <a:srgbClr val="6D6E71"/>
                </a:solidFill>
                <a:latin typeface="Arial"/>
                <a:cs typeface="Arial"/>
              </a:rPr>
              <a:t>TM</a:t>
            </a:r>
            <a:r>
              <a:rPr sz="1350" spc="284" baseline="3395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-10" dirty="0">
                <a:solidFill>
                  <a:srgbClr val="6D6E71"/>
                </a:solidFill>
                <a:latin typeface="Arial"/>
                <a:cs typeface="Arial"/>
              </a:rPr>
              <a:t>KRÉMES 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SHAKER</a:t>
            </a:r>
            <a:r>
              <a:rPr sz="1600" spc="24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6D6E71"/>
                </a:solidFill>
                <a:latin typeface="Arial"/>
                <a:cs typeface="Arial"/>
              </a:rPr>
              <a:t>MAS</a:t>
            </a:r>
            <a:r>
              <a:rPr lang="hu-HU" sz="1600" spc="55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600" spc="55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3399" y="6233652"/>
            <a:ext cx="196532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PREBI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OTIKUM</a:t>
            </a:r>
            <a:r>
              <a:rPr sz="1600" spc="32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-20" dirty="0">
                <a:solidFill>
                  <a:srgbClr val="6D6E71"/>
                </a:solidFill>
                <a:latin typeface="Arial"/>
                <a:cs typeface="Arial"/>
              </a:rPr>
              <a:t>ZÖLD</a:t>
            </a:r>
            <a:r>
              <a:rPr sz="1600" spc="-2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-20" dirty="0">
                <a:solidFill>
                  <a:srgbClr val="6D6E71"/>
                </a:solidFill>
                <a:latin typeface="Arial"/>
                <a:cs typeface="Arial"/>
              </a:rPr>
              <a:t>AGYA</a:t>
            </a:r>
            <a:r>
              <a:rPr sz="1600" spc="5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-10" dirty="0">
                <a:solidFill>
                  <a:srgbClr val="6D6E71"/>
                </a:solidFill>
                <a:latin typeface="Arial"/>
                <a:cs typeface="Arial"/>
              </a:rPr>
              <a:t>KRÉMES</a:t>
            </a:r>
            <a:r>
              <a:rPr sz="1600" spc="-1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SHAKER</a:t>
            </a:r>
            <a:r>
              <a:rPr sz="1600" spc="24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6D6E71"/>
                </a:solidFill>
                <a:latin typeface="Arial"/>
                <a:cs typeface="Arial"/>
              </a:rPr>
              <a:t>MAS</a:t>
            </a:r>
            <a:r>
              <a:rPr lang="hu-HU" sz="1600" spc="55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600" spc="55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6204" y="6188023"/>
            <a:ext cx="21113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PREBIOTI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KUM</a:t>
            </a:r>
            <a:r>
              <a:rPr sz="1600" spc="15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-10" dirty="0">
                <a:solidFill>
                  <a:srgbClr val="6D6E71"/>
                </a:solidFill>
                <a:latin typeface="Arial"/>
                <a:cs typeface="Arial"/>
              </a:rPr>
              <a:t>GOJI</a:t>
            </a:r>
            <a:r>
              <a:rPr sz="1600" spc="6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6D6E71"/>
                </a:solidFill>
                <a:latin typeface="Arial"/>
                <a:cs typeface="Arial"/>
              </a:rPr>
              <a:t>SHAKER </a:t>
            </a:r>
            <a:r>
              <a:rPr lang="hu-HU" sz="1600" spc="55" dirty="0">
                <a:solidFill>
                  <a:srgbClr val="6D6E71"/>
                </a:solidFill>
                <a:latin typeface="Arial"/>
                <a:cs typeface="Arial"/>
              </a:rPr>
              <a:t>HABMASZK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0"/>
            <a:ext cx="10800080" cy="3335020"/>
          </a:xfrm>
          <a:custGeom>
            <a:avLst/>
            <a:gdLst/>
            <a:ahLst/>
            <a:cxnLst/>
            <a:rect l="l" t="t" r="r" b="b"/>
            <a:pathLst>
              <a:path w="10800080" h="3335020">
                <a:moveTo>
                  <a:pt x="10800003" y="0"/>
                </a:moveTo>
                <a:lnTo>
                  <a:pt x="0" y="0"/>
                </a:lnTo>
                <a:lnTo>
                  <a:pt x="0" y="3334867"/>
                </a:lnTo>
                <a:lnTo>
                  <a:pt x="10800003" y="3334867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308849" y="594596"/>
            <a:ext cx="9309036" cy="6578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200" dirty="0">
                <a:solidFill>
                  <a:srgbClr val="FFFFFF"/>
                </a:solidFill>
              </a:rPr>
              <a:t>PREBIOTI</a:t>
            </a:r>
            <a:r>
              <a:rPr lang="hu-HU" sz="4200" dirty="0">
                <a:solidFill>
                  <a:srgbClr val="FFFFFF"/>
                </a:solidFill>
              </a:rPr>
              <a:t>KUM</a:t>
            </a:r>
            <a:r>
              <a:rPr sz="4200" dirty="0">
                <a:solidFill>
                  <a:srgbClr val="FFFFFF"/>
                </a:solidFill>
              </a:rPr>
              <a:t> SHAKER M</a:t>
            </a:r>
            <a:r>
              <a:rPr lang="hu-HU" sz="4200" dirty="0">
                <a:solidFill>
                  <a:srgbClr val="FFFFFF"/>
                </a:solidFill>
              </a:rPr>
              <a:t>ASZKOK</a:t>
            </a:r>
            <a:endParaRPr sz="4200" dirty="0"/>
          </a:p>
        </p:txBody>
      </p:sp>
      <p:grpSp>
        <p:nvGrpSpPr>
          <p:cNvPr id="20" name="object 20"/>
          <p:cNvGrpSpPr/>
          <p:nvPr/>
        </p:nvGrpSpPr>
        <p:grpSpPr>
          <a:xfrm>
            <a:off x="806500" y="748652"/>
            <a:ext cx="9838055" cy="3206115"/>
            <a:chOff x="806500" y="748652"/>
            <a:chExt cx="9838055" cy="3206115"/>
          </a:xfrm>
        </p:grpSpPr>
        <p:sp>
          <p:nvSpPr>
            <p:cNvPr id="21" name="object 21"/>
            <p:cNvSpPr/>
            <p:nvPr/>
          </p:nvSpPr>
          <p:spPr>
            <a:xfrm>
              <a:off x="806500" y="748651"/>
              <a:ext cx="9811385" cy="3180080"/>
            </a:xfrm>
            <a:custGeom>
              <a:avLst/>
              <a:gdLst/>
              <a:ahLst/>
              <a:cxnLst/>
              <a:rect l="l" t="t" r="r" b="b"/>
              <a:pathLst>
                <a:path w="9811385" h="3180079">
                  <a:moveTo>
                    <a:pt x="197053" y="0"/>
                  </a:moveTo>
                  <a:lnTo>
                    <a:pt x="0" y="0"/>
                  </a:lnTo>
                  <a:lnTo>
                    <a:pt x="0" y="583349"/>
                  </a:lnTo>
                  <a:lnTo>
                    <a:pt x="197053" y="583349"/>
                  </a:lnTo>
                  <a:lnTo>
                    <a:pt x="197053" y="0"/>
                  </a:lnTo>
                  <a:close/>
                </a:path>
                <a:path w="9811385" h="3180079">
                  <a:moveTo>
                    <a:pt x="9811309" y="1791741"/>
                  </a:moveTo>
                  <a:lnTo>
                    <a:pt x="9808642" y="1738718"/>
                  </a:lnTo>
                  <a:lnTo>
                    <a:pt x="9802508" y="1686433"/>
                  </a:lnTo>
                  <a:lnTo>
                    <a:pt x="9792894" y="1635125"/>
                  </a:lnTo>
                  <a:lnTo>
                    <a:pt x="9779813" y="1585023"/>
                  </a:lnTo>
                  <a:lnTo>
                    <a:pt x="9762807" y="1535950"/>
                  </a:lnTo>
                  <a:lnTo>
                    <a:pt x="9742246" y="1489443"/>
                  </a:lnTo>
                  <a:lnTo>
                    <a:pt x="9718510" y="1445374"/>
                  </a:lnTo>
                  <a:lnTo>
                    <a:pt x="9691980" y="1403616"/>
                  </a:lnTo>
                  <a:lnTo>
                    <a:pt x="9663011" y="1364068"/>
                  </a:lnTo>
                  <a:lnTo>
                    <a:pt x="9632010" y="1326591"/>
                  </a:lnTo>
                  <a:lnTo>
                    <a:pt x="9599333" y="1291082"/>
                  </a:lnTo>
                  <a:lnTo>
                    <a:pt x="9565373" y="1257401"/>
                  </a:lnTo>
                  <a:lnTo>
                    <a:pt x="9528810" y="1223873"/>
                  </a:lnTo>
                  <a:lnTo>
                    <a:pt x="9491231" y="1191704"/>
                  </a:lnTo>
                  <a:lnTo>
                    <a:pt x="9452712" y="1160856"/>
                  </a:lnTo>
                  <a:lnTo>
                    <a:pt x="9413367" y="1131277"/>
                  </a:lnTo>
                  <a:lnTo>
                    <a:pt x="9373286" y="1102931"/>
                  </a:lnTo>
                  <a:lnTo>
                    <a:pt x="9332557" y="1075766"/>
                  </a:lnTo>
                  <a:lnTo>
                    <a:pt x="9291307" y="1049718"/>
                  </a:lnTo>
                  <a:lnTo>
                    <a:pt x="9249613" y="1024737"/>
                  </a:lnTo>
                  <a:lnTo>
                    <a:pt x="9206217" y="1000137"/>
                  </a:lnTo>
                  <a:lnTo>
                    <a:pt x="9162313" y="976693"/>
                  </a:lnTo>
                  <a:lnTo>
                    <a:pt x="9117914" y="954366"/>
                  </a:lnTo>
                  <a:lnTo>
                    <a:pt x="9073045" y="933170"/>
                  </a:lnTo>
                  <a:lnTo>
                    <a:pt x="9027719" y="913091"/>
                  </a:lnTo>
                  <a:lnTo>
                    <a:pt x="8981973" y="894118"/>
                  </a:lnTo>
                  <a:lnTo>
                    <a:pt x="8935809" y="876223"/>
                  </a:lnTo>
                  <a:lnTo>
                    <a:pt x="8889263" y="859409"/>
                  </a:lnTo>
                  <a:lnTo>
                    <a:pt x="8842350" y="843673"/>
                  </a:lnTo>
                  <a:lnTo>
                    <a:pt x="8795093" y="828992"/>
                  </a:lnTo>
                  <a:lnTo>
                    <a:pt x="8747506" y="815352"/>
                  </a:lnTo>
                  <a:lnTo>
                    <a:pt x="8699627" y="802741"/>
                  </a:lnTo>
                  <a:lnTo>
                    <a:pt x="8651456" y="791171"/>
                  </a:lnTo>
                  <a:lnTo>
                    <a:pt x="8603031" y="780605"/>
                  </a:lnTo>
                  <a:lnTo>
                    <a:pt x="8554352" y="771042"/>
                  </a:lnTo>
                  <a:lnTo>
                    <a:pt x="8505469" y="762457"/>
                  </a:lnTo>
                  <a:lnTo>
                    <a:pt x="8456079" y="754773"/>
                  </a:lnTo>
                  <a:lnTo>
                    <a:pt x="8406549" y="747953"/>
                  </a:lnTo>
                  <a:lnTo>
                    <a:pt x="8356879" y="741997"/>
                  </a:lnTo>
                  <a:lnTo>
                    <a:pt x="8307095" y="736904"/>
                  </a:lnTo>
                  <a:lnTo>
                    <a:pt x="8257184" y="732675"/>
                  </a:lnTo>
                  <a:lnTo>
                    <a:pt x="8207159" y="729297"/>
                  </a:lnTo>
                  <a:lnTo>
                    <a:pt x="8157019" y="726770"/>
                  </a:lnTo>
                  <a:lnTo>
                    <a:pt x="8106791" y="725081"/>
                  </a:lnTo>
                  <a:lnTo>
                    <a:pt x="8056461" y="724242"/>
                  </a:lnTo>
                  <a:lnTo>
                    <a:pt x="8006054" y="724230"/>
                  </a:lnTo>
                  <a:lnTo>
                    <a:pt x="7955559" y="725043"/>
                  </a:lnTo>
                  <a:lnTo>
                    <a:pt x="7905001" y="726681"/>
                  </a:lnTo>
                  <a:lnTo>
                    <a:pt x="7854366" y="729132"/>
                  </a:lnTo>
                  <a:lnTo>
                    <a:pt x="7803693" y="732396"/>
                  </a:lnTo>
                  <a:lnTo>
                    <a:pt x="7752956" y="736473"/>
                  </a:lnTo>
                  <a:lnTo>
                    <a:pt x="7702182" y="741349"/>
                  </a:lnTo>
                  <a:lnTo>
                    <a:pt x="7651915" y="746709"/>
                  </a:lnTo>
                  <a:lnTo>
                    <a:pt x="7601407" y="752589"/>
                  </a:lnTo>
                  <a:lnTo>
                    <a:pt x="7550772" y="759396"/>
                  </a:lnTo>
                  <a:lnTo>
                    <a:pt x="7500125" y="767473"/>
                  </a:lnTo>
                  <a:lnTo>
                    <a:pt x="7449591" y="777201"/>
                  </a:lnTo>
                  <a:lnTo>
                    <a:pt x="7399299" y="788962"/>
                  </a:lnTo>
                  <a:lnTo>
                    <a:pt x="7349363" y="803109"/>
                  </a:lnTo>
                  <a:lnTo>
                    <a:pt x="7299922" y="820026"/>
                  </a:lnTo>
                  <a:lnTo>
                    <a:pt x="7253033" y="839406"/>
                  </a:lnTo>
                  <a:lnTo>
                    <a:pt x="7206945" y="862076"/>
                  </a:lnTo>
                  <a:lnTo>
                    <a:pt x="7161885" y="887996"/>
                  </a:lnTo>
                  <a:lnTo>
                    <a:pt x="7118070" y="917105"/>
                  </a:lnTo>
                  <a:lnTo>
                    <a:pt x="7075741" y="949312"/>
                  </a:lnTo>
                  <a:lnTo>
                    <a:pt x="7035114" y="984567"/>
                  </a:lnTo>
                  <a:lnTo>
                    <a:pt x="6996417" y="1022819"/>
                  </a:lnTo>
                  <a:lnTo>
                    <a:pt x="6959879" y="1063967"/>
                  </a:lnTo>
                  <a:lnTo>
                    <a:pt x="6929488" y="1102944"/>
                  </a:lnTo>
                  <a:lnTo>
                    <a:pt x="6901459" y="1143977"/>
                  </a:lnTo>
                  <a:lnTo>
                    <a:pt x="6876097" y="1186903"/>
                  </a:lnTo>
                  <a:lnTo>
                    <a:pt x="6853733" y="1231519"/>
                  </a:lnTo>
                  <a:lnTo>
                    <a:pt x="6834683" y="1277670"/>
                  </a:lnTo>
                  <a:lnTo>
                    <a:pt x="6819239" y="1325156"/>
                  </a:lnTo>
                  <a:lnTo>
                    <a:pt x="6807733" y="1373797"/>
                  </a:lnTo>
                  <a:lnTo>
                    <a:pt x="6800482" y="1423416"/>
                  </a:lnTo>
                  <a:lnTo>
                    <a:pt x="6797789" y="1473835"/>
                  </a:lnTo>
                  <a:lnTo>
                    <a:pt x="6799631" y="1526540"/>
                  </a:lnTo>
                  <a:lnTo>
                    <a:pt x="6805625" y="1577936"/>
                  </a:lnTo>
                  <a:lnTo>
                    <a:pt x="6815506" y="1627911"/>
                  </a:lnTo>
                  <a:lnTo>
                    <a:pt x="6828980" y="1676323"/>
                  </a:lnTo>
                  <a:lnTo>
                    <a:pt x="6845795" y="1723072"/>
                  </a:lnTo>
                  <a:lnTo>
                    <a:pt x="6865658" y="1768017"/>
                  </a:lnTo>
                  <a:lnTo>
                    <a:pt x="6888289" y="1811032"/>
                  </a:lnTo>
                  <a:lnTo>
                    <a:pt x="6913435" y="1852002"/>
                  </a:lnTo>
                  <a:lnTo>
                    <a:pt x="6943712" y="1894878"/>
                  </a:lnTo>
                  <a:lnTo>
                    <a:pt x="6976211" y="1935416"/>
                  </a:lnTo>
                  <a:lnTo>
                    <a:pt x="7010628" y="1973859"/>
                  </a:lnTo>
                  <a:lnTo>
                    <a:pt x="7046633" y="2010460"/>
                  </a:lnTo>
                  <a:lnTo>
                    <a:pt x="7083907" y="2045462"/>
                  </a:lnTo>
                  <a:lnTo>
                    <a:pt x="7122147" y="2079078"/>
                  </a:lnTo>
                  <a:lnTo>
                    <a:pt x="7161035" y="2111565"/>
                  </a:lnTo>
                  <a:lnTo>
                    <a:pt x="7200252" y="2143150"/>
                  </a:lnTo>
                  <a:lnTo>
                    <a:pt x="7241540" y="2175332"/>
                  </a:lnTo>
                  <a:lnTo>
                    <a:pt x="7283374" y="2206612"/>
                  </a:lnTo>
                  <a:lnTo>
                    <a:pt x="7325728" y="2237016"/>
                  </a:lnTo>
                  <a:lnTo>
                    <a:pt x="7368603" y="2266531"/>
                  </a:lnTo>
                  <a:lnTo>
                    <a:pt x="7411961" y="2295156"/>
                  </a:lnTo>
                  <a:lnTo>
                    <a:pt x="7455814" y="2322868"/>
                  </a:lnTo>
                  <a:lnTo>
                    <a:pt x="7500137" y="2349690"/>
                  </a:lnTo>
                  <a:lnTo>
                    <a:pt x="7544930" y="2375585"/>
                  </a:lnTo>
                  <a:lnTo>
                    <a:pt x="7616711" y="2409977"/>
                  </a:lnTo>
                  <a:lnTo>
                    <a:pt x="7687526" y="2441587"/>
                  </a:lnTo>
                  <a:lnTo>
                    <a:pt x="7757236" y="2470518"/>
                  </a:lnTo>
                  <a:lnTo>
                    <a:pt x="7825714" y="2496896"/>
                  </a:lnTo>
                  <a:lnTo>
                    <a:pt x="7892821" y="2520848"/>
                  </a:lnTo>
                  <a:lnTo>
                    <a:pt x="7958429" y="2542502"/>
                  </a:lnTo>
                  <a:lnTo>
                    <a:pt x="8022387" y="2561958"/>
                  </a:lnTo>
                  <a:lnTo>
                    <a:pt x="8084591" y="2579370"/>
                  </a:lnTo>
                  <a:lnTo>
                    <a:pt x="8144878" y="2594826"/>
                  </a:lnTo>
                  <a:lnTo>
                    <a:pt x="8203133" y="2608453"/>
                  </a:lnTo>
                  <a:lnTo>
                    <a:pt x="8259204" y="2620391"/>
                  </a:lnTo>
                  <a:lnTo>
                    <a:pt x="8312975" y="2630754"/>
                  </a:lnTo>
                  <a:lnTo>
                    <a:pt x="8364296" y="2639644"/>
                  </a:lnTo>
                  <a:lnTo>
                    <a:pt x="8413039" y="2647213"/>
                  </a:lnTo>
                  <a:lnTo>
                    <a:pt x="8459076" y="2653563"/>
                  </a:lnTo>
                  <a:lnTo>
                    <a:pt x="8502269" y="2658808"/>
                  </a:lnTo>
                  <a:lnTo>
                    <a:pt x="8542490" y="2663088"/>
                  </a:lnTo>
                  <a:lnTo>
                    <a:pt x="8613445" y="2669209"/>
                  </a:lnTo>
                  <a:lnTo>
                    <a:pt x="8713711" y="2675090"/>
                  </a:lnTo>
                  <a:lnTo>
                    <a:pt x="8740877" y="2676791"/>
                  </a:lnTo>
                  <a:lnTo>
                    <a:pt x="8749208" y="2722956"/>
                  </a:lnTo>
                  <a:lnTo>
                    <a:pt x="8754212" y="2770213"/>
                  </a:lnTo>
                  <a:lnTo>
                    <a:pt x="8755799" y="2818155"/>
                  </a:lnTo>
                  <a:lnTo>
                    <a:pt x="8753919" y="2866364"/>
                  </a:lnTo>
                  <a:lnTo>
                    <a:pt x="8748535" y="2914421"/>
                  </a:lnTo>
                  <a:lnTo>
                    <a:pt x="8739099" y="2962732"/>
                  </a:lnTo>
                  <a:lnTo>
                    <a:pt x="8725014" y="3010357"/>
                  </a:lnTo>
                  <a:lnTo>
                    <a:pt x="8705964" y="3055874"/>
                  </a:lnTo>
                  <a:lnTo>
                    <a:pt x="8681618" y="3097809"/>
                  </a:lnTo>
                  <a:lnTo>
                    <a:pt x="8651646" y="3134728"/>
                  </a:lnTo>
                  <a:lnTo>
                    <a:pt x="8615743" y="3165183"/>
                  </a:lnTo>
                  <a:lnTo>
                    <a:pt x="8612302" y="3169729"/>
                  </a:lnTo>
                  <a:lnTo>
                    <a:pt x="8612213" y="3174847"/>
                  </a:lnTo>
                  <a:lnTo>
                    <a:pt x="8614842" y="3178708"/>
                  </a:lnTo>
                  <a:lnTo>
                    <a:pt x="8619630" y="3179470"/>
                  </a:lnTo>
                  <a:lnTo>
                    <a:pt x="8632025" y="3175825"/>
                  </a:lnTo>
                  <a:lnTo>
                    <a:pt x="8643988" y="3171126"/>
                  </a:lnTo>
                  <a:lnTo>
                    <a:pt x="8655545" y="3165462"/>
                  </a:lnTo>
                  <a:lnTo>
                    <a:pt x="8666696" y="3158921"/>
                  </a:lnTo>
                  <a:lnTo>
                    <a:pt x="8700592" y="3142919"/>
                  </a:lnTo>
                  <a:lnTo>
                    <a:pt x="8732812" y="3121888"/>
                  </a:lnTo>
                  <a:lnTo>
                    <a:pt x="8763495" y="3097212"/>
                  </a:lnTo>
                  <a:lnTo>
                    <a:pt x="8792820" y="3070225"/>
                  </a:lnTo>
                  <a:lnTo>
                    <a:pt x="8825484" y="3036138"/>
                  </a:lnTo>
                  <a:lnTo>
                    <a:pt x="8856053" y="2999270"/>
                  </a:lnTo>
                  <a:lnTo>
                    <a:pt x="8884501" y="2960192"/>
                  </a:lnTo>
                  <a:lnTo>
                    <a:pt x="8910803" y="2919438"/>
                  </a:lnTo>
                  <a:lnTo>
                    <a:pt x="8935237" y="2876613"/>
                  </a:lnTo>
                  <a:lnTo>
                    <a:pt x="8957323" y="2832201"/>
                  </a:lnTo>
                  <a:lnTo>
                    <a:pt x="8976893" y="2786456"/>
                  </a:lnTo>
                  <a:lnTo>
                    <a:pt x="8993784" y="2739631"/>
                  </a:lnTo>
                  <a:lnTo>
                    <a:pt x="9010307" y="2681033"/>
                  </a:lnTo>
                  <a:lnTo>
                    <a:pt x="9025484" y="2679230"/>
                  </a:lnTo>
                  <a:lnTo>
                    <a:pt x="9069235" y="2670022"/>
                  </a:lnTo>
                  <a:lnTo>
                    <a:pt x="9127985" y="2652966"/>
                  </a:lnTo>
                  <a:lnTo>
                    <a:pt x="9198343" y="2627553"/>
                  </a:lnTo>
                  <a:lnTo>
                    <a:pt x="9236824" y="2611577"/>
                  </a:lnTo>
                  <a:lnTo>
                    <a:pt x="9276931" y="2593327"/>
                  </a:lnTo>
                  <a:lnTo>
                    <a:pt x="9318257" y="2572753"/>
                  </a:lnTo>
                  <a:lnTo>
                    <a:pt x="9360370" y="2549791"/>
                  </a:lnTo>
                  <a:lnTo>
                    <a:pt x="9402839" y="2524379"/>
                  </a:lnTo>
                  <a:lnTo>
                    <a:pt x="9445257" y="2496464"/>
                  </a:lnTo>
                  <a:lnTo>
                    <a:pt x="9487192" y="2465971"/>
                  </a:lnTo>
                  <a:lnTo>
                    <a:pt x="9528213" y="2432862"/>
                  </a:lnTo>
                  <a:lnTo>
                    <a:pt x="9567913" y="2397048"/>
                  </a:lnTo>
                  <a:lnTo>
                    <a:pt x="9605861" y="2358491"/>
                  </a:lnTo>
                  <a:lnTo>
                    <a:pt x="9641624" y="2317127"/>
                  </a:lnTo>
                  <a:lnTo>
                    <a:pt x="9674796" y="2272893"/>
                  </a:lnTo>
                  <a:lnTo>
                    <a:pt x="9704934" y="2225725"/>
                  </a:lnTo>
                  <a:lnTo>
                    <a:pt x="9731642" y="2175560"/>
                  </a:lnTo>
                  <a:lnTo>
                    <a:pt x="9754464" y="2122347"/>
                  </a:lnTo>
                  <a:lnTo>
                    <a:pt x="9773006" y="2066023"/>
                  </a:lnTo>
                  <a:lnTo>
                    <a:pt x="9786836" y="2006523"/>
                  </a:lnTo>
                  <a:lnTo>
                    <a:pt x="9798228" y="1952891"/>
                  </a:lnTo>
                  <a:lnTo>
                    <a:pt x="9806102" y="1899056"/>
                  </a:lnTo>
                  <a:lnTo>
                    <a:pt x="9810458" y="1845259"/>
                  </a:lnTo>
                  <a:lnTo>
                    <a:pt x="9811309" y="1791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7604289" y="1472871"/>
              <a:ext cx="3013710" cy="2455545"/>
            </a:xfrm>
            <a:custGeom>
              <a:avLst/>
              <a:gdLst/>
              <a:ahLst/>
              <a:cxnLst/>
              <a:rect l="l" t="t" r="r" b="b"/>
              <a:pathLst>
                <a:path w="3013709" h="2455545">
                  <a:moveTo>
                    <a:pt x="2451823" y="300518"/>
                  </a:moveTo>
                  <a:lnTo>
                    <a:pt x="2493522" y="325490"/>
                  </a:lnTo>
                  <a:lnTo>
                    <a:pt x="2534779" y="351537"/>
                  </a:lnTo>
                  <a:lnTo>
                    <a:pt x="2575498" y="378710"/>
                  </a:lnTo>
                  <a:lnTo>
                    <a:pt x="2615580" y="407058"/>
                  </a:lnTo>
                  <a:lnTo>
                    <a:pt x="2654928" y="436629"/>
                  </a:lnTo>
                  <a:lnTo>
                    <a:pt x="2693443" y="467474"/>
                  </a:lnTo>
                  <a:lnTo>
                    <a:pt x="2731027" y="499642"/>
                  </a:lnTo>
                  <a:lnTo>
                    <a:pt x="2767584" y="533182"/>
                  </a:lnTo>
                  <a:lnTo>
                    <a:pt x="2801552" y="566855"/>
                  </a:lnTo>
                  <a:lnTo>
                    <a:pt x="2834228" y="602368"/>
                  </a:lnTo>
                  <a:lnTo>
                    <a:pt x="2865233" y="639839"/>
                  </a:lnTo>
                  <a:lnTo>
                    <a:pt x="2894191" y="679390"/>
                  </a:lnTo>
                  <a:lnTo>
                    <a:pt x="2920726" y="721142"/>
                  </a:lnTo>
                  <a:lnTo>
                    <a:pt x="2944461" y="765214"/>
                  </a:lnTo>
                  <a:lnTo>
                    <a:pt x="2965019" y="811728"/>
                  </a:lnTo>
                  <a:lnTo>
                    <a:pt x="2982023" y="860803"/>
                  </a:lnTo>
                  <a:lnTo>
                    <a:pt x="2995106" y="910905"/>
                  </a:lnTo>
                  <a:lnTo>
                    <a:pt x="3004723" y="962212"/>
                  </a:lnTo>
                  <a:lnTo>
                    <a:pt x="3010865" y="1014492"/>
                  </a:lnTo>
                  <a:lnTo>
                    <a:pt x="3013519" y="1067510"/>
                  </a:lnTo>
                  <a:lnTo>
                    <a:pt x="3012675" y="1121034"/>
                  </a:lnTo>
                  <a:lnTo>
                    <a:pt x="3008323" y="1174830"/>
                  </a:lnTo>
                  <a:lnTo>
                    <a:pt x="3000450" y="1228665"/>
                  </a:lnTo>
                  <a:lnTo>
                    <a:pt x="2989046" y="1282304"/>
                  </a:lnTo>
                  <a:lnTo>
                    <a:pt x="2975223" y="1341802"/>
                  </a:lnTo>
                  <a:lnTo>
                    <a:pt x="2956685" y="1398126"/>
                  </a:lnTo>
                  <a:lnTo>
                    <a:pt x="2933854" y="1451338"/>
                  </a:lnTo>
                  <a:lnTo>
                    <a:pt x="2907154" y="1501498"/>
                  </a:lnTo>
                  <a:lnTo>
                    <a:pt x="2877008" y="1548667"/>
                  </a:lnTo>
                  <a:lnTo>
                    <a:pt x="2843839" y="1592904"/>
                  </a:lnTo>
                  <a:lnTo>
                    <a:pt x="2808071" y="1634270"/>
                  </a:lnTo>
                  <a:lnTo>
                    <a:pt x="2770127" y="1672825"/>
                  </a:lnTo>
                  <a:lnTo>
                    <a:pt x="2730431" y="1708631"/>
                  </a:lnTo>
                  <a:lnTo>
                    <a:pt x="2689405" y="1741747"/>
                  </a:lnTo>
                  <a:lnTo>
                    <a:pt x="2647473" y="1772234"/>
                  </a:lnTo>
                  <a:lnTo>
                    <a:pt x="2605058" y="1800153"/>
                  </a:lnTo>
                  <a:lnTo>
                    <a:pt x="2562584" y="1825563"/>
                  </a:lnTo>
                  <a:lnTo>
                    <a:pt x="2520474" y="1848525"/>
                  </a:lnTo>
                  <a:lnTo>
                    <a:pt x="2479152" y="1869100"/>
                  </a:lnTo>
                  <a:lnTo>
                    <a:pt x="2439039" y="1887348"/>
                  </a:lnTo>
                  <a:lnTo>
                    <a:pt x="2400561" y="1903329"/>
                  </a:lnTo>
                  <a:lnTo>
                    <a:pt x="2364139" y="1917105"/>
                  </a:lnTo>
                  <a:lnTo>
                    <a:pt x="2299162" y="1938279"/>
                  </a:lnTo>
                  <a:lnTo>
                    <a:pt x="2247492" y="1951354"/>
                  </a:lnTo>
                  <a:lnTo>
                    <a:pt x="2212517" y="1956813"/>
                  </a:lnTo>
                  <a:lnTo>
                    <a:pt x="2208768" y="1971563"/>
                  </a:lnTo>
                  <a:lnTo>
                    <a:pt x="2195995" y="2015411"/>
                  </a:lnTo>
                  <a:lnTo>
                    <a:pt x="2179109" y="2062232"/>
                  </a:lnTo>
                  <a:lnTo>
                    <a:pt x="2159538" y="2107977"/>
                  </a:lnTo>
                  <a:lnTo>
                    <a:pt x="2137450" y="2152391"/>
                  </a:lnTo>
                  <a:lnTo>
                    <a:pt x="2113013" y="2195218"/>
                  </a:lnTo>
                  <a:lnTo>
                    <a:pt x="2086713" y="2235970"/>
                  </a:lnTo>
                  <a:lnTo>
                    <a:pt x="2058269" y="2275050"/>
                  </a:lnTo>
                  <a:lnTo>
                    <a:pt x="2027702" y="2311911"/>
                  </a:lnTo>
                  <a:lnTo>
                    <a:pt x="1995030" y="2346005"/>
                  </a:lnTo>
                  <a:lnTo>
                    <a:pt x="1965711" y="2372985"/>
                  </a:lnTo>
                  <a:lnTo>
                    <a:pt x="1935025" y="2397664"/>
                  </a:lnTo>
                  <a:lnTo>
                    <a:pt x="1902811" y="2418687"/>
                  </a:lnTo>
                  <a:lnTo>
                    <a:pt x="1868906" y="2434702"/>
                  </a:lnTo>
                  <a:lnTo>
                    <a:pt x="1857757" y="2441238"/>
                  </a:lnTo>
                  <a:lnTo>
                    <a:pt x="1846206" y="2446900"/>
                  </a:lnTo>
                  <a:lnTo>
                    <a:pt x="1834239" y="2451600"/>
                  </a:lnTo>
                  <a:lnTo>
                    <a:pt x="1821840" y="2455250"/>
                  </a:lnTo>
                  <a:lnTo>
                    <a:pt x="1817063" y="2454481"/>
                  </a:lnTo>
                  <a:lnTo>
                    <a:pt x="1814425" y="2450616"/>
                  </a:lnTo>
                  <a:lnTo>
                    <a:pt x="1814523" y="2445497"/>
                  </a:lnTo>
                  <a:lnTo>
                    <a:pt x="1817954" y="2440963"/>
                  </a:lnTo>
                  <a:lnTo>
                    <a:pt x="1853863" y="2410507"/>
                  </a:lnTo>
                  <a:lnTo>
                    <a:pt x="1883829" y="2373586"/>
                  </a:lnTo>
                  <a:lnTo>
                    <a:pt x="1908176" y="2331646"/>
                  </a:lnTo>
                  <a:lnTo>
                    <a:pt x="1927228" y="2286137"/>
                  </a:lnTo>
                  <a:lnTo>
                    <a:pt x="1941310" y="2238506"/>
                  </a:lnTo>
                  <a:lnTo>
                    <a:pt x="1950745" y="2190201"/>
                  </a:lnTo>
                  <a:lnTo>
                    <a:pt x="1956142" y="2142133"/>
                  </a:lnTo>
                  <a:lnTo>
                    <a:pt x="1958016" y="2093924"/>
                  </a:lnTo>
                  <a:lnTo>
                    <a:pt x="1956426" y="2045987"/>
                  </a:lnTo>
                  <a:lnTo>
                    <a:pt x="1951430" y="1998732"/>
                  </a:lnTo>
                  <a:lnTo>
                    <a:pt x="1943087" y="1952572"/>
                  </a:lnTo>
                  <a:lnTo>
                    <a:pt x="1896398" y="1949886"/>
                  </a:lnTo>
                  <a:lnTo>
                    <a:pt x="1873090" y="1948659"/>
                  </a:lnTo>
                  <a:lnTo>
                    <a:pt x="1815659" y="1944980"/>
                  </a:lnTo>
                  <a:lnTo>
                    <a:pt x="1744703" y="1938861"/>
                  </a:lnTo>
                  <a:lnTo>
                    <a:pt x="1704489" y="1934583"/>
                  </a:lnTo>
                  <a:lnTo>
                    <a:pt x="1661296" y="1929331"/>
                  </a:lnTo>
                  <a:lnTo>
                    <a:pt x="1615259" y="1922985"/>
                  </a:lnTo>
                  <a:lnTo>
                    <a:pt x="1566511" y="1915424"/>
                  </a:lnTo>
                  <a:lnTo>
                    <a:pt x="1515186" y="1906525"/>
                  </a:lnTo>
                  <a:lnTo>
                    <a:pt x="1461419" y="1896168"/>
                  </a:lnTo>
                  <a:lnTo>
                    <a:pt x="1405344" y="1884232"/>
                  </a:lnTo>
                  <a:lnTo>
                    <a:pt x="1347094" y="1870596"/>
                  </a:lnTo>
                  <a:lnTo>
                    <a:pt x="1286805" y="1855138"/>
                  </a:lnTo>
                  <a:lnTo>
                    <a:pt x="1224609" y="1837737"/>
                  </a:lnTo>
                  <a:lnTo>
                    <a:pt x="1160642" y="1818273"/>
                  </a:lnTo>
                  <a:lnTo>
                    <a:pt x="1095037" y="1796624"/>
                  </a:lnTo>
                  <a:lnTo>
                    <a:pt x="1027929" y="1772669"/>
                  </a:lnTo>
                  <a:lnTo>
                    <a:pt x="959451" y="1746287"/>
                  </a:lnTo>
                  <a:lnTo>
                    <a:pt x="889737" y="1717356"/>
                  </a:lnTo>
                  <a:lnTo>
                    <a:pt x="818922" y="1685756"/>
                  </a:lnTo>
                  <a:lnTo>
                    <a:pt x="747141" y="1651366"/>
                  </a:lnTo>
                  <a:lnTo>
                    <a:pt x="702359" y="1625459"/>
                  </a:lnTo>
                  <a:lnTo>
                    <a:pt x="658036" y="1598644"/>
                  </a:lnTo>
                  <a:lnTo>
                    <a:pt x="614183" y="1570925"/>
                  </a:lnTo>
                  <a:lnTo>
                    <a:pt x="570815" y="1542306"/>
                  </a:lnTo>
                  <a:lnTo>
                    <a:pt x="527946" y="1512793"/>
                  </a:lnTo>
                  <a:lnTo>
                    <a:pt x="485588" y="1482389"/>
                  </a:lnTo>
                  <a:lnTo>
                    <a:pt x="443756" y="1451100"/>
                  </a:lnTo>
                  <a:lnTo>
                    <a:pt x="402463" y="1418930"/>
                  </a:lnTo>
                  <a:lnTo>
                    <a:pt x="363250" y="1387339"/>
                  </a:lnTo>
                  <a:lnTo>
                    <a:pt x="324365" y="1354852"/>
                  </a:lnTo>
                  <a:lnTo>
                    <a:pt x="286124" y="1321232"/>
                  </a:lnTo>
                  <a:lnTo>
                    <a:pt x="248843" y="1286239"/>
                  </a:lnTo>
                  <a:lnTo>
                    <a:pt x="212839" y="1249636"/>
                  </a:lnTo>
                  <a:lnTo>
                    <a:pt x="178427" y="1211185"/>
                  </a:lnTo>
                  <a:lnTo>
                    <a:pt x="145924" y="1170646"/>
                  </a:lnTo>
                  <a:lnTo>
                    <a:pt x="115646" y="1127783"/>
                  </a:lnTo>
                  <a:lnTo>
                    <a:pt x="90509" y="1086812"/>
                  </a:lnTo>
                  <a:lnTo>
                    <a:pt x="67872" y="1043791"/>
                  </a:lnTo>
                  <a:lnTo>
                    <a:pt x="48010" y="998846"/>
                  </a:lnTo>
                  <a:lnTo>
                    <a:pt x="31200" y="952101"/>
                  </a:lnTo>
                  <a:lnTo>
                    <a:pt x="17718" y="903680"/>
                  </a:lnTo>
                  <a:lnTo>
                    <a:pt x="7839" y="853709"/>
                  </a:lnTo>
                  <a:lnTo>
                    <a:pt x="1841" y="802313"/>
                  </a:lnTo>
                  <a:lnTo>
                    <a:pt x="0" y="749615"/>
                  </a:lnTo>
                  <a:lnTo>
                    <a:pt x="2695" y="699195"/>
                  </a:lnTo>
                  <a:lnTo>
                    <a:pt x="9952" y="649572"/>
                  </a:lnTo>
                  <a:lnTo>
                    <a:pt x="21457" y="600927"/>
                  </a:lnTo>
                  <a:lnTo>
                    <a:pt x="36896" y="553441"/>
                  </a:lnTo>
                  <a:lnTo>
                    <a:pt x="55954" y="507295"/>
                  </a:lnTo>
                  <a:lnTo>
                    <a:pt x="78317" y="462672"/>
                  </a:lnTo>
                  <a:lnTo>
                    <a:pt x="103670" y="419752"/>
                  </a:lnTo>
                  <a:lnTo>
                    <a:pt x="131699" y="378717"/>
                  </a:lnTo>
                  <a:lnTo>
                    <a:pt x="162090" y="339748"/>
                  </a:lnTo>
                  <a:lnTo>
                    <a:pt x="198629" y="298589"/>
                  </a:lnTo>
                  <a:lnTo>
                    <a:pt x="237326" y="260346"/>
                  </a:lnTo>
                  <a:lnTo>
                    <a:pt x="277953" y="225086"/>
                  </a:lnTo>
                  <a:lnTo>
                    <a:pt x="320286" y="192874"/>
                  </a:lnTo>
                  <a:lnTo>
                    <a:pt x="364096" y="163774"/>
                  </a:lnTo>
                  <a:lnTo>
                    <a:pt x="409158" y="137853"/>
                  </a:lnTo>
                  <a:lnTo>
                    <a:pt x="455246" y="115175"/>
                  </a:lnTo>
                  <a:lnTo>
                    <a:pt x="502132" y="95806"/>
                  </a:lnTo>
                  <a:lnTo>
                    <a:pt x="551582" y="78887"/>
                  </a:lnTo>
                  <a:lnTo>
                    <a:pt x="601515" y="64736"/>
                  </a:lnTo>
                  <a:lnTo>
                    <a:pt x="651808" y="52979"/>
                  </a:lnTo>
                  <a:lnTo>
                    <a:pt x="702338" y="43247"/>
                  </a:lnTo>
                  <a:lnTo>
                    <a:pt x="752984" y="35168"/>
                  </a:lnTo>
                  <a:lnTo>
                    <a:pt x="803623" y="28369"/>
                  </a:lnTo>
                  <a:lnTo>
                    <a:pt x="854133" y="22480"/>
                  </a:lnTo>
                  <a:lnTo>
                    <a:pt x="904392" y="17130"/>
                  </a:lnTo>
                  <a:lnTo>
                    <a:pt x="955169" y="12250"/>
                  </a:lnTo>
                  <a:lnTo>
                    <a:pt x="1005904" y="8174"/>
                  </a:lnTo>
                  <a:lnTo>
                    <a:pt x="1056587" y="4906"/>
                  </a:lnTo>
                  <a:lnTo>
                    <a:pt x="1107213" y="2451"/>
                  </a:lnTo>
                  <a:lnTo>
                    <a:pt x="1157775" y="813"/>
                  </a:lnTo>
                  <a:lnTo>
                    <a:pt x="1208265" y="0"/>
                  </a:lnTo>
                  <a:lnTo>
                    <a:pt x="1258677" y="14"/>
                  </a:lnTo>
                  <a:lnTo>
                    <a:pt x="1309003" y="861"/>
                  </a:lnTo>
                  <a:lnTo>
                    <a:pt x="1359236" y="2547"/>
                  </a:lnTo>
                  <a:lnTo>
                    <a:pt x="1409369" y="5075"/>
                  </a:lnTo>
                  <a:lnTo>
                    <a:pt x="1459396" y="8452"/>
                  </a:lnTo>
                  <a:lnTo>
                    <a:pt x="1509309" y="12683"/>
                  </a:lnTo>
                  <a:lnTo>
                    <a:pt x="1559100" y="17771"/>
                  </a:lnTo>
                  <a:lnTo>
                    <a:pt x="1608764" y="23723"/>
                  </a:lnTo>
                  <a:lnTo>
                    <a:pt x="1658293" y="30544"/>
                  </a:lnTo>
                  <a:lnTo>
                    <a:pt x="1707680" y="38237"/>
                  </a:lnTo>
                  <a:lnTo>
                    <a:pt x="1756571" y="46811"/>
                  </a:lnTo>
                  <a:lnTo>
                    <a:pt x="1805242" y="56375"/>
                  </a:lnTo>
                  <a:lnTo>
                    <a:pt x="1853673" y="66941"/>
                  </a:lnTo>
                  <a:lnTo>
                    <a:pt x="1901842" y="78520"/>
                  </a:lnTo>
                  <a:lnTo>
                    <a:pt x="1949728" y="91123"/>
                  </a:lnTo>
                  <a:lnTo>
                    <a:pt x="1997311" y="104761"/>
                  </a:lnTo>
                  <a:lnTo>
                    <a:pt x="2044569" y="119446"/>
                  </a:lnTo>
                  <a:lnTo>
                    <a:pt x="2091482" y="135187"/>
                  </a:lnTo>
                  <a:lnTo>
                    <a:pt x="2138027" y="151998"/>
                  </a:lnTo>
                  <a:lnTo>
                    <a:pt x="2184186" y="169887"/>
                  </a:lnTo>
                  <a:lnTo>
                    <a:pt x="2229936" y="188867"/>
                  </a:lnTo>
                  <a:lnTo>
                    <a:pt x="2275256" y="208950"/>
                  </a:lnTo>
                  <a:lnTo>
                    <a:pt x="2320126" y="230145"/>
                  </a:lnTo>
                  <a:lnTo>
                    <a:pt x="2364524" y="252463"/>
                  </a:lnTo>
                  <a:lnTo>
                    <a:pt x="2408431" y="275917"/>
                  </a:lnTo>
                  <a:lnTo>
                    <a:pt x="2451823" y="300518"/>
                  </a:lnTo>
                  <a:close/>
                </a:path>
              </a:pathLst>
            </a:custGeom>
            <a:ln w="52539">
              <a:solidFill>
                <a:srgbClr val="C4E6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02976" y="1387255"/>
            <a:ext cx="6810490" cy="196727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l">
              <a:lnSpc>
                <a:spcPct val="101800"/>
              </a:lnSpc>
              <a:spcBef>
                <a:spcPts val="60"/>
              </a:spcBef>
            </a:pP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lang="hu-HU" sz="1800" spc="300" dirty="0" err="1">
                <a:solidFill>
                  <a:srgbClr val="FFFFFF"/>
                </a:solidFill>
                <a:latin typeface="Arial"/>
                <a:cs typeface="Arial"/>
              </a:rPr>
              <a:t>atékonyan</a:t>
            </a:r>
            <a:r>
              <a:rPr lang="hu-HU" sz="1800" spc="300" dirty="0">
                <a:solidFill>
                  <a:srgbClr val="FFFFFF"/>
                </a:solidFill>
                <a:latin typeface="Arial"/>
                <a:cs typeface="Arial"/>
              </a:rPr>
              <a:t> mérsékli az öregedés folyamatait 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kezeli a ráncokat, minimalizálja megjelenésüket, fokozza a hidratációt, </a:t>
            </a:r>
            <a:r>
              <a:rPr lang="hu-HU" spc="300" dirty="0" err="1">
                <a:solidFill>
                  <a:srgbClr val="FFFFFF"/>
                </a:solidFill>
                <a:latin typeface="Arial"/>
                <a:cs typeface="Arial"/>
              </a:rPr>
              <a:t>feszesítő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 hatású,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egyenletesebb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hu-HU" sz="1800" spc="300" dirty="0">
                <a:solidFill>
                  <a:srgbClr val="FFFFFF"/>
                </a:solidFill>
                <a:latin typeface="Arial"/>
                <a:cs typeface="Arial"/>
              </a:rPr>
              <a:t> bársonyosabb bőrt eredményez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Természetes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pc="300" dirty="0">
                <a:solidFill>
                  <a:srgbClr val="FFFFFF"/>
                </a:solidFill>
                <a:latin typeface="Arial"/>
                <a:cs typeface="Arial"/>
              </a:rPr>
              <a:t>eredetű, aktív hatóanyagok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1800" spc="300" dirty="0" err="1">
                <a:solidFill>
                  <a:srgbClr val="FFFFFF"/>
                </a:solidFill>
                <a:latin typeface="Arial"/>
                <a:cs typeface="Arial"/>
              </a:rPr>
              <a:t>mikroalgából</a:t>
            </a:r>
            <a:r>
              <a:rPr lang="hu-HU" sz="1800" spc="300" dirty="0">
                <a:solidFill>
                  <a:srgbClr val="FFFFFF"/>
                </a:solidFill>
                <a:latin typeface="Arial"/>
                <a:cs typeface="Arial"/>
              </a:rPr>
              <a:t>, amelyek elősegítik a bőr </a:t>
            </a:r>
            <a:r>
              <a:rPr lang="hu-HU" sz="1800" spc="300" dirty="0" err="1">
                <a:solidFill>
                  <a:srgbClr val="FFFFFF"/>
                </a:solidFill>
                <a:latin typeface="Arial"/>
                <a:cs typeface="Arial"/>
              </a:rPr>
              <a:t>mikrobiomjának</a:t>
            </a:r>
            <a:r>
              <a:rPr lang="hu-HU" sz="1800" spc="300" dirty="0">
                <a:solidFill>
                  <a:srgbClr val="FFFFFF"/>
                </a:solidFill>
                <a:latin typeface="Arial"/>
                <a:cs typeface="Arial"/>
              </a:rPr>
              <a:t> egyensúlyát.</a:t>
            </a:r>
            <a:endParaRPr sz="1800" spc="3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0" y="3761295"/>
            <a:ext cx="1762125" cy="386715"/>
          </a:xfrm>
          <a:prstGeom prst="rect">
            <a:avLst/>
          </a:prstGeom>
          <a:solidFill>
            <a:srgbClr val="AADCD4"/>
          </a:solidFill>
        </p:spPr>
        <p:txBody>
          <a:bodyPr vert="horz" wrap="square" lIns="0" tIns="46990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370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r>
              <a:rPr sz="1800" spc="27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27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15G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 rot="960000">
            <a:off x="8357365" y="2174574"/>
            <a:ext cx="2279473" cy="961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25"/>
              </a:lnSpc>
            </a:pPr>
            <a:r>
              <a:rPr lang="hu-HU" sz="7500" b="1" spc="-4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ÚJ</a:t>
            </a:r>
            <a:r>
              <a:rPr sz="7500" b="1" spc="-4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!</a:t>
            </a:r>
            <a:endParaRPr sz="7500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00080" cy="3384550"/>
            <a:chOff x="0" y="0"/>
            <a:chExt cx="10800080" cy="338455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800080" cy="3384550"/>
            </a:xfrm>
            <a:custGeom>
              <a:avLst/>
              <a:gdLst/>
              <a:ahLst/>
              <a:cxnLst/>
              <a:rect l="l" t="t" r="r" b="b"/>
              <a:pathLst>
                <a:path w="10800080" h="3384550">
                  <a:moveTo>
                    <a:pt x="10800003" y="0"/>
                  </a:moveTo>
                  <a:lnTo>
                    <a:pt x="0" y="0"/>
                  </a:lnTo>
                  <a:lnTo>
                    <a:pt x="0" y="3384003"/>
                  </a:lnTo>
                  <a:lnTo>
                    <a:pt x="10800003" y="3384003"/>
                  </a:lnTo>
                  <a:lnTo>
                    <a:pt x="1080000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03424" y="581025"/>
              <a:ext cx="197485" cy="1016000"/>
            </a:xfrm>
            <a:custGeom>
              <a:avLst/>
              <a:gdLst/>
              <a:ahLst/>
              <a:cxnLst/>
              <a:rect l="l" t="t" r="r" b="b"/>
              <a:pathLst>
                <a:path w="197484" h="1016000">
                  <a:moveTo>
                    <a:pt x="197053" y="0"/>
                  </a:moveTo>
                  <a:lnTo>
                    <a:pt x="0" y="0"/>
                  </a:lnTo>
                  <a:lnTo>
                    <a:pt x="0" y="1015784"/>
                  </a:lnTo>
                  <a:lnTo>
                    <a:pt x="197053" y="1015784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6161" y="287109"/>
            <a:ext cx="8119745" cy="2846292"/>
          </a:xfrm>
          <a:prstGeom prst="rect">
            <a:avLst/>
          </a:prstGeom>
        </p:spPr>
        <p:txBody>
          <a:bodyPr vert="horz" wrap="square" lIns="0" tIns="3346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635"/>
              </a:spcBef>
            </a:pPr>
            <a:r>
              <a:rPr sz="6300" dirty="0">
                <a:solidFill>
                  <a:srgbClr val="FFFFFF"/>
                </a:solidFill>
              </a:rPr>
              <a:t>SHAKER MAS</a:t>
            </a:r>
            <a:r>
              <a:rPr lang="hu-HU" sz="6300" dirty="0">
                <a:solidFill>
                  <a:srgbClr val="FFFFFF"/>
                </a:solidFill>
              </a:rPr>
              <a:t>ZKOK</a:t>
            </a:r>
            <a:endParaRPr sz="6300" dirty="0"/>
          </a:p>
          <a:p>
            <a:pPr marL="12700" marR="5080" algn="l">
              <a:lnSpc>
                <a:spcPts val="2200"/>
              </a:lnSpc>
              <a:spcBef>
                <a:spcPts val="1040"/>
              </a:spcBef>
            </a:pPr>
            <a:r>
              <a:rPr sz="2000" b="0" dirty="0">
                <a:solidFill>
                  <a:srgbClr val="FFFFFF"/>
                </a:solidFill>
                <a:latin typeface="Arial"/>
                <a:cs typeface="Arial"/>
              </a:rPr>
              <a:t>SHAKER MAS</a:t>
            </a:r>
            <a:r>
              <a:rPr lang="hu-HU" sz="2000" b="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2000" b="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lang="hu-HU" sz="2000" b="0" dirty="0">
                <a:solidFill>
                  <a:srgbClr val="FFFFFF"/>
                </a:solidFill>
                <a:latin typeface="Arial"/>
                <a:cs typeface="Arial"/>
              </a:rPr>
              <a:t>JAINK</a:t>
            </a:r>
            <a:r>
              <a:rPr sz="2000" b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hu-HU" sz="2000" b="0" dirty="0">
                <a:solidFill>
                  <a:srgbClr val="FFFFFF"/>
                </a:solidFill>
                <a:latin typeface="Arial"/>
                <a:cs typeface="Arial"/>
              </a:rPr>
              <a:t>meglepően könnyen alkalmazhatóak, egyedülálló hatást nyújtva. Porított bázisuk néhány másodpercen belül a </a:t>
            </a:r>
            <a:r>
              <a:rPr lang="hu-HU" sz="2000" b="0" dirty="0" err="1">
                <a:solidFill>
                  <a:srgbClr val="FFFFFF"/>
                </a:solidFill>
                <a:latin typeface="Arial"/>
                <a:cs typeface="Arial"/>
              </a:rPr>
              <a:t>shaker</a:t>
            </a:r>
            <a:r>
              <a:rPr lang="hu-HU" sz="2000" b="0" dirty="0">
                <a:solidFill>
                  <a:srgbClr val="FFFFFF"/>
                </a:solidFill>
                <a:latin typeface="Arial"/>
                <a:cs typeface="Arial"/>
              </a:rPr>
              <a:t> segítségével izgalmas eleggyé alakul, maszktól függően géllé, krémes, habos állagúvá. </a:t>
            </a:r>
            <a:br>
              <a:rPr lang="hu-HU" sz="2000" b="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hu-HU" sz="2000" b="0" dirty="0">
                <a:solidFill>
                  <a:srgbClr val="FFFFFF"/>
                </a:solidFill>
                <a:latin typeface="Arial"/>
                <a:cs typeface="Arial"/>
              </a:rPr>
              <a:t>Felhelyezésük a kezelni kívánt területre egyszerű.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3424" y="5039494"/>
            <a:ext cx="20955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1145" dirty="0">
                <a:solidFill>
                  <a:srgbClr val="29234C"/>
                </a:solidFill>
                <a:latin typeface="Verdana"/>
                <a:cs typeface="Verdana"/>
              </a:rPr>
              <a:t>1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57212" y="5039494"/>
            <a:ext cx="31496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330" dirty="0">
                <a:solidFill>
                  <a:srgbClr val="29234C"/>
                </a:solidFill>
                <a:latin typeface="Verdana"/>
                <a:cs typeface="Verdana"/>
              </a:rPr>
              <a:t>2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12766" y="5039494"/>
            <a:ext cx="3124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330" dirty="0">
                <a:solidFill>
                  <a:srgbClr val="29234C"/>
                </a:solidFill>
                <a:latin typeface="Verdana"/>
                <a:cs typeface="Verdana"/>
              </a:rPr>
              <a:t>3</a:t>
            </a:r>
            <a:endParaRPr sz="40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4414" y="3991144"/>
            <a:ext cx="2294426" cy="24657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234353" y="4250690"/>
            <a:ext cx="589280" cy="8083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53670" algn="ctr">
              <a:lnSpc>
                <a:spcPts val="1860"/>
              </a:lnSpc>
              <a:spcBef>
                <a:spcPts val="115"/>
              </a:spcBef>
            </a:pPr>
            <a:r>
              <a:rPr sz="19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H</a:t>
            </a:r>
            <a:r>
              <a:rPr sz="1900" b="1" spc="1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900" b="1" spc="25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O</a:t>
            </a:r>
            <a:endParaRPr sz="1900">
              <a:latin typeface="Liberation Sans Narrow"/>
              <a:cs typeface="Liberation Sans Narrow"/>
            </a:endParaRPr>
          </a:p>
          <a:p>
            <a:pPr marL="97155" algn="ctr">
              <a:lnSpc>
                <a:spcPts val="900"/>
              </a:lnSpc>
            </a:pPr>
            <a:r>
              <a:rPr sz="1100" b="1" spc="9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2</a:t>
            </a:r>
            <a:endParaRPr sz="11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900" spc="-20" dirty="0">
                <a:solidFill>
                  <a:srgbClr val="29234C"/>
                </a:solidFill>
                <a:latin typeface="Arial"/>
                <a:cs typeface="Arial"/>
              </a:rPr>
              <a:t>60ml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60750" y="5578221"/>
            <a:ext cx="558165" cy="59952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00" spc="-200" dirty="0">
                <a:solidFill>
                  <a:srgbClr val="29234C"/>
                </a:solidFill>
                <a:latin typeface="Arial"/>
                <a:cs typeface="Arial"/>
              </a:rPr>
              <a:t>20</a:t>
            </a:r>
            <a:r>
              <a:rPr lang="hu-HU" sz="1900" spc="-200" dirty="0">
                <a:solidFill>
                  <a:srgbClr val="29234C"/>
                </a:solidFill>
                <a:latin typeface="Arial"/>
                <a:cs typeface="Arial"/>
              </a:rPr>
              <a:t> perc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7332" y="4397395"/>
            <a:ext cx="1883460" cy="1886856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688382" y="4499840"/>
            <a:ext cx="1562100" cy="1704975"/>
            <a:chOff x="4688382" y="4499840"/>
            <a:chExt cx="1562100" cy="1704975"/>
          </a:xfrm>
        </p:grpSpPr>
        <p:sp>
          <p:nvSpPr>
            <p:cNvPr id="14" name="object 14"/>
            <p:cNvSpPr/>
            <p:nvPr/>
          </p:nvSpPr>
          <p:spPr>
            <a:xfrm>
              <a:off x="4779721" y="4870386"/>
              <a:ext cx="953135" cy="1323340"/>
            </a:xfrm>
            <a:custGeom>
              <a:avLst/>
              <a:gdLst/>
              <a:ahLst/>
              <a:cxnLst/>
              <a:rect l="l" t="t" r="r" b="b"/>
              <a:pathLst>
                <a:path w="953135" h="1323339">
                  <a:moveTo>
                    <a:pt x="0" y="244449"/>
                  </a:moveTo>
                  <a:lnTo>
                    <a:pt x="10089" y="294218"/>
                  </a:lnTo>
                  <a:lnTo>
                    <a:pt x="37884" y="365372"/>
                  </a:lnTo>
                  <a:lnTo>
                    <a:pt x="66754" y="429154"/>
                  </a:lnTo>
                  <a:lnTo>
                    <a:pt x="80073" y="456806"/>
                  </a:lnTo>
                  <a:lnTo>
                    <a:pt x="450824" y="1230185"/>
                  </a:lnTo>
                  <a:lnTo>
                    <a:pt x="522534" y="1295932"/>
                  </a:lnTo>
                  <a:lnTo>
                    <a:pt x="577921" y="1323152"/>
                  </a:lnTo>
                  <a:lnTo>
                    <a:pt x="645322" y="1316621"/>
                  </a:lnTo>
                  <a:lnTo>
                    <a:pt x="753071" y="1281112"/>
                  </a:lnTo>
                  <a:lnTo>
                    <a:pt x="865896" y="1253313"/>
                  </a:lnTo>
                  <a:lnTo>
                    <a:pt x="924290" y="1223740"/>
                  </a:lnTo>
                  <a:lnTo>
                    <a:pt x="946960" y="1174116"/>
                  </a:lnTo>
                  <a:lnTo>
                    <a:pt x="952614" y="1086167"/>
                  </a:lnTo>
                  <a:lnTo>
                    <a:pt x="879627" y="227304"/>
                  </a:lnTo>
                  <a:lnTo>
                    <a:pt x="877747" y="117896"/>
                  </a:lnTo>
                  <a:lnTo>
                    <a:pt x="873067" y="57750"/>
                  </a:lnTo>
                  <a:lnTo>
                    <a:pt x="861939" y="25554"/>
                  </a:lnTo>
                  <a:lnTo>
                    <a:pt x="840714" y="0"/>
                  </a:lnTo>
                </a:path>
              </a:pathLst>
            </a:custGeom>
            <a:ln w="2146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99114" y="4760963"/>
              <a:ext cx="974725" cy="352425"/>
            </a:xfrm>
            <a:custGeom>
              <a:avLst/>
              <a:gdLst/>
              <a:ahLst/>
              <a:cxnLst/>
              <a:rect l="l" t="t" r="r" b="b"/>
              <a:pathLst>
                <a:path w="974725" h="352425">
                  <a:moveTo>
                    <a:pt x="0" y="340372"/>
                  </a:moveTo>
                  <a:lnTo>
                    <a:pt x="115758" y="352172"/>
                  </a:lnTo>
                  <a:lnTo>
                    <a:pt x="205981" y="348186"/>
                  </a:lnTo>
                  <a:lnTo>
                    <a:pt x="317139" y="321288"/>
                  </a:lnTo>
                  <a:lnTo>
                    <a:pt x="495706" y="264350"/>
                  </a:lnTo>
                  <a:lnTo>
                    <a:pt x="730481" y="198810"/>
                  </a:lnTo>
                  <a:lnTo>
                    <a:pt x="858621" y="157318"/>
                  </a:lnTo>
                  <a:lnTo>
                    <a:pt x="925020" y="122193"/>
                  </a:lnTo>
                  <a:lnTo>
                    <a:pt x="974572" y="75755"/>
                  </a:lnTo>
                  <a:lnTo>
                    <a:pt x="920826" y="0"/>
                  </a:lnTo>
                  <a:lnTo>
                    <a:pt x="605934" y="147032"/>
                  </a:lnTo>
                  <a:lnTo>
                    <a:pt x="406942" y="222281"/>
                  </a:lnTo>
                  <a:lnTo>
                    <a:pt x="239226" y="249363"/>
                  </a:lnTo>
                  <a:lnTo>
                    <a:pt x="18161" y="251891"/>
                  </a:lnTo>
                  <a:lnTo>
                    <a:pt x="0" y="340372"/>
                  </a:lnTo>
                  <a:close/>
                </a:path>
              </a:pathLst>
            </a:custGeom>
            <a:ln w="2146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51552" y="500651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10549" y="4693081"/>
              <a:ext cx="69215" cy="313690"/>
            </a:xfrm>
            <a:custGeom>
              <a:avLst/>
              <a:gdLst/>
              <a:ahLst/>
              <a:cxnLst/>
              <a:rect l="l" t="t" r="r" b="b"/>
              <a:pathLst>
                <a:path w="69214" h="313689">
                  <a:moveTo>
                    <a:pt x="34297" y="313181"/>
                  </a:moveTo>
                  <a:lnTo>
                    <a:pt x="5894" y="218863"/>
                  </a:lnTo>
                  <a:lnTo>
                    <a:pt x="0" y="154800"/>
                  </a:lnTo>
                  <a:lnTo>
                    <a:pt x="19830" y="91632"/>
                  </a:lnTo>
                  <a:lnTo>
                    <a:pt x="68600" y="0"/>
                  </a:lnTo>
                </a:path>
              </a:pathLst>
            </a:custGeom>
            <a:ln w="2146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99011" y="4513427"/>
              <a:ext cx="201295" cy="254000"/>
            </a:xfrm>
            <a:custGeom>
              <a:avLst/>
              <a:gdLst/>
              <a:ahLst/>
              <a:cxnLst/>
              <a:rect l="l" t="t" r="r" b="b"/>
              <a:pathLst>
                <a:path w="201295" h="254000">
                  <a:moveTo>
                    <a:pt x="200685" y="253822"/>
                  </a:moveTo>
                  <a:lnTo>
                    <a:pt x="174889" y="144293"/>
                  </a:lnTo>
                  <a:lnTo>
                    <a:pt x="145386" y="81343"/>
                  </a:lnTo>
                  <a:lnTo>
                    <a:pt x="93361" y="41177"/>
                  </a:lnTo>
                  <a:lnTo>
                    <a:pt x="0" y="0"/>
                  </a:lnTo>
                </a:path>
              </a:pathLst>
            </a:custGeom>
            <a:ln w="2146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82578" y="4510571"/>
              <a:ext cx="612775" cy="181610"/>
            </a:xfrm>
            <a:custGeom>
              <a:avLst/>
              <a:gdLst/>
              <a:ahLst/>
              <a:cxnLst/>
              <a:rect l="l" t="t" r="r" b="b"/>
              <a:pathLst>
                <a:path w="612775" h="181610">
                  <a:moveTo>
                    <a:pt x="313575" y="115758"/>
                  </a:moveTo>
                  <a:lnTo>
                    <a:pt x="383613" y="95136"/>
                  </a:lnTo>
                  <a:lnTo>
                    <a:pt x="447532" y="74919"/>
                  </a:lnTo>
                  <a:lnTo>
                    <a:pt x="503538" y="55781"/>
                  </a:lnTo>
                  <a:lnTo>
                    <a:pt x="549838" y="38396"/>
                  </a:lnTo>
                  <a:lnTo>
                    <a:pt x="606142" y="11577"/>
                  </a:lnTo>
                  <a:lnTo>
                    <a:pt x="612559" y="3490"/>
                  </a:lnTo>
                  <a:lnTo>
                    <a:pt x="602793" y="0"/>
                  </a:lnTo>
                  <a:lnTo>
                    <a:pt x="540700" y="6816"/>
                  </a:lnTo>
                  <a:lnTo>
                    <a:pt x="492137" y="16382"/>
                  </a:lnTo>
                  <a:lnTo>
                    <a:pt x="434406" y="29557"/>
                  </a:lnTo>
                  <a:lnTo>
                    <a:pt x="369390" y="45970"/>
                  </a:lnTo>
                  <a:lnTo>
                    <a:pt x="298970" y="65250"/>
                  </a:lnTo>
                  <a:lnTo>
                    <a:pt x="228932" y="85868"/>
                  </a:lnTo>
                  <a:lnTo>
                    <a:pt x="165012" y="106082"/>
                  </a:lnTo>
                  <a:lnTo>
                    <a:pt x="109005" y="125216"/>
                  </a:lnTo>
                  <a:lnTo>
                    <a:pt x="62705" y="142599"/>
                  </a:lnTo>
                  <a:lnTo>
                    <a:pt x="6408" y="169411"/>
                  </a:lnTo>
                  <a:lnTo>
                    <a:pt x="0" y="177493"/>
                  </a:lnTo>
                  <a:lnTo>
                    <a:pt x="9760" y="180993"/>
                  </a:lnTo>
                  <a:lnTo>
                    <a:pt x="71848" y="174188"/>
                  </a:lnTo>
                  <a:lnTo>
                    <a:pt x="120410" y="164625"/>
                  </a:lnTo>
                  <a:lnTo>
                    <a:pt x="178140" y="151452"/>
                  </a:lnTo>
                  <a:lnTo>
                    <a:pt x="243156" y="135039"/>
                  </a:lnTo>
                  <a:lnTo>
                    <a:pt x="313575" y="115758"/>
                  </a:lnTo>
                  <a:close/>
                </a:path>
              </a:pathLst>
            </a:custGeom>
            <a:ln w="2146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05932" y="4602111"/>
              <a:ext cx="304165" cy="1198880"/>
            </a:xfrm>
            <a:custGeom>
              <a:avLst/>
              <a:gdLst/>
              <a:ahLst/>
              <a:cxnLst/>
              <a:rect l="l" t="t" r="r" b="b"/>
              <a:pathLst>
                <a:path w="304164" h="1198879">
                  <a:moveTo>
                    <a:pt x="0" y="0"/>
                  </a:moveTo>
                  <a:lnTo>
                    <a:pt x="208036" y="248264"/>
                  </a:lnTo>
                  <a:lnTo>
                    <a:pt x="301883" y="455879"/>
                  </a:lnTo>
                  <a:lnTo>
                    <a:pt x="303593" y="735216"/>
                  </a:lnTo>
                  <a:lnTo>
                    <a:pt x="235216" y="1198651"/>
                  </a:lnTo>
                </a:path>
              </a:pathLst>
            </a:custGeom>
            <a:ln w="2861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7078" y="5618549"/>
              <a:ext cx="224675" cy="2275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9870" y="4576946"/>
              <a:ext cx="211848" cy="23827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003988" y="4756467"/>
              <a:ext cx="191135" cy="801370"/>
            </a:xfrm>
            <a:custGeom>
              <a:avLst/>
              <a:gdLst/>
              <a:ahLst/>
              <a:cxnLst/>
              <a:rect l="l" t="t" r="r" b="b"/>
              <a:pathLst>
                <a:path w="191135" h="801370">
                  <a:moveTo>
                    <a:pt x="0" y="0"/>
                  </a:moveTo>
                  <a:lnTo>
                    <a:pt x="129120" y="166968"/>
                  </a:lnTo>
                  <a:lnTo>
                    <a:pt x="187953" y="306092"/>
                  </a:lnTo>
                  <a:lnTo>
                    <a:pt x="190713" y="492493"/>
                  </a:lnTo>
                  <a:lnTo>
                    <a:pt x="151612" y="801293"/>
                  </a:lnTo>
                </a:path>
              </a:pathLst>
            </a:custGeom>
            <a:ln w="2861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22708" y="4885600"/>
              <a:ext cx="113664" cy="517525"/>
            </a:xfrm>
            <a:custGeom>
              <a:avLst/>
              <a:gdLst/>
              <a:ahLst/>
              <a:cxnLst/>
              <a:rect l="l" t="t" r="r" b="b"/>
              <a:pathLst>
                <a:path w="113664" h="517525">
                  <a:moveTo>
                    <a:pt x="0" y="0"/>
                  </a:moveTo>
                  <a:lnTo>
                    <a:pt x="75257" y="108626"/>
                  </a:lnTo>
                  <a:lnTo>
                    <a:pt x="110043" y="198737"/>
                  </a:lnTo>
                  <a:lnTo>
                    <a:pt x="113090" y="318845"/>
                  </a:lnTo>
                  <a:lnTo>
                    <a:pt x="93129" y="517461"/>
                  </a:lnTo>
                </a:path>
              </a:pathLst>
            </a:custGeom>
            <a:ln w="28613">
              <a:solidFill>
                <a:srgbClr val="2923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326225" y="4977219"/>
            <a:ext cx="741045" cy="3175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00" spc="-75" dirty="0">
                <a:solidFill>
                  <a:srgbClr val="29234C"/>
                </a:solidFill>
                <a:latin typeface="Arial"/>
                <a:cs typeface="Arial"/>
              </a:rPr>
              <a:t>10-</a:t>
            </a:r>
            <a:r>
              <a:rPr sz="1900" spc="-85" dirty="0">
                <a:solidFill>
                  <a:srgbClr val="29234C"/>
                </a:solidFill>
                <a:latin typeface="Arial"/>
                <a:cs typeface="Arial"/>
              </a:rPr>
              <a:t>15</a:t>
            </a:r>
            <a:r>
              <a:rPr sz="1900" spc="-25" dirty="0">
                <a:solidFill>
                  <a:srgbClr val="29234C"/>
                </a:solidFill>
                <a:latin typeface="Arial"/>
                <a:cs typeface="Arial"/>
              </a:rPr>
              <a:t> </a:t>
            </a:r>
            <a:r>
              <a:rPr sz="1900" spc="-405" dirty="0">
                <a:solidFill>
                  <a:srgbClr val="29234C"/>
                </a:solidFill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2283" rIns="0" bIns="0" rtlCol="0">
            <a:spAutoFit/>
          </a:bodyPr>
          <a:lstStyle/>
          <a:p>
            <a:pPr marL="431165">
              <a:lnSpc>
                <a:spcPct val="100000"/>
              </a:lnSpc>
              <a:spcBef>
                <a:spcPts val="95"/>
              </a:spcBef>
            </a:pPr>
            <a:r>
              <a:rPr sz="5400" spc="-210" dirty="0"/>
              <a:t>PAPAYA</a:t>
            </a:r>
            <a:r>
              <a:rPr sz="5400" spc="15" dirty="0"/>
              <a:t> </a:t>
            </a:r>
            <a:r>
              <a:rPr sz="5400" spc="120" dirty="0"/>
              <a:t>ENZ</a:t>
            </a:r>
            <a:r>
              <a:rPr lang="hu-HU" sz="5400" spc="120" dirty="0"/>
              <a:t>I</a:t>
            </a:r>
            <a:r>
              <a:rPr sz="5400" spc="120" dirty="0"/>
              <a:t>M</a:t>
            </a:r>
            <a:r>
              <a:rPr sz="5400" spc="20" dirty="0"/>
              <a:t> </a:t>
            </a:r>
            <a:r>
              <a:rPr sz="5400" spc="-20" dirty="0"/>
              <a:t>MAS</a:t>
            </a:r>
            <a:r>
              <a:rPr lang="hu-HU" sz="5400" spc="-20" dirty="0"/>
              <a:t>Z</a:t>
            </a:r>
            <a:r>
              <a:rPr sz="5400" spc="-20" dirty="0"/>
              <a:t>K</a:t>
            </a:r>
            <a:endParaRPr sz="5400" dirty="0"/>
          </a:p>
        </p:txBody>
      </p:sp>
      <p:sp>
        <p:nvSpPr>
          <p:cNvPr id="5" name="object 5"/>
          <p:cNvSpPr/>
          <p:nvPr/>
        </p:nvSpPr>
        <p:spPr>
          <a:xfrm>
            <a:off x="816279" y="953998"/>
            <a:ext cx="314325" cy="718185"/>
          </a:xfrm>
          <a:custGeom>
            <a:avLst/>
            <a:gdLst/>
            <a:ahLst/>
            <a:cxnLst/>
            <a:rect l="l" t="t" r="r" b="b"/>
            <a:pathLst>
              <a:path w="314325" h="718185">
                <a:moveTo>
                  <a:pt x="314299" y="0"/>
                </a:moveTo>
                <a:lnTo>
                  <a:pt x="0" y="0"/>
                </a:lnTo>
                <a:lnTo>
                  <a:pt x="0" y="717753"/>
                </a:lnTo>
                <a:lnTo>
                  <a:pt x="314299" y="717753"/>
                </a:lnTo>
                <a:lnTo>
                  <a:pt x="314299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26783" y="5904496"/>
            <a:ext cx="318980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PAPAYA ENZ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IM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200ml</a:t>
            </a:r>
            <a:r>
              <a:rPr sz="1800" spc="-1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sz="1800" spc="-15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6D6E71"/>
                </a:solidFill>
                <a:latin typeface="Verdana"/>
                <a:cs typeface="Verdana"/>
              </a:rPr>
              <a:t>20g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3301" y="1924393"/>
            <a:ext cx="4488815" cy="3382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Papaya mas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z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k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puhává teszi a bőrt.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Tisztítja és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védi a gyulladástól.</a:t>
            </a:r>
          </a:p>
          <a:p>
            <a:pPr marL="12700" marR="5080" algn="just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 maszk fokozza a bőr metabolikus folyamatait, fokozza 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elszticitását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tónusosságát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Egyenletesebbé válik alkalmazásával a bőrkép. Élettel teli bőrt eredményez.</a:t>
            </a:r>
            <a:endParaRPr sz="1700" dirty="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Az ananász kivonat megtámogatja a 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metabolitikus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folyamatokat, csökkenti a lerakódásokat, salaktalanító hatású. 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Tonizálja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a bőrt. 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G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yengéden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keringés- és anyagcserefokozó.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3301" y="5467224"/>
            <a:ext cx="448818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Alkalmas a problémás bőr kezelésére, hiszen optimalizálja a faggyúmirigyek működését.</a:t>
            </a:r>
            <a:endParaRPr sz="17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995415" y="2556014"/>
            <a:ext cx="4516755" cy="3368675"/>
            <a:chOff x="5995415" y="2556014"/>
            <a:chExt cx="4516755" cy="336867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95415" y="3113379"/>
              <a:ext cx="2832328" cy="26238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3483" y="2556014"/>
              <a:ext cx="3368509" cy="33684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6823" y="424263"/>
            <a:ext cx="8831833" cy="700550"/>
          </a:xfrm>
          <a:prstGeom prst="rect">
            <a:avLst/>
          </a:prstGeom>
        </p:spPr>
        <p:txBody>
          <a:bodyPr vert="horz" wrap="square" lIns="0" tIns="1451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500" dirty="0"/>
              <a:t>OXYG</a:t>
            </a:r>
            <a:r>
              <a:rPr lang="hu-HU" sz="3500" dirty="0"/>
              <a:t>É</a:t>
            </a:r>
            <a:r>
              <a:rPr sz="3500" dirty="0"/>
              <a:t>N G</a:t>
            </a:r>
            <a:r>
              <a:rPr lang="hu-HU" sz="3500" dirty="0"/>
              <a:t>ÉLMASZKOK</a:t>
            </a:r>
            <a:endParaRPr sz="3500" dirty="0"/>
          </a:p>
        </p:txBody>
      </p:sp>
      <p:grpSp>
        <p:nvGrpSpPr>
          <p:cNvPr id="3" name="object 3"/>
          <p:cNvGrpSpPr/>
          <p:nvPr/>
        </p:nvGrpSpPr>
        <p:grpSpPr>
          <a:xfrm>
            <a:off x="673099" y="462751"/>
            <a:ext cx="8393596" cy="5839878"/>
            <a:chOff x="673099" y="462751"/>
            <a:chExt cx="8393596" cy="5839878"/>
          </a:xfrm>
        </p:grpSpPr>
        <p:sp>
          <p:nvSpPr>
            <p:cNvPr id="4" name="object 4"/>
            <p:cNvSpPr/>
            <p:nvPr/>
          </p:nvSpPr>
          <p:spPr>
            <a:xfrm rot="5400000">
              <a:off x="367982" y="767868"/>
              <a:ext cx="807720" cy="197485"/>
            </a:xfrm>
            <a:custGeom>
              <a:avLst/>
              <a:gdLst/>
              <a:ahLst/>
              <a:cxnLst/>
              <a:rect l="l" t="t" r="r" b="b"/>
              <a:pathLst>
                <a:path w="807719" h="197484">
                  <a:moveTo>
                    <a:pt x="807516" y="0"/>
                  </a:moveTo>
                  <a:lnTo>
                    <a:pt x="0" y="0"/>
                  </a:lnTo>
                  <a:lnTo>
                    <a:pt x="0" y="197053"/>
                  </a:lnTo>
                  <a:lnTo>
                    <a:pt x="807516" y="197053"/>
                  </a:lnTo>
                  <a:lnTo>
                    <a:pt x="807516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14605" y="667918"/>
              <a:ext cx="2751848" cy="248641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14605" y="667905"/>
              <a:ext cx="2752090" cy="2486660"/>
            </a:xfrm>
            <a:custGeom>
              <a:avLst/>
              <a:gdLst/>
              <a:ahLst/>
              <a:cxnLst/>
              <a:rect l="l" t="t" r="r" b="b"/>
              <a:pathLst>
                <a:path w="2752090" h="2486660">
                  <a:moveTo>
                    <a:pt x="0" y="2486431"/>
                  </a:moveTo>
                  <a:lnTo>
                    <a:pt x="2751848" y="2486431"/>
                  </a:lnTo>
                  <a:lnTo>
                    <a:pt x="2751848" y="0"/>
                  </a:lnTo>
                  <a:lnTo>
                    <a:pt x="0" y="0"/>
                  </a:lnTo>
                  <a:lnTo>
                    <a:pt x="0" y="2486431"/>
                  </a:lnTo>
                  <a:close/>
                </a:path>
              </a:pathLst>
            </a:custGeom>
            <a:ln w="27343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4605" y="3815981"/>
              <a:ext cx="2751848" cy="248641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14605" y="3815969"/>
              <a:ext cx="2752090" cy="2486660"/>
            </a:xfrm>
            <a:custGeom>
              <a:avLst/>
              <a:gdLst/>
              <a:ahLst/>
              <a:cxnLst/>
              <a:rect l="l" t="t" r="r" b="b"/>
              <a:pathLst>
                <a:path w="2752090" h="2486660">
                  <a:moveTo>
                    <a:pt x="0" y="2486431"/>
                  </a:moveTo>
                  <a:lnTo>
                    <a:pt x="2751848" y="2486431"/>
                  </a:lnTo>
                  <a:lnTo>
                    <a:pt x="2751848" y="0"/>
                  </a:lnTo>
                  <a:lnTo>
                    <a:pt x="0" y="0"/>
                  </a:lnTo>
                  <a:lnTo>
                    <a:pt x="0" y="2486431"/>
                  </a:lnTo>
                  <a:close/>
                </a:path>
              </a:pathLst>
            </a:custGeom>
            <a:ln w="27343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70156" y="1789607"/>
            <a:ext cx="4046854" cy="4875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Az 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oxigenizáló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 gél a levegővel érintkezve kellemes habbá válik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–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beindul 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a 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karboxi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rea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kció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65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A hám felszínén kezdődő folyamat eredményeképpen a bőr 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dermiszében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 is fokozódik az oxigén jelenléte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,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javul a bőr általános állapota, kialakul egy jellemző mikroklíma, amely eredményeképpen aktivizálódik a keringés. A fokozott keringés elősegíti a hatóanyagok felszívódását a bőr mélyebb 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rétegeibe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65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Az 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Oxygen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 a test biokémiai reakcióiban is részt vesz,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fokozza a k</a:t>
            </a:r>
            <a:r>
              <a:rPr dirty="0" err="1">
                <a:solidFill>
                  <a:srgbClr val="6D6E71"/>
                </a:solidFill>
                <a:latin typeface="Arial"/>
                <a:cs typeface="Arial"/>
              </a:rPr>
              <a:t>ollag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én szintézisét, erősíti az </a:t>
            </a:r>
            <a:r>
              <a:rPr dirty="0" err="1">
                <a:solidFill>
                  <a:srgbClr val="6D6E71"/>
                </a:solidFill>
                <a:latin typeface="Arial"/>
                <a:cs typeface="Arial"/>
              </a:rPr>
              <a:t>elas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tin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t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,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támogatja a bőr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dirty="0" err="1">
                <a:solidFill>
                  <a:srgbClr val="6D6E71"/>
                </a:solidFill>
                <a:latin typeface="Arial"/>
                <a:cs typeface="Arial"/>
              </a:rPr>
              <a:t>immu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nitását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,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kezeli a foltokat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, </a:t>
            </a:r>
            <a:r>
              <a:rPr dirty="0" err="1">
                <a:solidFill>
                  <a:srgbClr val="6D6E71"/>
                </a:solidFill>
                <a:latin typeface="Arial"/>
                <a:cs typeface="Arial"/>
              </a:rPr>
              <a:t>regene</a:t>
            </a:r>
            <a:r>
              <a:rPr lang="hu-HU" dirty="0" err="1">
                <a:solidFill>
                  <a:srgbClr val="6D6E71"/>
                </a:solidFill>
                <a:latin typeface="Arial"/>
                <a:cs typeface="Arial"/>
              </a:rPr>
              <a:t>rálja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 a szöveti sejteket.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88227" y="3239105"/>
            <a:ext cx="2710815" cy="471924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80"/>
              </a:spcBef>
            </a:pP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AKTÍV SZÉN</a:t>
            </a: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 BU</a:t>
            </a: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BORÉK</a:t>
            </a: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 MAS</a:t>
            </a: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r>
              <a:rPr lang="hu-HU" sz="1500" dirty="0">
                <a:solidFill>
                  <a:srgbClr val="6D6E71"/>
                </a:solidFill>
                <a:latin typeface="Arial Black"/>
                <a:cs typeface="Arial Black"/>
              </a:rPr>
              <a:t>OK</a:t>
            </a: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 30 ML</a:t>
            </a:r>
            <a:endParaRPr sz="1500" dirty="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8227" y="6440004"/>
            <a:ext cx="2679065" cy="4711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80"/>
              </a:spcBef>
            </a:pPr>
            <a:r>
              <a:rPr sz="1500" dirty="0">
                <a:solidFill>
                  <a:srgbClr val="6D6E71"/>
                </a:solidFill>
                <a:latin typeface="Arial Black"/>
                <a:cs typeface="Arial Black"/>
              </a:rPr>
              <a:t>PURIFYING BUBBLE MASK 30ML</a:t>
            </a:r>
            <a:endParaRPr sz="15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3600450"/>
          </a:xfrm>
          <a:custGeom>
            <a:avLst/>
            <a:gdLst/>
            <a:ahLst/>
            <a:cxnLst/>
            <a:rect l="l" t="t" r="r" b="b"/>
            <a:pathLst>
              <a:path w="10800080" h="3600450">
                <a:moveTo>
                  <a:pt x="10800003" y="0"/>
                </a:moveTo>
                <a:lnTo>
                  <a:pt x="0" y="0"/>
                </a:lnTo>
                <a:lnTo>
                  <a:pt x="0" y="3600005"/>
                </a:lnTo>
                <a:lnTo>
                  <a:pt x="10800003" y="3600005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4758" y="462750"/>
            <a:ext cx="9518142" cy="1220038"/>
          </a:xfrm>
          <a:prstGeom prst="rect">
            <a:avLst/>
          </a:prstGeom>
        </p:spPr>
        <p:txBody>
          <a:bodyPr vert="horz" wrap="square" lIns="0" tIns="248119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20"/>
              </a:spcBef>
            </a:pPr>
            <a:r>
              <a:rPr sz="6300" dirty="0">
                <a:solidFill>
                  <a:srgbClr val="FFFFFF"/>
                </a:solidFill>
              </a:rPr>
              <a:t>OX</a:t>
            </a:r>
            <a:r>
              <a:rPr lang="hu-HU" sz="6300" dirty="0">
                <a:solidFill>
                  <a:srgbClr val="FFFFFF"/>
                </a:solidFill>
              </a:rPr>
              <a:t>I</a:t>
            </a:r>
            <a:r>
              <a:rPr sz="6300" dirty="0">
                <a:solidFill>
                  <a:srgbClr val="FFFFFF"/>
                </a:solidFill>
              </a:rPr>
              <a:t>G</a:t>
            </a:r>
            <a:r>
              <a:rPr lang="hu-HU" sz="6300" dirty="0">
                <a:solidFill>
                  <a:srgbClr val="FFFFFF"/>
                </a:solidFill>
              </a:rPr>
              <a:t>É</a:t>
            </a:r>
            <a:r>
              <a:rPr sz="6300" dirty="0">
                <a:solidFill>
                  <a:srgbClr val="FFFFFF"/>
                </a:solidFill>
              </a:rPr>
              <a:t>N G</a:t>
            </a:r>
            <a:r>
              <a:rPr lang="hu-HU" sz="6300" dirty="0">
                <a:solidFill>
                  <a:srgbClr val="FFFFFF"/>
                </a:solidFill>
              </a:rPr>
              <a:t>É</a:t>
            </a:r>
            <a:r>
              <a:rPr sz="6300" dirty="0">
                <a:solidFill>
                  <a:srgbClr val="FFFFFF"/>
                </a:solidFill>
              </a:rPr>
              <a:t>LMAS</a:t>
            </a:r>
            <a:r>
              <a:rPr lang="hu-HU" sz="6300" dirty="0">
                <a:solidFill>
                  <a:srgbClr val="FFFFFF"/>
                </a:solidFill>
              </a:rPr>
              <a:t>ZKOK</a:t>
            </a:r>
            <a:endParaRPr sz="6300" dirty="0"/>
          </a:p>
        </p:txBody>
      </p:sp>
      <p:sp>
        <p:nvSpPr>
          <p:cNvPr id="4" name="object 4"/>
          <p:cNvSpPr/>
          <p:nvPr/>
        </p:nvSpPr>
        <p:spPr>
          <a:xfrm>
            <a:off x="819200" y="797801"/>
            <a:ext cx="197485" cy="1016000"/>
          </a:xfrm>
          <a:custGeom>
            <a:avLst/>
            <a:gdLst/>
            <a:ahLst/>
            <a:cxnLst/>
            <a:rect l="l" t="t" r="r" b="b"/>
            <a:pathLst>
              <a:path w="197484" h="1016000">
                <a:moveTo>
                  <a:pt x="197053" y="0"/>
                </a:moveTo>
                <a:lnTo>
                  <a:pt x="0" y="0"/>
                </a:lnTo>
                <a:lnTo>
                  <a:pt x="0" y="1015784"/>
                </a:lnTo>
                <a:lnTo>
                  <a:pt x="197053" y="1015784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04797" y="1792744"/>
            <a:ext cx="7991475" cy="17312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300"/>
              </a:lnSpc>
              <a:spcBef>
                <a:spcPts val="100"/>
              </a:spcBef>
            </a:pPr>
            <a:r>
              <a:rPr lang="hu-HU" sz="2000" spc="-10" dirty="0">
                <a:solidFill>
                  <a:srgbClr val="FFFFFF"/>
                </a:solidFill>
                <a:latin typeface="Arial"/>
                <a:cs typeface="Arial"/>
              </a:rPr>
              <a:t>HASZNÁLAT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140"/>
              </a:spcBef>
            </a:pPr>
            <a:r>
              <a:rPr lang="hu-HU" sz="2000" spc="150" dirty="0">
                <a:solidFill>
                  <a:srgbClr val="FFFFFF"/>
                </a:solidFill>
                <a:latin typeface="Arial"/>
                <a:cs typeface="Arial"/>
              </a:rPr>
              <a:t>Egy alkalommal egy héten alkalmazza a maszkot. Vékony rétegben egyenletesen oszlassa el a felületen, elkerülve a szemeket. A felhelyezés után közvetlenül légbuborékok képződnek a bőrfelszínen. 20 perc hatóidő elteltével alaposan távolítsa el a maszk maradványát.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6869" y="4059161"/>
            <a:ext cx="4062221" cy="27891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1318" y="4085085"/>
            <a:ext cx="2293112" cy="28325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472279" y="5772457"/>
            <a:ext cx="812165" cy="457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-310" dirty="0">
                <a:solidFill>
                  <a:srgbClr val="A1A2C2"/>
                </a:solidFill>
                <a:latin typeface="Arial"/>
                <a:cs typeface="Arial"/>
              </a:rPr>
              <a:t>20min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8270" y="3327448"/>
            <a:ext cx="2276514" cy="278186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2"/>
            <a:ext cx="10800080" cy="2682240"/>
          </a:xfrm>
          <a:custGeom>
            <a:avLst/>
            <a:gdLst/>
            <a:ahLst/>
            <a:cxnLst/>
            <a:rect l="l" t="t" r="r" b="b"/>
            <a:pathLst>
              <a:path w="10800080" h="2682240">
                <a:moveTo>
                  <a:pt x="10800003" y="0"/>
                </a:moveTo>
                <a:lnTo>
                  <a:pt x="0" y="0"/>
                </a:lnTo>
                <a:lnTo>
                  <a:pt x="0" y="2681998"/>
                </a:lnTo>
                <a:lnTo>
                  <a:pt x="10800003" y="2681998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33422" y="556437"/>
            <a:ext cx="9093277" cy="1743298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 marR="5080">
              <a:lnSpc>
                <a:spcPct val="77800"/>
              </a:lnSpc>
              <a:spcBef>
                <a:spcPts val="1800"/>
              </a:spcBef>
            </a:pPr>
            <a:r>
              <a:rPr lang="hu-HU" sz="6300" dirty="0">
                <a:solidFill>
                  <a:srgbClr val="FFFFFF"/>
                </a:solidFill>
              </a:rPr>
              <a:t>K</a:t>
            </a:r>
            <a:r>
              <a:rPr sz="6300" dirty="0">
                <a:solidFill>
                  <a:srgbClr val="FFFFFF"/>
                </a:solidFill>
              </a:rPr>
              <a:t>ARBOX</a:t>
            </a:r>
            <a:r>
              <a:rPr lang="hu-HU" sz="6300" dirty="0">
                <a:solidFill>
                  <a:srgbClr val="FFFFFF"/>
                </a:solidFill>
              </a:rPr>
              <a:t>I</a:t>
            </a:r>
            <a:r>
              <a:rPr sz="6300" dirty="0">
                <a:solidFill>
                  <a:srgbClr val="FFFFFF"/>
                </a:solidFill>
              </a:rPr>
              <a:t> T</a:t>
            </a:r>
            <a:r>
              <a:rPr lang="hu-HU" sz="6300" dirty="0">
                <a:solidFill>
                  <a:srgbClr val="FFFFFF"/>
                </a:solidFill>
              </a:rPr>
              <a:t>ERÁPIA EGY LÉPÉSBEN</a:t>
            </a:r>
            <a:endParaRPr sz="6300" dirty="0"/>
          </a:p>
        </p:txBody>
      </p:sp>
      <p:sp>
        <p:nvSpPr>
          <p:cNvPr id="5" name="object 5"/>
          <p:cNvSpPr/>
          <p:nvPr/>
        </p:nvSpPr>
        <p:spPr>
          <a:xfrm>
            <a:off x="843762" y="684009"/>
            <a:ext cx="197485" cy="1635125"/>
          </a:xfrm>
          <a:custGeom>
            <a:avLst/>
            <a:gdLst/>
            <a:ahLst/>
            <a:cxnLst/>
            <a:rect l="l" t="t" r="r" b="b"/>
            <a:pathLst>
              <a:path w="197484" h="1635125">
                <a:moveTo>
                  <a:pt x="197053" y="0"/>
                </a:moveTo>
                <a:lnTo>
                  <a:pt x="0" y="0"/>
                </a:lnTo>
                <a:lnTo>
                  <a:pt x="0" y="1634998"/>
                </a:lnTo>
                <a:lnTo>
                  <a:pt x="197053" y="1634998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075999" y="3406940"/>
            <a:ext cx="4116704" cy="2813050"/>
            <a:chOff x="5075999" y="3406940"/>
            <a:chExt cx="4116704" cy="28130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5999" y="3406940"/>
              <a:ext cx="2812567" cy="28125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85165" y="3406940"/>
              <a:ext cx="2407018" cy="277112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50527" y="3003131"/>
            <a:ext cx="9014460" cy="4244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72050" algn="just">
              <a:lnSpc>
                <a:spcPct val="100000"/>
              </a:lnSpc>
              <a:spcBef>
                <a:spcPts val="100"/>
              </a:spcBef>
            </a:pP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Ez a speciális pormaszk egy igazán innovatív, </a:t>
            </a:r>
            <a:r>
              <a:rPr lang="hu-HU" sz="1500" spc="155" dirty="0" err="1">
                <a:solidFill>
                  <a:srgbClr val="6D6E71"/>
                </a:solidFill>
                <a:latin typeface="Arial"/>
                <a:cs typeface="Arial"/>
              </a:rPr>
              <a:t>hightech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 technológiájú eljárás elvén működik: ez a </a:t>
            </a:r>
            <a:r>
              <a:rPr lang="hu-HU" sz="1500" b="1" spc="155" dirty="0" err="1">
                <a:solidFill>
                  <a:srgbClr val="6D6E71"/>
                </a:solidFill>
                <a:latin typeface="Arial"/>
                <a:cs typeface="Arial"/>
              </a:rPr>
              <a:t>karboxiterápia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. 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Amikor a hab formula aktív hatóanyagai más hatóanyagokkal lépnek reakcióba, pezsgés keletkezik. Ugyanis az aktív hatóanyagok közvetlen érintkezése a vízzel és a levegővel, légbuborékok képződését eredményezi. A képződött hab hatékonyan </a:t>
            </a:r>
            <a:r>
              <a:rPr lang="hu-HU" sz="1500" spc="155" dirty="0" err="1">
                <a:solidFill>
                  <a:srgbClr val="6D6E71"/>
                </a:solidFill>
                <a:latin typeface="Arial"/>
                <a:cs typeface="Arial"/>
              </a:rPr>
              <a:t>vitalizálja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 és </a:t>
            </a:r>
            <a:r>
              <a:rPr lang="hu-HU" sz="1500" spc="155" dirty="0" err="1">
                <a:solidFill>
                  <a:srgbClr val="6D6E71"/>
                </a:solidFill>
                <a:latin typeface="Arial"/>
                <a:cs typeface="Arial"/>
              </a:rPr>
              <a:t>energetizálja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 a bőrt.</a:t>
            </a:r>
            <a:endParaRPr sz="1500" dirty="0">
              <a:latin typeface="Arial"/>
              <a:cs typeface="Arial"/>
            </a:endParaRPr>
          </a:p>
          <a:p>
            <a:pPr marL="12700" marR="4972685" algn="just">
              <a:lnSpc>
                <a:spcPct val="100000"/>
              </a:lnSpc>
              <a:spcBef>
                <a:spcPts val="565"/>
              </a:spcBef>
            </a:pP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Ez az </a:t>
            </a:r>
            <a:r>
              <a:rPr lang="hu-HU" sz="1500" spc="155" dirty="0" err="1">
                <a:solidFill>
                  <a:srgbClr val="6D6E71"/>
                </a:solidFill>
                <a:latin typeface="Arial"/>
                <a:cs typeface="Arial"/>
              </a:rPr>
              <a:t>u.n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.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“Healthy glow”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(egészséges ragyogás)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hatás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leginkább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a p</a:t>
            </a:r>
            <a:r>
              <a:rPr sz="1500" spc="155" dirty="0" err="1">
                <a:solidFill>
                  <a:srgbClr val="6D6E71"/>
                </a:solidFill>
                <a:latin typeface="Arial"/>
                <a:cs typeface="Arial"/>
              </a:rPr>
              <a:t>apaya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 kivonat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és az alkalmazott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500" spc="155" dirty="0" err="1">
                <a:solidFill>
                  <a:srgbClr val="6D6E71"/>
                </a:solidFill>
                <a:latin typeface="Arial"/>
                <a:cs typeface="Arial"/>
              </a:rPr>
              <a:t>tripep</a:t>
            </a:r>
            <a:r>
              <a:rPr lang="hu-HU" sz="1500" spc="155" dirty="0" err="1">
                <a:solidFill>
                  <a:srgbClr val="6D6E71"/>
                </a:solidFill>
                <a:latin typeface="Arial"/>
                <a:cs typeface="Arial"/>
              </a:rPr>
              <a:t>tid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 kombinációnak köszönhető, a kombináció gyengéd</a:t>
            </a:r>
            <a:r>
              <a:rPr sz="1500" spc="155" dirty="0">
                <a:solidFill>
                  <a:srgbClr val="6D6E71"/>
                </a:solidFill>
                <a:latin typeface="Arial"/>
                <a:cs typeface="Arial"/>
              </a:rPr>
              <a:t> peeling</a:t>
            </a:r>
            <a:r>
              <a:rPr lang="hu-HU" sz="1500" spc="155" dirty="0">
                <a:solidFill>
                  <a:srgbClr val="6D6E71"/>
                </a:solidFill>
                <a:latin typeface="Arial"/>
                <a:cs typeface="Arial"/>
              </a:rPr>
              <a:t>ként működik a bőrön.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3E8D8A8-F654-1953-BC94-E6E11A641760}"/>
              </a:ext>
            </a:extLst>
          </p:cNvPr>
          <p:cNvSpPr txBox="1"/>
          <p:nvPr/>
        </p:nvSpPr>
        <p:spPr>
          <a:xfrm>
            <a:off x="5601073" y="6220058"/>
            <a:ext cx="4343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spc="-125" dirty="0">
                <a:solidFill>
                  <a:srgbClr val="6D6E71"/>
                </a:solidFill>
                <a:latin typeface="Arial Black"/>
                <a:cs typeface="Arial Black"/>
              </a:rPr>
              <a:t>FIZZING</a:t>
            </a:r>
            <a:r>
              <a:rPr lang="hu-HU" sz="2000" spc="-70" dirty="0">
                <a:solidFill>
                  <a:srgbClr val="6D6E71"/>
                </a:solidFill>
                <a:latin typeface="Arial Black"/>
                <a:cs typeface="Arial Black"/>
              </a:rPr>
              <a:t> (PEZSDÍTŐ) </a:t>
            </a:r>
            <a:r>
              <a:rPr lang="hu-HU" sz="2000" spc="-120" dirty="0">
                <a:solidFill>
                  <a:srgbClr val="6D6E71"/>
                </a:solidFill>
                <a:latin typeface="Arial Black"/>
                <a:cs typeface="Arial Black"/>
              </a:rPr>
              <a:t>MASZK</a:t>
            </a:r>
            <a:br>
              <a:rPr lang="hu-HU" sz="2000" spc="-120" dirty="0">
                <a:solidFill>
                  <a:srgbClr val="6D6E71"/>
                </a:solidFill>
                <a:latin typeface="Arial Black"/>
                <a:cs typeface="Arial Black"/>
              </a:rPr>
            </a:br>
            <a:r>
              <a:rPr lang="hu-HU" sz="2000" spc="-130" dirty="0">
                <a:solidFill>
                  <a:srgbClr val="6D6E71"/>
                </a:solidFill>
                <a:latin typeface="Arial Black"/>
                <a:cs typeface="Arial Black"/>
              </a:rPr>
              <a:t>KARBOXI</a:t>
            </a:r>
            <a:r>
              <a:rPr lang="hu-HU" sz="2000" spc="-7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2000" spc="-85" dirty="0">
                <a:solidFill>
                  <a:srgbClr val="6D6E71"/>
                </a:solidFill>
                <a:latin typeface="Arial Black"/>
                <a:cs typeface="Arial Black"/>
              </a:rPr>
              <a:t>TERÁPIA</a:t>
            </a:r>
          </a:p>
          <a:p>
            <a:pPr algn="ctr"/>
            <a:r>
              <a:rPr lang="hu-HU" sz="2000" spc="-45" dirty="0">
                <a:solidFill>
                  <a:srgbClr val="6D6E71"/>
                </a:solidFill>
                <a:latin typeface="Arial Black"/>
                <a:cs typeface="Arial Black"/>
              </a:rPr>
              <a:t>200g</a:t>
            </a:r>
            <a:r>
              <a:rPr lang="hu-HU" sz="2000" spc="-11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2000" spc="55" dirty="0">
                <a:solidFill>
                  <a:srgbClr val="6D6E71"/>
                </a:solidFill>
                <a:latin typeface="Arial Black"/>
                <a:cs typeface="Arial Black"/>
              </a:rPr>
              <a:t>|</a:t>
            </a:r>
            <a:r>
              <a:rPr lang="hu-HU" sz="2000" spc="-11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2000" spc="-45" dirty="0">
                <a:solidFill>
                  <a:srgbClr val="6D6E71"/>
                </a:solidFill>
                <a:latin typeface="Arial Black"/>
                <a:cs typeface="Arial Black"/>
              </a:rPr>
              <a:t>20g</a:t>
            </a:r>
            <a:r>
              <a:rPr lang="hu-HU" sz="2000" spc="-105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2000" spc="55" dirty="0">
                <a:solidFill>
                  <a:srgbClr val="6D6E71"/>
                </a:solidFill>
                <a:latin typeface="Arial Black"/>
                <a:cs typeface="Arial Black"/>
              </a:rPr>
              <a:t>|</a:t>
            </a:r>
            <a:r>
              <a:rPr lang="hu-HU" sz="2000" spc="-11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2000" spc="-25" dirty="0">
                <a:solidFill>
                  <a:srgbClr val="6D6E71"/>
                </a:solidFill>
                <a:latin typeface="Arial Black"/>
                <a:cs typeface="Arial Black"/>
              </a:rPr>
              <a:t>20g</a:t>
            </a:r>
            <a:endParaRPr lang="hu-HU" sz="2000" dirty="0">
              <a:latin typeface="Arial Black"/>
              <a:cs typeface="Arial Black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248" y="3997655"/>
            <a:ext cx="3059899" cy="20352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36887" y="4399286"/>
            <a:ext cx="318770" cy="5816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86995" algn="ctr">
              <a:lnSpc>
                <a:spcPts val="869"/>
              </a:lnSpc>
              <a:spcBef>
                <a:spcPts val="125"/>
              </a:spcBef>
            </a:pPr>
            <a:r>
              <a:rPr sz="9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H</a:t>
            </a:r>
            <a:r>
              <a:rPr sz="900" b="1" spc="7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900" b="1" spc="10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O</a:t>
            </a:r>
            <a:endParaRPr sz="900">
              <a:latin typeface="Liberation Sans Narrow"/>
              <a:cs typeface="Liberation Sans Narrow"/>
            </a:endParaRPr>
          </a:p>
          <a:p>
            <a:pPr marR="114300" algn="ctr">
              <a:lnSpc>
                <a:spcPts val="450"/>
              </a:lnSpc>
            </a:pPr>
            <a:r>
              <a:rPr sz="550" b="1" spc="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2</a:t>
            </a:r>
            <a:endParaRPr sz="55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</a:pPr>
            <a:endParaRPr sz="55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</a:pPr>
            <a:endParaRPr sz="55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50">
              <a:latin typeface="Liberation Sans Narrow"/>
              <a:cs typeface="Liberation Sans Narrow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sz="900" spc="-75" dirty="0">
                <a:solidFill>
                  <a:srgbClr val="F0DB0F"/>
                </a:solidFill>
                <a:latin typeface="Arial"/>
                <a:cs typeface="Arial"/>
              </a:rPr>
              <a:t>15ml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0488" y="4251921"/>
            <a:ext cx="19558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solidFill>
                  <a:srgbClr val="F0DB0F"/>
                </a:solidFill>
                <a:latin typeface="Arial"/>
                <a:cs typeface="Arial"/>
              </a:rPr>
              <a:t>20g</a:t>
            </a:r>
            <a:endParaRPr sz="8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76725" y="4366605"/>
            <a:ext cx="3639007" cy="16712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3943" y="5439244"/>
            <a:ext cx="40640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45" dirty="0">
                <a:solidFill>
                  <a:srgbClr val="F0DB0F"/>
                </a:solidFill>
                <a:latin typeface="Arial"/>
                <a:cs typeface="Arial"/>
              </a:rPr>
              <a:t>10-</a:t>
            </a:r>
            <a:r>
              <a:rPr sz="850" spc="-85" dirty="0">
                <a:solidFill>
                  <a:srgbClr val="F0DB0F"/>
                </a:solidFill>
                <a:latin typeface="Arial"/>
                <a:cs typeface="Arial"/>
              </a:rPr>
              <a:t>15</a:t>
            </a:r>
            <a:r>
              <a:rPr lang="hu-HU" sz="850" spc="-85" dirty="0">
                <a:solidFill>
                  <a:srgbClr val="F0DB0F"/>
                </a:solidFill>
                <a:latin typeface="Arial"/>
                <a:cs typeface="Arial"/>
              </a:rPr>
              <a:t> perc</a:t>
            </a:r>
            <a:endParaRPr sz="85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95248" y="4395411"/>
            <a:ext cx="2368575" cy="1717416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12"/>
            <a:ext cx="10800080" cy="2682240"/>
          </a:xfrm>
          <a:custGeom>
            <a:avLst/>
            <a:gdLst/>
            <a:ahLst/>
            <a:cxnLst/>
            <a:rect l="l" t="t" r="r" b="b"/>
            <a:pathLst>
              <a:path w="10800080" h="2682240">
                <a:moveTo>
                  <a:pt x="10800003" y="0"/>
                </a:moveTo>
                <a:lnTo>
                  <a:pt x="0" y="0"/>
                </a:lnTo>
                <a:lnTo>
                  <a:pt x="0" y="2681998"/>
                </a:lnTo>
                <a:lnTo>
                  <a:pt x="10800003" y="2681998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82700" y="284094"/>
            <a:ext cx="9093277" cy="216982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 marR="5080">
              <a:spcBef>
                <a:spcPts val="1800"/>
              </a:spcBef>
            </a:pPr>
            <a:r>
              <a:rPr lang="hu-HU" sz="6300" spc="114" dirty="0">
                <a:solidFill>
                  <a:srgbClr val="FFFFFF"/>
                </a:solidFill>
              </a:rPr>
              <a:t>K</a:t>
            </a:r>
            <a:r>
              <a:rPr sz="6300" spc="114" dirty="0">
                <a:solidFill>
                  <a:srgbClr val="FFFFFF"/>
                </a:solidFill>
              </a:rPr>
              <a:t>ARBOX</a:t>
            </a:r>
            <a:r>
              <a:rPr lang="hu-HU" sz="6300" spc="114" dirty="0">
                <a:solidFill>
                  <a:srgbClr val="FFFFFF"/>
                </a:solidFill>
              </a:rPr>
              <a:t>I</a:t>
            </a:r>
            <a:r>
              <a:rPr sz="6300" spc="114" dirty="0">
                <a:solidFill>
                  <a:srgbClr val="FFFFFF"/>
                </a:solidFill>
              </a:rPr>
              <a:t> </a:t>
            </a:r>
            <a:r>
              <a:rPr sz="6300" spc="-55" dirty="0">
                <a:solidFill>
                  <a:srgbClr val="FFFFFF"/>
                </a:solidFill>
              </a:rPr>
              <a:t>T</a:t>
            </a:r>
            <a:r>
              <a:rPr lang="hu-HU" sz="6300" spc="-55" dirty="0">
                <a:solidFill>
                  <a:srgbClr val="FFFFFF"/>
                </a:solidFill>
              </a:rPr>
              <a:t>ERÁPIA EGY LÉPÉSBEN</a:t>
            </a:r>
            <a:endParaRPr sz="6300" dirty="0"/>
          </a:p>
        </p:txBody>
      </p:sp>
      <p:sp>
        <p:nvSpPr>
          <p:cNvPr id="10" name="object 10"/>
          <p:cNvSpPr/>
          <p:nvPr/>
        </p:nvSpPr>
        <p:spPr>
          <a:xfrm>
            <a:off x="843762" y="684009"/>
            <a:ext cx="197485" cy="1635125"/>
          </a:xfrm>
          <a:custGeom>
            <a:avLst/>
            <a:gdLst/>
            <a:ahLst/>
            <a:cxnLst/>
            <a:rect l="l" t="t" r="r" b="b"/>
            <a:pathLst>
              <a:path w="197484" h="1635125">
                <a:moveTo>
                  <a:pt x="197053" y="0"/>
                </a:moveTo>
                <a:lnTo>
                  <a:pt x="0" y="0"/>
                </a:lnTo>
                <a:lnTo>
                  <a:pt x="0" y="1634998"/>
                </a:lnTo>
                <a:lnTo>
                  <a:pt x="197053" y="1634998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5080" y="-17883"/>
            <a:ext cx="10800080" cy="2682240"/>
          </a:xfrm>
          <a:custGeom>
            <a:avLst/>
            <a:gdLst/>
            <a:ahLst/>
            <a:cxnLst/>
            <a:rect l="l" t="t" r="r" b="b"/>
            <a:pathLst>
              <a:path w="10800080" h="2682240">
                <a:moveTo>
                  <a:pt x="10800003" y="0"/>
                </a:moveTo>
                <a:lnTo>
                  <a:pt x="0" y="0"/>
                </a:lnTo>
                <a:lnTo>
                  <a:pt x="0" y="2681998"/>
                </a:lnTo>
                <a:lnTo>
                  <a:pt x="10800003" y="2681998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1492" y="1041349"/>
            <a:ext cx="7285444" cy="9848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hu-HU" sz="6300" spc="125" dirty="0">
                <a:solidFill>
                  <a:srgbClr val="FFFFFF"/>
                </a:solidFill>
              </a:rPr>
              <a:t>KRÉM</a:t>
            </a:r>
            <a:r>
              <a:rPr sz="6300" spc="125" dirty="0">
                <a:solidFill>
                  <a:srgbClr val="FFFFFF"/>
                </a:solidFill>
              </a:rPr>
              <a:t> </a:t>
            </a:r>
            <a:r>
              <a:rPr sz="6300" spc="-60" dirty="0">
                <a:solidFill>
                  <a:srgbClr val="FFFFFF"/>
                </a:solidFill>
              </a:rPr>
              <a:t>MAS</a:t>
            </a:r>
            <a:r>
              <a:rPr lang="hu-HU" sz="6300" spc="-60" dirty="0">
                <a:solidFill>
                  <a:srgbClr val="FFFFFF"/>
                </a:solidFill>
              </a:rPr>
              <a:t>Z</a:t>
            </a:r>
            <a:r>
              <a:rPr sz="6300" spc="-60" dirty="0">
                <a:solidFill>
                  <a:srgbClr val="FFFFFF"/>
                </a:solidFill>
              </a:rPr>
              <a:t>K</a:t>
            </a:r>
            <a:r>
              <a:rPr lang="hu-HU" sz="6300" spc="-60" dirty="0">
                <a:solidFill>
                  <a:srgbClr val="FFFFFF"/>
                </a:solidFill>
              </a:rPr>
              <a:t>OK</a:t>
            </a:r>
            <a:endParaRPr sz="6300" dirty="0"/>
          </a:p>
        </p:txBody>
      </p:sp>
      <p:grpSp>
        <p:nvGrpSpPr>
          <p:cNvPr id="4" name="object 4"/>
          <p:cNvGrpSpPr/>
          <p:nvPr/>
        </p:nvGrpSpPr>
        <p:grpSpPr>
          <a:xfrm>
            <a:off x="718535" y="1106807"/>
            <a:ext cx="9178925" cy="5133340"/>
            <a:chOff x="822794" y="761403"/>
            <a:chExt cx="9178925" cy="5133340"/>
          </a:xfrm>
        </p:grpSpPr>
        <p:sp>
          <p:nvSpPr>
            <p:cNvPr id="5" name="object 5"/>
            <p:cNvSpPr/>
            <p:nvPr/>
          </p:nvSpPr>
          <p:spPr>
            <a:xfrm>
              <a:off x="822794" y="761403"/>
              <a:ext cx="197485" cy="941705"/>
            </a:xfrm>
            <a:custGeom>
              <a:avLst/>
              <a:gdLst/>
              <a:ahLst/>
              <a:cxnLst/>
              <a:rect l="l" t="t" r="r" b="b"/>
              <a:pathLst>
                <a:path w="197484" h="941705">
                  <a:moveTo>
                    <a:pt x="197053" y="0"/>
                  </a:moveTo>
                  <a:lnTo>
                    <a:pt x="0" y="0"/>
                  </a:lnTo>
                  <a:lnTo>
                    <a:pt x="0" y="941349"/>
                  </a:lnTo>
                  <a:lnTo>
                    <a:pt x="197053" y="941349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3006" y="2264029"/>
              <a:ext cx="1159865" cy="36301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2102" y="2520251"/>
              <a:ext cx="3515105" cy="31177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1090" y="1506093"/>
              <a:ext cx="2600210" cy="413189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28351" y="6204975"/>
            <a:ext cx="2700655" cy="889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EXTREME COMFORT MAS</a:t>
            </a:r>
            <a:r>
              <a:rPr lang="hu-HU" sz="20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2000" dirty="0">
              <a:latin typeface="Arial Black"/>
              <a:cs typeface="Arial Black"/>
            </a:endParaRPr>
          </a:p>
          <a:p>
            <a:pPr marL="12700" algn="ctr">
              <a:lnSpc>
                <a:spcPts val="2160"/>
              </a:lnSpc>
            </a:pPr>
            <a:r>
              <a:rPr sz="2000" dirty="0">
                <a:solidFill>
                  <a:srgbClr val="6D6E71"/>
                </a:solidFill>
                <a:latin typeface="Verdana"/>
                <a:cs typeface="Verdana"/>
              </a:rPr>
              <a:t>200G | 150ML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44673" y="6204975"/>
            <a:ext cx="3361443" cy="88998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HEATING-EXFOLIATING CRANBERRY MA</a:t>
            </a:r>
            <a:r>
              <a:rPr lang="hu-HU" sz="2000" dirty="0">
                <a:solidFill>
                  <a:srgbClr val="6D6E71"/>
                </a:solidFill>
                <a:latin typeface="Arial Black"/>
                <a:cs typeface="Arial Black"/>
              </a:rPr>
              <a:t>SZ</a:t>
            </a: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K </a:t>
            </a:r>
            <a:r>
              <a:rPr sz="2000" dirty="0">
                <a:solidFill>
                  <a:srgbClr val="6D6E71"/>
                </a:solidFill>
                <a:latin typeface="Verdana"/>
                <a:cs typeface="Verdana"/>
              </a:rPr>
              <a:t>15G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3767" y="6204975"/>
            <a:ext cx="2600210" cy="88998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SOS OVERNIGHT MAS</a:t>
            </a:r>
            <a:r>
              <a:rPr lang="hu-HU" sz="20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20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2000" dirty="0">
              <a:latin typeface="Arial Black"/>
              <a:cs typeface="Arial Black"/>
            </a:endParaRPr>
          </a:p>
          <a:p>
            <a:pPr marL="12700" algn="ctr">
              <a:lnSpc>
                <a:spcPts val="2160"/>
              </a:lnSpc>
            </a:pPr>
            <a:r>
              <a:rPr sz="2000" dirty="0">
                <a:solidFill>
                  <a:srgbClr val="6D6E71"/>
                </a:solidFill>
                <a:latin typeface="Verdana"/>
                <a:cs typeface="Verdana"/>
              </a:rPr>
              <a:t>200G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9833" y="545833"/>
            <a:ext cx="5787867" cy="1674946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marL="12700" marR="5080">
              <a:lnSpc>
                <a:spcPct val="77900"/>
              </a:lnSpc>
              <a:spcBef>
                <a:spcPts val="1735"/>
              </a:spcBef>
            </a:pPr>
            <a:r>
              <a:rPr sz="6050" dirty="0"/>
              <a:t>BIOCELLUL</a:t>
            </a:r>
            <a:r>
              <a:rPr lang="hu-HU" sz="6050" dirty="0"/>
              <a:t>ÓZ</a:t>
            </a:r>
            <a:r>
              <a:rPr sz="6050" dirty="0"/>
              <a:t> MAS</a:t>
            </a:r>
            <a:r>
              <a:rPr lang="hu-HU" sz="6050" dirty="0"/>
              <a:t>Z</a:t>
            </a:r>
            <a:r>
              <a:rPr sz="6050" dirty="0"/>
              <a:t>K</a:t>
            </a:r>
            <a:r>
              <a:rPr lang="hu-HU" sz="6050" dirty="0"/>
              <a:t>OK</a:t>
            </a:r>
            <a:endParaRPr sz="6050" dirty="0"/>
          </a:p>
        </p:txBody>
      </p:sp>
      <p:grpSp>
        <p:nvGrpSpPr>
          <p:cNvPr id="5" name="object 5"/>
          <p:cNvGrpSpPr/>
          <p:nvPr/>
        </p:nvGrpSpPr>
        <p:grpSpPr>
          <a:xfrm>
            <a:off x="791334" y="220154"/>
            <a:ext cx="9799955" cy="7120255"/>
            <a:chOff x="791334" y="220154"/>
            <a:chExt cx="9799955" cy="7120255"/>
          </a:xfrm>
        </p:grpSpPr>
        <p:sp>
          <p:nvSpPr>
            <p:cNvPr id="6" name="object 6"/>
            <p:cNvSpPr/>
            <p:nvPr/>
          </p:nvSpPr>
          <p:spPr>
            <a:xfrm>
              <a:off x="846327" y="690397"/>
              <a:ext cx="197485" cy="1502410"/>
            </a:xfrm>
            <a:custGeom>
              <a:avLst/>
              <a:gdLst/>
              <a:ahLst/>
              <a:cxnLst/>
              <a:rect l="l" t="t" r="r" b="b"/>
              <a:pathLst>
                <a:path w="197484" h="1502410">
                  <a:moveTo>
                    <a:pt x="197053" y="0"/>
                  </a:moveTo>
                  <a:lnTo>
                    <a:pt x="0" y="0"/>
                  </a:lnTo>
                  <a:lnTo>
                    <a:pt x="0" y="1501978"/>
                  </a:lnTo>
                  <a:lnTo>
                    <a:pt x="197053" y="1501978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6284" y="338589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1612" y="3168408"/>
              <a:ext cx="0" cy="635635"/>
            </a:xfrm>
            <a:custGeom>
              <a:avLst/>
              <a:gdLst/>
              <a:ahLst/>
              <a:cxnLst/>
              <a:rect l="l" t="t" r="r" b="b"/>
              <a:pathLst>
                <a:path h="635635">
                  <a:moveTo>
                    <a:pt x="0" y="0"/>
                  </a:moveTo>
                  <a:lnTo>
                    <a:pt x="0" y="635393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6284" y="4215498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1612" y="3998010"/>
              <a:ext cx="0" cy="635635"/>
            </a:xfrm>
            <a:custGeom>
              <a:avLst/>
              <a:gdLst/>
              <a:ahLst/>
              <a:cxnLst/>
              <a:rect l="l" t="t" r="r" b="b"/>
              <a:pathLst>
                <a:path h="635635">
                  <a:moveTo>
                    <a:pt x="0" y="0"/>
                  </a:moveTo>
                  <a:lnTo>
                    <a:pt x="0" y="635393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891" y="507050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2219" y="4853000"/>
              <a:ext cx="0" cy="887730"/>
            </a:xfrm>
            <a:custGeom>
              <a:avLst/>
              <a:gdLst/>
              <a:ahLst/>
              <a:cxnLst/>
              <a:rect l="l" t="t" r="r" b="b"/>
              <a:pathLst>
                <a:path h="887729">
                  <a:moveTo>
                    <a:pt x="0" y="0"/>
                  </a:moveTo>
                  <a:lnTo>
                    <a:pt x="0" y="887691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6891" y="6141389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52219" y="5936602"/>
              <a:ext cx="0" cy="887730"/>
            </a:xfrm>
            <a:custGeom>
              <a:avLst/>
              <a:gdLst/>
              <a:ahLst/>
              <a:cxnLst/>
              <a:rect l="l" t="t" r="r" b="b"/>
              <a:pathLst>
                <a:path h="887729">
                  <a:moveTo>
                    <a:pt x="0" y="0"/>
                  </a:moveTo>
                  <a:lnTo>
                    <a:pt x="0" y="887691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53552" y="220154"/>
              <a:ext cx="2537739" cy="711970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247933" y="2463647"/>
            <a:ext cx="4309745" cy="32880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133985" algn="just">
              <a:lnSpc>
                <a:spcPts val="2200"/>
              </a:lnSpc>
              <a:spcBef>
                <a:spcPts val="340"/>
              </a:spcBef>
            </a:pPr>
            <a:r>
              <a:rPr lang="hu-HU" sz="2000" dirty="0">
                <a:solidFill>
                  <a:srgbClr val="6D6E71"/>
                </a:solidFill>
                <a:latin typeface="Arial"/>
                <a:cs typeface="Arial"/>
              </a:rPr>
              <a:t>A </a:t>
            </a:r>
            <a:r>
              <a:rPr sz="2000" dirty="0">
                <a:solidFill>
                  <a:srgbClr val="6D6E71"/>
                </a:solidFill>
                <a:latin typeface="Arial"/>
                <a:cs typeface="Arial"/>
              </a:rPr>
              <a:t>BIOCELLUL</a:t>
            </a:r>
            <a:r>
              <a:rPr lang="hu-HU" sz="2000" dirty="0">
                <a:solidFill>
                  <a:srgbClr val="6D6E71"/>
                </a:solidFill>
                <a:latin typeface="Arial"/>
                <a:cs typeface="Arial"/>
              </a:rPr>
              <a:t>ÓZ</a:t>
            </a:r>
            <a:r>
              <a:rPr sz="20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2000" dirty="0">
                <a:solidFill>
                  <a:srgbClr val="6D6E71"/>
                </a:solidFill>
                <a:latin typeface="Arial"/>
                <a:cs typeface="Arial"/>
              </a:rPr>
              <a:t>TERMÉSZETES ÉS BŐRBARÁT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445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biocellulózt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 alkotó rostok 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nanoszerkezetének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 köszönhetően a rostok saját tömegük 100-szorosát képesek megtartani.</a:t>
            </a:r>
            <a:endParaRPr lang="hu-HU"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445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 b</a:t>
            </a:r>
            <a:r>
              <a:rPr sz="1600" dirty="0" err="1">
                <a:solidFill>
                  <a:srgbClr val="6D6E71"/>
                </a:solidFill>
                <a:latin typeface="Arial"/>
                <a:cs typeface="Arial"/>
              </a:rPr>
              <a:t>iocellul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óz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 ma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szkok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alkalmazása lehetővé teszi a hatóanyagok felszívódását a bőrbe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, 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az általános szövetmaszkokhoz képest alkalmazása 10-szer olyan hatékony.</a:t>
            </a:r>
          </a:p>
          <a:p>
            <a:pPr marL="12700" marR="5080" algn="just">
              <a:lnSpc>
                <a:spcPct val="100000"/>
              </a:lnSpc>
              <a:spcBef>
                <a:spcPts val="850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 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biocellulóz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 rostok  a ráncoknál is kisebbek, 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ezáltal tudják elősegíteni a hatóanyagok maximális felszívódását.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7933" y="5872188"/>
            <a:ext cx="430974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 m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as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zkok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nanaostruktúrájának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 és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elasztikusságuknak köszönhetően ellenállnak a szakításnak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.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 Könnyedén felhelyezhetőek és eltávolíthatóak. Légmentesen illeszkednek a bőrfelületre és idomulnak az arckontúrhoz.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61849" y="3070013"/>
            <a:ext cx="1983219" cy="1402948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A</a:t>
            </a:r>
            <a:r>
              <a:rPr lang="hu-HU"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JÁNLOTT</a:t>
            </a:r>
            <a:r>
              <a:rPr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:</a:t>
            </a:r>
            <a:endParaRPr sz="1300" spc="300" dirty="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IPL</a:t>
            </a:r>
            <a:r>
              <a:rPr lang="hu-HU"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, 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CO2 LASER </a:t>
            </a:r>
            <a:endParaRPr lang="hu-HU" sz="1300" b="1" spc="300" dirty="0">
              <a:solidFill>
                <a:srgbClr val="A1A2C2"/>
              </a:solidFill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LASER </a:t>
            </a:r>
            <a:endParaRPr lang="hu-HU" sz="1300" b="1" spc="300" dirty="0">
              <a:solidFill>
                <a:srgbClr val="A1A2C2"/>
              </a:solidFill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MESO-THERAPY </a:t>
            </a:r>
            <a:r>
              <a:rPr lang="hu-HU" sz="1300" b="1" spc="300" dirty="0">
                <a:solidFill>
                  <a:srgbClr val="A1A2C2"/>
                </a:solidFill>
                <a:latin typeface="Liberation Sans Narrow"/>
                <a:cs typeface="Liberation Sans Narrow"/>
              </a:rPr>
              <a:t>HÁMLASZTÁS</a:t>
            </a:r>
            <a:endParaRPr sz="1300" spc="300" dirty="0">
              <a:latin typeface="Liberation Sans Narrow"/>
              <a:cs typeface="Liberation Sans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87008" y="5409304"/>
            <a:ext cx="1697989" cy="1231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100"/>
              </a:lnSpc>
              <a:spcBef>
                <a:spcPts val="95"/>
              </a:spcBef>
            </a:pPr>
            <a:r>
              <a:rPr lang="hu-HU" sz="1300" b="1" spc="45" dirty="0">
                <a:solidFill>
                  <a:srgbClr val="A4DAD2"/>
                </a:solidFill>
                <a:latin typeface="Liberation Sans Narrow"/>
                <a:cs typeface="Liberation Sans Narrow"/>
              </a:rPr>
              <a:t>HIDRATÁLÓ</a:t>
            </a:r>
            <a:r>
              <a:rPr sz="1300" b="1" spc="-10" dirty="0">
                <a:solidFill>
                  <a:srgbClr val="A4DAD2"/>
                </a:solidFill>
                <a:latin typeface="Liberation Sans Narrow"/>
                <a:cs typeface="Liberation Sans Narrow"/>
              </a:rPr>
              <a:t> </a:t>
            </a:r>
            <a:endParaRPr lang="hu-HU" sz="1300" b="1" spc="-10" dirty="0">
              <a:solidFill>
                <a:srgbClr val="A4DAD2"/>
              </a:solidFill>
              <a:latin typeface="Liberation Sans Narrow"/>
              <a:cs typeface="Liberation Sans Narrow"/>
            </a:endParaRPr>
          </a:p>
          <a:p>
            <a:pPr marL="12700" marR="5080">
              <a:lnSpc>
                <a:spcPct val="123100"/>
              </a:lnSpc>
              <a:spcBef>
                <a:spcPts val="95"/>
              </a:spcBef>
            </a:pPr>
            <a:r>
              <a:rPr lang="hu-HU" sz="1300" b="1" spc="-10" dirty="0">
                <a:solidFill>
                  <a:srgbClr val="A4DAD2"/>
                </a:solidFill>
                <a:latin typeface="Liberation Sans Narrow"/>
                <a:cs typeface="Liberation Sans Narrow"/>
              </a:rPr>
              <a:t>REGENERÁLÓ</a:t>
            </a:r>
            <a:endParaRPr sz="1300" dirty="0">
              <a:latin typeface="Liberation Sans Narrow"/>
              <a:cs typeface="Liberation Sans Narrow"/>
            </a:endParaRPr>
          </a:p>
          <a:p>
            <a:pPr marL="12700" marR="90170">
              <a:lnSpc>
                <a:spcPct val="123100"/>
              </a:lnSpc>
            </a:pPr>
            <a:r>
              <a:rPr lang="hu-HU" sz="1300" b="1" spc="-10" dirty="0">
                <a:solidFill>
                  <a:srgbClr val="A4DAD2"/>
                </a:solidFill>
                <a:latin typeface="Liberation Sans Narrow"/>
                <a:cs typeface="Liberation Sans Narrow"/>
              </a:rPr>
              <a:t>FESZESÍTŐ</a:t>
            </a:r>
          </a:p>
          <a:p>
            <a:pPr marL="12700" marR="90170">
              <a:lnSpc>
                <a:spcPct val="123100"/>
              </a:lnSpc>
            </a:pPr>
            <a:r>
              <a:rPr lang="hu-HU" sz="1300" b="1" spc="-10" dirty="0">
                <a:solidFill>
                  <a:srgbClr val="A4DAD2"/>
                </a:solidFill>
                <a:latin typeface="Liberation Sans Narrow"/>
                <a:cs typeface="Liberation Sans Narrow"/>
              </a:rPr>
              <a:t>LIFTING</a:t>
            </a:r>
          </a:p>
          <a:p>
            <a:pPr marL="12700" marR="90170">
              <a:lnSpc>
                <a:spcPct val="123100"/>
              </a:lnSpc>
            </a:pPr>
            <a:r>
              <a:rPr lang="hu-HU" sz="1300" b="1" dirty="0">
                <a:solidFill>
                  <a:srgbClr val="A4DAD2"/>
                </a:solidFill>
                <a:latin typeface="Liberation Sans Narrow"/>
                <a:cs typeface="Liberation Sans Narrow"/>
              </a:rPr>
              <a:t>RÁNCSIMÍTÓ</a:t>
            </a:r>
            <a:endParaRPr sz="1300" dirty="0">
              <a:latin typeface="Liberation Sans Narrow"/>
              <a:cs typeface="Liberation Sans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61849" y="2430630"/>
            <a:ext cx="132270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hu-HU" sz="1600" b="1" dirty="0">
                <a:solidFill>
                  <a:srgbClr val="A1A2C2"/>
                </a:solidFill>
                <a:latin typeface="Liberation Sans Narrow"/>
                <a:cs typeface="Liberation Sans Narrow"/>
              </a:rPr>
              <a:t>SZALON KEZELÉS</a:t>
            </a:r>
            <a:endParaRPr sz="1600" dirty="0">
              <a:latin typeface="Liberation Sans Narrow"/>
              <a:cs typeface="Liberation Sans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87008" y="4713584"/>
            <a:ext cx="145796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hu-HU" sz="1600" b="1" dirty="0">
                <a:solidFill>
                  <a:srgbClr val="A4DAD2"/>
                </a:solidFill>
                <a:latin typeface="Liberation Sans Narrow"/>
                <a:cs typeface="Liberation Sans Narrow"/>
              </a:rPr>
              <a:t>OTTHONI ÁPOLÁS</a:t>
            </a:r>
            <a:endParaRPr sz="1600" dirty="0">
              <a:latin typeface="Liberation Sans Narrow"/>
              <a:cs typeface="Liberation Sans Narrow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887313" y="3017405"/>
            <a:ext cx="1489710" cy="2279460"/>
            <a:chOff x="5887313" y="3017405"/>
            <a:chExt cx="1489710" cy="2279460"/>
          </a:xfrm>
        </p:grpSpPr>
        <p:sp>
          <p:nvSpPr>
            <p:cNvPr id="23" name="object 23"/>
            <p:cNvSpPr/>
            <p:nvPr/>
          </p:nvSpPr>
          <p:spPr>
            <a:xfrm>
              <a:off x="5887313" y="3017405"/>
              <a:ext cx="1489710" cy="0"/>
            </a:xfrm>
            <a:custGeom>
              <a:avLst/>
              <a:gdLst/>
              <a:ahLst/>
              <a:cxnLst/>
              <a:rect l="l" t="t" r="r" b="b"/>
              <a:pathLst>
                <a:path w="1489709">
                  <a:moveTo>
                    <a:pt x="0" y="0"/>
                  </a:moveTo>
                  <a:lnTo>
                    <a:pt x="1489532" y="0"/>
                  </a:lnTo>
                </a:path>
              </a:pathLst>
            </a:custGeom>
            <a:ln w="67513">
              <a:solidFill>
                <a:srgbClr val="A1A2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87313" y="5296865"/>
              <a:ext cx="1489710" cy="0"/>
            </a:xfrm>
            <a:custGeom>
              <a:avLst/>
              <a:gdLst/>
              <a:ahLst/>
              <a:cxnLst/>
              <a:rect l="l" t="t" r="r" b="b"/>
              <a:pathLst>
                <a:path w="1489709">
                  <a:moveTo>
                    <a:pt x="0" y="0"/>
                  </a:moveTo>
                  <a:lnTo>
                    <a:pt x="1489532" y="0"/>
                  </a:lnTo>
                </a:path>
              </a:pathLst>
            </a:custGeom>
            <a:ln w="67513">
              <a:solidFill>
                <a:srgbClr val="A4DA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2484" y="1688341"/>
            <a:ext cx="1518285" cy="302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ANTI- AGING</a:t>
            </a:r>
            <a:endParaRPr sz="1800"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2483" y="1964760"/>
            <a:ext cx="1648981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u-HU" b="1" spc="90" dirty="0">
                <a:solidFill>
                  <a:srgbClr val="6D6E71"/>
                </a:solidFill>
                <a:latin typeface="Arial"/>
                <a:cs typeface="Arial"/>
              </a:rPr>
              <a:t>ARC</a:t>
            </a:r>
            <a:r>
              <a:rPr sz="1800" b="1" spc="9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6D6E71"/>
                </a:solidFill>
                <a:latin typeface="Arial"/>
                <a:cs typeface="Arial"/>
              </a:rPr>
              <a:t>MAS</a:t>
            </a:r>
            <a:r>
              <a:rPr lang="hu-HU" sz="1800" b="1" spc="65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800" b="1" spc="65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spc="-70" dirty="0">
                <a:solidFill>
                  <a:srgbClr val="6D6E71"/>
                </a:solidFill>
                <a:latin typeface="Arial"/>
                <a:cs typeface="Arial"/>
              </a:rPr>
              <a:t>18</a:t>
            </a:r>
            <a:r>
              <a:rPr sz="1800" spc="-3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spc="254" dirty="0">
                <a:solidFill>
                  <a:srgbClr val="6D6E71"/>
                </a:solidFill>
                <a:latin typeface="Arial"/>
                <a:cs typeface="Arial"/>
              </a:rPr>
              <a:t>ml</a:t>
            </a:r>
            <a:r>
              <a:rPr sz="1800" spc="-2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6D6E71"/>
                </a:solidFill>
                <a:latin typeface="Arial"/>
                <a:cs typeface="Arial"/>
              </a:rPr>
              <a:t>|</a:t>
            </a:r>
            <a:r>
              <a:rPr sz="1800" spc="-2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spc="195" dirty="0">
                <a:solidFill>
                  <a:srgbClr val="6D6E71"/>
                </a:solidFill>
                <a:latin typeface="Arial"/>
                <a:cs typeface="Arial"/>
              </a:rPr>
              <a:t>8ml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2484" y="4089036"/>
            <a:ext cx="1791970" cy="848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lang="hu-HU" b="1" spc="50" dirty="0">
                <a:solidFill>
                  <a:srgbClr val="6D6E71"/>
                </a:solidFill>
                <a:latin typeface="Arial"/>
                <a:cs typeface="Arial"/>
              </a:rPr>
              <a:t>HIDRATÁLÓ</a:t>
            </a:r>
            <a:r>
              <a:rPr sz="1800" b="1" spc="5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b="1" spc="50" dirty="0">
                <a:solidFill>
                  <a:srgbClr val="6D6E71"/>
                </a:solidFill>
                <a:latin typeface="Arial"/>
                <a:cs typeface="Arial"/>
              </a:rPr>
              <a:t>ARC</a:t>
            </a:r>
            <a:r>
              <a:rPr sz="1800" b="1" spc="9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6D6E71"/>
                </a:solidFill>
                <a:latin typeface="Arial"/>
                <a:cs typeface="Arial"/>
              </a:rPr>
              <a:t>MAS</a:t>
            </a:r>
            <a:r>
              <a:rPr lang="hu-HU" sz="1800" b="1" spc="65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800" b="1" spc="65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85" dirty="0">
                <a:solidFill>
                  <a:srgbClr val="6D6E71"/>
                </a:solidFill>
                <a:latin typeface="Arial"/>
                <a:cs typeface="Arial"/>
              </a:rPr>
              <a:t>18ml</a:t>
            </a:r>
            <a:r>
              <a:rPr sz="1800" spc="-1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6D6E71"/>
                </a:solidFill>
                <a:latin typeface="Arial"/>
                <a:cs typeface="Arial"/>
              </a:rPr>
              <a:t>|</a:t>
            </a:r>
            <a:r>
              <a:rPr sz="1800" spc="-1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800" spc="195" dirty="0">
                <a:solidFill>
                  <a:srgbClr val="6D6E71"/>
                </a:solidFill>
                <a:latin typeface="Arial"/>
                <a:cs typeface="Arial"/>
              </a:rPr>
              <a:t>8ml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2484" y="5693876"/>
            <a:ext cx="2804819" cy="1113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lang="hu-HU" b="1" dirty="0">
                <a:solidFill>
                  <a:srgbClr val="6D6E71"/>
                </a:solidFill>
                <a:latin typeface="Arial"/>
                <a:cs typeface="Arial"/>
              </a:rPr>
              <a:t>TISZTÍTÓ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 - OX</a:t>
            </a:r>
            <a:r>
              <a:rPr lang="hu-HU" sz="1800" b="1" dirty="0">
                <a:solidFill>
                  <a:srgbClr val="6D6E71"/>
                </a:solidFill>
                <a:latin typeface="Arial"/>
                <a:cs typeface="Arial"/>
              </a:rPr>
              <a:t>IGENIZÁLÓ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b="1" dirty="0">
                <a:solidFill>
                  <a:srgbClr val="6D6E71"/>
                </a:solidFill>
                <a:latin typeface="Arial"/>
                <a:cs typeface="Arial"/>
              </a:rPr>
              <a:t>TONIZÁLÓ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800" b="1" dirty="0">
                <a:solidFill>
                  <a:srgbClr val="6D6E71"/>
                </a:solidFill>
                <a:latin typeface="Arial"/>
                <a:cs typeface="Arial"/>
              </a:rPr>
              <a:t>ARC 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MAS</a:t>
            </a:r>
            <a:r>
              <a:rPr lang="hu-HU" sz="1800" b="1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K </a:t>
            </a:r>
            <a:r>
              <a:rPr sz="1800" spc="195" dirty="0">
                <a:solidFill>
                  <a:srgbClr val="6D6E71"/>
                </a:solidFill>
                <a:latin typeface="Arial"/>
                <a:cs typeface="Arial"/>
              </a:rPr>
              <a:t>8ml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0200" y="435444"/>
            <a:ext cx="10469880" cy="6904355"/>
            <a:chOff x="330200" y="435444"/>
            <a:chExt cx="10469880" cy="69043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506" y="5453164"/>
              <a:ext cx="1508887" cy="18861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893" y="435444"/>
              <a:ext cx="2066643" cy="25832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8604" y="1311478"/>
              <a:ext cx="1452549" cy="17175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200" y="3172510"/>
              <a:ext cx="1669732" cy="21680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9867" y="3861917"/>
              <a:ext cx="1368983" cy="158563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27711" y="1370990"/>
              <a:ext cx="4572635" cy="520065"/>
            </a:xfrm>
            <a:custGeom>
              <a:avLst/>
              <a:gdLst/>
              <a:ahLst/>
              <a:cxnLst/>
              <a:rect l="l" t="t" r="r" b="b"/>
              <a:pathLst>
                <a:path w="4572634" h="520064">
                  <a:moveTo>
                    <a:pt x="4572279" y="0"/>
                  </a:moveTo>
                  <a:lnTo>
                    <a:pt x="0" y="0"/>
                  </a:lnTo>
                  <a:lnTo>
                    <a:pt x="0" y="519569"/>
                  </a:lnTo>
                  <a:lnTo>
                    <a:pt x="4572279" y="519569"/>
                  </a:lnTo>
                  <a:lnTo>
                    <a:pt x="4572279" y="0"/>
                  </a:lnTo>
                  <a:close/>
                </a:path>
              </a:pathLst>
            </a:custGeom>
            <a:solidFill>
              <a:srgbClr val="A4D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73998" y="4259059"/>
              <a:ext cx="1976755" cy="1847214"/>
            </a:xfrm>
            <a:custGeom>
              <a:avLst/>
              <a:gdLst/>
              <a:ahLst/>
              <a:cxnLst/>
              <a:rect l="l" t="t" r="r" b="b"/>
              <a:pathLst>
                <a:path w="1976754" h="1847214">
                  <a:moveTo>
                    <a:pt x="0" y="0"/>
                  </a:moveTo>
                  <a:lnTo>
                    <a:pt x="889330" y="1846707"/>
                  </a:lnTo>
                  <a:lnTo>
                    <a:pt x="932907" y="1824702"/>
                  </a:lnTo>
                  <a:lnTo>
                    <a:pt x="975950" y="1801653"/>
                  </a:lnTo>
                  <a:lnTo>
                    <a:pt x="1018439" y="1777571"/>
                  </a:lnTo>
                  <a:lnTo>
                    <a:pt x="1060353" y="1752464"/>
                  </a:lnTo>
                  <a:lnTo>
                    <a:pt x="1101671" y="1726343"/>
                  </a:lnTo>
                  <a:lnTo>
                    <a:pt x="1142373" y="1699217"/>
                  </a:lnTo>
                  <a:lnTo>
                    <a:pt x="1182437" y="1671095"/>
                  </a:lnTo>
                  <a:lnTo>
                    <a:pt x="1221843" y="1641988"/>
                  </a:lnTo>
                  <a:lnTo>
                    <a:pt x="1260571" y="1611904"/>
                  </a:lnTo>
                  <a:lnTo>
                    <a:pt x="1298599" y="1580854"/>
                  </a:lnTo>
                  <a:lnTo>
                    <a:pt x="1335907" y="1548848"/>
                  </a:lnTo>
                  <a:lnTo>
                    <a:pt x="1372474" y="1515894"/>
                  </a:lnTo>
                  <a:lnTo>
                    <a:pt x="1408280" y="1482003"/>
                  </a:lnTo>
                  <a:lnTo>
                    <a:pt x="1443304" y="1447184"/>
                  </a:lnTo>
                  <a:lnTo>
                    <a:pt x="1477525" y="1411447"/>
                  </a:lnTo>
                  <a:lnTo>
                    <a:pt x="1510922" y="1374801"/>
                  </a:lnTo>
                  <a:lnTo>
                    <a:pt x="1543475" y="1337257"/>
                  </a:lnTo>
                  <a:lnTo>
                    <a:pt x="1575163" y="1298823"/>
                  </a:lnTo>
                  <a:lnTo>
                    <a:pt x="1605965" y="1259510"/>
                  </a:lnTo>
                  <a:lnTo>
                    <a:pt x="1635860" y="1219326"/>
                  </a:lnTo>
                  <a:lnTo>
                    <a:pt x="1664829" y="1178283"/>
                  </a:lnTo>
                  <a:lnTo>
                    <a:pt x="1692850" y="1136389"/>
                  </a:lnTo>
                  <a:lnTo>
                    <a:pt x="1719902" y="1093654"/>
                  </a:lnTo>
                  <a:lnTo>
                    <a:pt x="1745965" y="1050087"/>
                  </a:lnTo>
                  <a:lnTo>
                    <a:pt x="1771018" y="1005699"/>
                  </a:lnTo>
                  <a:lnTo>
                    <a:pt x="1795040" y="960499"/>
                  </a:lnTo>
                  <a:lnTo>
                    <a:pt x="1818011" y="914496"/>
                  </a:lnTo>
                  <a:lnTo>
                    <a:pt x="1839910" y="867701"/>
                  </a:lnTo>
                  <a:lnTo>
                    <a:pt x="1860716" y="820122"/>
                  </a:lnTo>
                  <a:lnTo>
                    <a:pt x="1880409" y="771771"/>
                  </a:lnTo>
                  <a:lnTo>
                    <a:pt x="1898967" y="722655"/>
                  </a:lnTo>
                  <a:lnTo>
                    <a:pt x="1914714" y="677642"/>
                  </a:lnTo>
                  <a:lnTo>
                    <a:pt x="1929362" y="632507"/>
                  </a:lnTo>
                  <a:lnTo>
                    <a:pt x="1942899" y="587268"/>
                  </a:lnTo>
                  <a:lnTo>
                    <a:pt x="1955317" y="541946"/>
                  </a:lnTo>
                  <a:lnTo>
                    <a:pt x="1966606" y="496560"/>
                  </a:lnTo>
                  <a:lnTo>
                    <a:pt x="1976754" y="451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73998" y="4259059"/>
              <a:ext cx="1976755" cy="1847214"/>
            </a:xfrm>
            <a:custGeom>
              <a:avLst/>
              <a:gdLst/>
              <a:ahLst/>
              <a:cxnLst/>
              <a:rect l="l" t="t" r="r" b="b"/>
              <a:pathLst>
                <a:path w="1976754" h="1847214">
                  <a:moveTo>
                    <a:pt x="1976754" y="451129"/>
                  </a:moveTo>
                  <a:lnTo>
                    <a:pt x="1966606" y="496560"/>
                  </a:lnTo>
                  <a:lnTo>
                    <a:pt x="1955317" y="541946"/>
                  </a:lnTo>
                  <a:lnTo>
                    <a:pt x="1942899" y="587268"/>
                  </a:lnTo>
                  <a:lnTo>
                    <a:pt x="1929362" y="632507"/>
                  </a:lnTo>
                  <a:lnTo>
                    <a:pt x="1914714" y="677642"/>
                  </a:lnTo>
                  <a:lnTo>
                    <a:pt x="1898967" y="722655"/>
                  </a:lnTo>
                  <a:lnTo>
                    <a:pt x="1880409" y="771771"/>
                  </a:lnTo>
                  <a:lnTo>
                    <a:pt x="1860716" y="820122"/>
                  </a:lnTo>
                  <a:lnTo>
                    <a:pt x="1839910" y="867701"/>
                  </a:lnTo>
                  <a:lnTo>
                    <a:pt x="1818011" y="914496"/>
                  </a:lnTo>
                  <a:lnTo>
                    <a:pt x="1795040" y="960499"/>
                  </a:lnTo>
                  <a:lnTo>
                    <a:pt x="1771018" y="1005699"/>
                  </a:lnTo>
                  <a:lnTo>
                    <a:pt x="1745965" y="1050087"/>
                  </a:lnTo>
                  <a:lnTo>
                    <a:pt x="1719902" y="1093654"/>
                  </a:lnTo>
                  <a:lnTo>
                    <a:pt x="1692850" y="1136389"/>
                  </a:lnTo>
                  <a:lnTo>
                    <a:pt x="1664829" y="1178283"/>
                  </a:lnTo>
                  <a:lnTo>
                    <a:pt x="1635860" y="1219326"/>
                  </a:lnTo>
                  <a:lnTo>
                    <a:pt x="1605965" y="1259510"/>
                  </a:lnTo>
                  <a:lnTo>
                    <a:pt x="1575163" y="1298823"/>
                  </a:lnTo>
                  <a:lnTo>
                    <a:pt x="1543475" y="1337257"/>
                  </a:lnTo>
                  <a:lnTo>
                    <a:pt x="1510922" y="1374801"/>
                  </a:lnTo>
                  <a:lnTo>
                    <a:pt x="1477525" y="1411447"/>
                  </a:lnTo>
                  <a:lnTo>
                    <a:pt x="1443304" y="1447184"/>
                  </a:lnTo>
                  <a:lnTo>
                    <a:pt x="1408280" y="1482003"/>
                  </a:lnTo>
                  <a:lnTo>
                    <a:pt x="1372474" y="1515894"/>
                  </a:lnTo>
                  <a:lnTo>
                    <a:pt x="1335907" y="1548848"/>
                  </a:lnTo>
                  <a:lnTo>
                    <a:pt x="1298599" y="1580854"/>
                  </a:lnTo>
                  <a:lnTo>
                    <a:pt x="1260571" y="1611904"/>
                  </a:lnTo>
                  <a:lnTo>
                    <a:pt x="1221843" y="1641988"/>
                  </a:lnTo>
                  <a:lnTo>
                    <a:pt x="1182437" y="1671095"/>
                  </a:lnTo>
                  <a:lnTo>
                    <a:pt x="1142373" y="1699217"/>
                  </a:lnTo>
                  <a:lnTo>
                    <a:pt x="1101671" y="1726343"/>
                  </a:lnTo>
                  <a:lnTo>
                    <a:pt x="1060353" y="1752464"/>
                  </a:lnTo>
                  <a:lnTo>
                    <a:pt x="1018439" y="1777571"/>
                  </a:lnTo>
                  <a:lnTo>
                    <a:pt x="975950" y="1801653"/>
                  </a:lnTo>
                  <a:lnTo>
                    <a:pt x="932907" y="1824702"/>
                  </a:lnTo>
                  <a:lnTo>
                    <a:pt x="889330" y="1846707"/>
                  </a:lnTo>
                  <a:lnTo>
                    <a:pt x="0" y="0"/>
                  </a:lnTo>
                  <a:lnTo>
                    <a:pt x="1976754" y="451129"/>
                  </a:lnTo>
                  <a:close/>
                </a:path>
              </a:pathLst>
            </a:custGeom>
            <a:ln w="504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342354" y="1371942"/>
            <a:ext cx="1574165" cy="14927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hu-HU" sz="3200" spc="-100" dirty="0">
                <a:solidFill>
                  <a:srgbClr val="FFFFFF"/>
                </a:solidFill>
              </a:rPr>
              <a:t>HATÁSOK</a:t>
            </a:r>
            <a:r>
              <a:rPr sz="3200" spc="-100" dirty="0">
                <a:solidFill>
                  <a:srgbClr val="FFFFFF"/>
                </a:solidFill>
              </a:rPr>
              <a:t>BENEFITS</a:t>
            </a:r>
            <a:endParaRPr sz="3200" dirty="0"/>
          </a:p>
        </p:txBody>
      </p:sp>
      <p:grpSp>
        <p:nvGrpSpPr>
          <p:cNvPr id="16" name="object 16"/>
          <p:cNvGrpSpPr/>
          <p:nvPr/>
        </p:nvGrpSpPr>
        <p:grpSpPr>
          <a:xfrm>
            <a:off x="6227304" y="2345308"/>
            <a:ext cx="291464" cy="3788475"/>
            <a:chOff x="6227304" y="2345308"/>
            <a:chExt cx="291464" cy="3788475"/>
          </a:xfrm>
        </p:grpSpPr>
        <p:sp>
          <p:nvSpPr>
            <p:cNvPr id="17" name="object 17"/>
            <p:cNvSpPr/>
            <p:nvPr/>
          </p:nvSpPr>
          <p:spPr>
            <a:xfrm>
              <a:off x="6227724" y="2481694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73050" y="2345308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h="450214">
                  <a:moveTo>
                    <a:pt x="0" y="0"/>
                  </a:moveTo>
                  <a:lnTo>
                    <a:pt x="0" y="449999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27724" y="3141649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73050" y="3049485"/>
              <a:ext cx="0" cy="320675"/>
            </a:xfrm>
            <a:custGeom>
              <a:avLst/>
              <a:gdLst/>
              <a:ahLst/>
              <a:cxnLst/>
              <a:rect l="l" t="t" r="r" b="b"/>
              <a:pathLst>
                <a:path h="320675">
                  <a:moveTo>
                    <a:pt x="0" y="0"/>
                  </a:moveTo>
                  <a:lnTo>
                    <a:pt x="0" y="320395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27724" y="365337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73050" y="3561206"/>
              <a:ext cx="0" cy="320675"/>
            </a:xfrm>
            <a:custGeom>
              <a:avLst/>
              <a:gdLst/>
              <a:ahLst/>
              <a:cxnLst/>
              <a:rect l="l" t="t" r="r" b="b"/>
              <a:pathLst>
                <a:path h="320675">
                  <a:moveTo>
                    <a:pt x="0" y="0"/>
                  </a:moveTo>
                  <a:lnTo>
                    <a:pt x="0" y="320395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27722" y="481534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73050" y="4695418"/>
              <a:ext cx="0" cy="320675"/>
            </a:xfrm>
            <a:custGeom>
              <a:avLst/>
              <a:gdLst/>
              <a:ahLst/>
              <a:cxnLst/>
              <a:rect l="l" t="t" r="r" b="b"/>
              <a:pathLst>
                <a:path h="320675">
                  <a:moveTo>
                    <a:pt x="0" y="0"/>
                  </a:moveTo>
                  <a:lnTo>
                    <a:pt x="0" y="320395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27304" y="5915025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73049" y="5813108"/>
              <a:ext cx="0" cy="320675"/>
            </a:xfrm>
            <a:custGeom>
              <a:avLst/>
              <a:gdLst/>
              <a:ahLst/>
              <a:cxnLst/>
              <a:rect l="l" t="t" r="r" b="b"/>
              <a:pathLst>
                <a:path h="320675">
                  <a:moveTo>
                    <a:pt x="0" y="0"/>
                  </a:moveTo>
                  <a:lnTo>
                    <a:pt x="0" y="320395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27723" y="4256512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73050" y="4158691"/>
              <a:ext cx="0" cy="320675"/>
            </a:xfrm>
            <a:custGeom>
              <a:avLst/>
              <a:gdLst/>
              <a:ahLst/>
              <a:cxnLst/>
              <a:rect l="l" t="t" r="r" b="b"/>
              <a:pathLst>
                <a:path h="320675">
                  <a:moveTo>
                    <a:pt x="0" y="0"/>
                  </a:moveTo>
                  <a:lnTo>
                    <a:pt x="0" y="320395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27724" y="5278742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73049" y="5186578"/>
              <a:ext cx="45719" cy="363880"/>
            </a:xfrm>
            <a:custGeom>
              <a:avLst/>
              <a:gdLst/>
              <a:ahLst/>
              <a:cxnLst/>
              <a:rect l="l" t="t" r="r" b="b"/>
              <a:pathLst>
                <a:path h="504189">
                  <a:moveTo>
                    <a:pt x="0" y="0"/>
                  </a:moveTo>
                  <a:lnTo>
                    <a:pt x="0" y="503885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588253" y="2405198"/>
            <a:ext cx="4479467" cy="3728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05815">
              <a:spcBef>
                <a:spcPts val="95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HŰSÍTŐ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ÉS</a:t>
            </a: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NYUGTATÓ HATÁS</a:t>
            </a:r>
            <a:br>
              <a:rPr lang="hu-HU" dirty="0">
                <a:solidFill>
                  <a:srgbClr val="6D6E71"/>
                </a:solidFill>
                <a:latin typeface="Arial"/>
                <a:cs typeface="Arial"/>
              </a:rPr>
            </a:br>
            <a:endParaRPr lang="hu-HU" dirty="0">
              <a:solidFill>
                <a:srgbClr val="6D6E71"/>
              </a:solidFill>
              <a:latin typeface="Arial"/>
              <a:cs typeface="Arial"/>
            </a:endParaRPr>
          </a:p>
          <a:p>
            <a:pPr marL="12700" marR="805815">
              <a:spcBef>
                <a:spcPts val="95"/>
              </a:spcBef>
            </a:pP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ANTIOXID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ÁNS HATÁS</a:t>
            </a:r>
            <a:endParaRPr dirty="0">
              <a:latin typeface="Arial"/>
              <a:cs typeface="Arial"/>
            </a:endParaRPr>
          </a:p>
          <a:p>
            <a:pPr marL="12700" marR="5080">
              <a:spcBef>
                <a:spcPts val="165"/>
              </a:spcBef>
            </a:pPr>
            <a:endParaRPr lang="hu-HU" dirty="0">
              <a:solidFill>
                <a:srgbClr val="6D6E71"/>
              </a:solidFill>
              <a:latin typeface="Arial"/>
              <a:cs typeface="Arial"/>
            </a:endParaRPr>
          </a:p>
          <a:p>
            <a:pPr marL="12700" marR="5080">
              <a:spcBef>
                <a:spcPts val="165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ÉLÉNKÍTŐ HATÁS</a:t>
            </a:r>
          </a:p>
          <a:p>
            <a:pPr marL="12700" marR="5080">
              <a:spcBef>
                <a:spcPts val="165"/>
              </a:spcBef>
            </a:pPr>
            <a:endParaRPr lang="hu-HU" dirty="0">
              <a:solidFill>
                <a:srgbClr val="6D6E71"/>
              </a:solidFill>
              <a:latin typeface="Arial"/>
              <a:cs typeface="Arial"/>
            </a:endParaRPr>
          </a:p>
          <a:p>
            <a:pPr marL="12700" marR="5080">
              <a:spcBef>
                <a:spcPts val="165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STABILIZÁLÓ HATÁS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endParaRPr lang="hu-HU" dirty="0">
              <a:solidFill>
                <a:srgbClr val="6D6E71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IN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TENZÍV HIDRATÁLÓ</a:t>
            </a:r>
            <a:br>
              <a:rPr lang="hu-HU" dirty="0">
                <a:latin typeface="Arial"/>
                <a:cs typeface="Arial"/>
              </a:rPr>
            </a:br>
            <a:endParaRPr lang="hu-HU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REGENERÁLÓ HATÁS</a:t>
            </a:r>
            <a:br>
              <a:rPr lang="hu-HU" dirty="0">
                <a:latin typeface="Arial"/>
                <a:cs typeface="Arial"/>
              </a:rPr>
            </a:br>
            <a:endParaRPr lang="hu-HU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dirty="0">
                <a:solidFill>
                  <a:srgbClr val="6D6E71"/>
                </a:solidFill>
                <a:latin typeface="Arial"/>
                <a:cs typeface="Arial"/>
              </a:rPr>
              <a:t>P</a:t>
            </a:r>
            <a:r>
              <a:rPr lang="hu-HU" dirty="0">
                <a:solidFill>
                  <a:srgbClr val="6D6E71"/>
                </a:solidFill>
                <a:latin typeface="Arial"/>
                <a:cs typeface="Arial"/>
              </a:rPr>
              <a:t>ÓRUSTISZTÍTÓ HATÁS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9832" y="545833"/>
            <a:ext cx="7616667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dirty="0"/>
              <a:t>H</a:t>
            </a:r>
            <a:r>
              <a:rPr lang="hu-HU" sz="4800" dirty="0"/>
              <a:t>I</a:t>
            </a:r>
            <a:r>
              <a:rPr sz="4800" dirty="0"/>
              <a:t>DROG</a:t>
            </a:r>
            <a:r>
              <a:rPr lang="hu-HU" sz="4800" dirty="0"/>
              <a:t>É</a:t>
            </a:r>
            <a:r>
              <a:rPr sz="4800" dirty="0"/>
              <a:t>L MAS</a:t>
            </a:r>
            <a:r>
              <a:rPr lang="hu-HU" sz="4800" dirty="0"/>
              <a:t>Z</a:t>
            </a:r>
            <a:r>
              <a:rPr sz="4800" dirty="0"/>
              <a:t>K</a:t>
            </a:r>
            <a:r>
              <a:rPr lang="hu-HU" sz="4800" dirty="0"/>
              <a:t>OK</a:t>
            </a:r>
            <a:endParaRPr sz="4800" dirty="0"/>
          </a:p>
        </p:txBody>
      </p:sp>
      <p:grpSp>
        <p:nvGrpSpPr>
          <p:cNvPr id="5" name="object 5"/>
          <p:cNvGrpSpPr/>
          <p:nvPr/>
        </p:nvGrpSpPr>
        <p:grpSpPr>
          <a:xfrm>
            <a:off x="0" y="220154"/>
            <a:ext cx="10591291" cy="7119705"/>
            <a:chOff x="0" y="220154"/>
            <a:chExt cx="10591291" cy="7119705"/>
          </a:xfrm>
        </p:grpSpPr>
        <p:sp>
          <p:nvSpPr>
            <p:cNvPr id="6" name="object 6"/>
            <p:cNvSpPr/>
            <p:nvPr/>
          </p:nvSpPr>
          <p:spPr>
            <a:xfrm>
              <a:off x="846325" y="545833"/>
              <a:ext cx="197485" cy="786130"/>
            </a:xfrm>
            <a:custGeom>
              <a:avLst/>
              <a:gdLst/>
              <a:ahLst/>
              <a:cxnLst/>
              <a:rect l="l" t="t" r="r" b="b"/>
              <a:pathLst>
                <a:path w="197484" h="786130">
                  <a:moveTo>
                    <a:pt x="197053" y="0"/>
                  </a:moveTo>
                  <a:lnTo>
                    <a:pt x="0" y="0"/>
                  </a:lnTo>
                  <a:lnTo>
                    <a:pt x="0" y="785596"/>
                  </a:lnTo>
                  <a:lnTo>
                    <a:pt x="197053" y="785596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6891" y="3670045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52219" y="3511105"/>
              <a:ext cx="0" cy="887730"/>
            </a:xfrm>
            <a:custGeom>
              <a:avLst/>
              <a:gdLst/>
              <a:ahLst/>
              <a:cxnLst/>
              <a:rect l="l" t="t" r="r" b="b"/>
              <a:pathLst>
                <a:path h="887729">
                  <a:moveTo>
                    <a:pt x="0" y="0"/>
                  </a:moveTo>
                  <a:lnTo>
                    <a:pt x="0" y="887691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6891" y="283116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2219" y="2713609"/>
              <a:ext cx="0" cy="641350"/>
            </a:xfrm>
            <a:custGeom>
              <a:avLst/>
              <a:gdLst/>
              <a:ahLst/>
              <a:cxnLst/>
              <a:rect l="l" t="t" r="r" b="b"/>
              <a:pathLst>
                <a:path h="641350">
                  <a:moveTo>
                    <a:pt x="0" y="0"/>
                  </a:moveTo>
                  <a:lnTo>
                    <a:pt x="0" y="640803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4004" y="220154"/>
              <a:ext cx="2527287" cy="711970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4720805"/>
              <a:ext cx="2652395" cy="520065"/>
            </a:xfrm>
            <a:custGeom>
              <a:avLst/>
              <a:gdLst/>
              <a:ahLst/>
              <a:cxnLst/>
              <a:rect l="l" t="t" r="r" b="b"/>
              <a:pathLst>
                <a:path w="2652395" h="520064">
                  <a:moveTo>
                    <a:pt x="2652001" y="0"/>
                  </a:moveTo>
                  <a:lnTo>
                    <a:pt x="0" y="0"/>
                  </a:lnTo>
                  <a:lnTo>
                    <a:pt x="0" y="519569"/>
                  </a:lnTo>
                  <a:lnTo>
                    <a:pt x="2652001" y="519569"/>
                  </a:lnTo>
                  <a:lnTo>
                    <a:pt x="2652001" y="0"/>
                  </a:lnTo>
                  <a:close/>
                </a:path>
              </a:pathLst>
            </a:custGeom>
            <a:solidFill>
              <a:srgbClr val="A4D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09833" y="1584083"/>
            <a:ext cx="6471285" cy="2875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600" spc="125" dirty="0">
                <a:solidFill>
                  <a:srgbClr val="6D6E71"/>
                </a:solidFill>
                <a:latin typeface="Arial"/>
                <a:cs typeface="Arial"/>
              </a:rPr>
              <a:t>Maga a </a:t>
            </a:r>
            <a:r>
              <a:rPr lang="hu-HU" sz="1600" spc="125" dirty="0" err="1">
                <a:solidFill>
                  <a:srgbClr val="6D6E71"/>
                </a:solidFill>
                <a:latin typeface="Arial"/>
                <a:cs typeface="Arial"/>
              </a:rPr>
              <a:t>hidrogél</a:t>
            </a:r>
            <a:r>
              <a:rPr lang="hu-HU" sz="1600" spc="125" dirty="0">
                <a:solidFill>
                  <a:srgbClr val="6D6E71"/>
                </a:solidFill>
                <a:latin typeface="Arial"/>
                <a:cs typeface="Arial"/>
              </a:rPr>
              <a:t> egy igazán egyedi vízbázisú gél formula, amely képes a saját tömegének 500-szorosát vízben megkötni.</a:t>
            </a:r>
            <a:r>
              <a:rPr sz="1600" spc="25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spc="25" dirty="0">
                <a:solidFill>
                  <a:srgbClr val="6D6E71"/>
                </a:solidFill>
                <a:latin typeface="Arial"/>
                <a:cs typeface="Arial"/>
              </a:rPr>
              <a:t>A </a:t>
            </a:r>
            <a:r>
              <a:rPr lang="hu-HU" sz="1600" spc="125" dirty="0" err="1">
                <a:solidFill>
                  <a:srgbClr val="6D6E71"/>
                </a:solidFill>
                <a:latin typeface="Arial"/>
                <a:cs typeface="Arial"/>
              </a:rPr>
              <a:t>hid</a:t>
            </a:r>
            <a:r>
              <a:rPr sz="1600" spc="125" dirty="0">
                <a:solidFill>
                  <a:srgbClr val="6D6E71"/>
                </a:solidFill>
                <a:latin typeface="Arial"/>
                <a:cs typeface="Arial"/>
              </a:rPr>
              <a:t>rog</a:t>
            </a:r>
            <a:r>
              <a:rPr lang="hu-HU" sz="1600" spc="125" dirty="0">
                <a:solidFill>
                  <a:srgbClr val="6D6E71"/>
                </a:solidFill>
                <a:latin typeface="Arial"/>
                <a:cs typeface="Arial"/>
              </a:rPr>
              <a:t>éleket a prémium színvonalú arcápoló készítményekben alkalmazzák, mivel a molekula struktúrájuk azonos a bőrsejtek struktúrájával.</a:t>
            </a:r>
            <a:endParaRPr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65"/>
              </a:spcBef>
            </a:pPr>
            <a:r>
              <a:rPr lang="hu-HU" sz="1600" spc="75" dirty="0">
                <a:solidFill>
                  <a:srgbClr val="6D6E71"/>
                </a:solidFill>
                <a:latin typeface="Arial"/>
                <a:cs typeface="Arial"/>
              </a:rPr>
              <a:t>Azok a készítmények, amelyekben megtalálható a </a:t>
            </a:r>
            <a:r>
              <a:rPr lang="hu-HU" sz="1600" spc="65" dirty="0" err="1">
                <a:solidFill>
                  <a:srgbClr val="6D6E71"/>
                </a:solidFill>
                <a:latin typeface="Arial"/>
                <a:cs typeface="Arial"/>
              </a:rPr>
              <a:t>hidrogél</a:t>
            </a:r>
            <a:r>
              <a:rPr sz="1600" spc="105" dirty="0">
                <a:solidFill>
                  <a:srgbClr val="6D6E71"/>
                </a:solidFill>
                <a:latin typeface="Arial"/>
                <a:cs typeface="Arial"/>
              </a:rPr>
              <a:t>,</a:t>
            </a:r>
            <a:r>
              <a:rPr lang="hu-HU" sz="1600" spc="105" dirty="0">
                <a:solidFill>
                  <a:srgbClr val="6D6E71"/>
                </a:solidFill>
                <a:latin typeface="Arial"/>
                <a:cs typeface="Arial"/>
              </a:rPr>
              <a:t> garantáltan eredményesebbek a bőrápolásban.</a:t>
            </a:r>
            <a:endParaRPr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65"/>
              </a:spcBef>
            </a:pPr>
            <a:r>
              <a:rPr lang="hu-HU" sz="1600" spc="125" dirty="0">
                <a:solidFill>
                  <a:srgbClr val="6D6E71"/>
                </a:solidFill>
                <a:latin typeface="Arial"/>
                <a:cs typeface="Arial"/>
              </a:rPr>
              <a:t>Finom réteget képez a felületen, így fokozva a hatóanyagok felszívódását. A leghatékonyabb bőrápoló rutinnak tartalmaznia kell a </a:t>
            </a:r>
            <a:r>
              <a:rPr lang="hu-HU" sz="1600" spc="125" dirty="0" err="1">
                <a:solidFill>
                  <a:srgbClr val="6D6E71"/>
                </a:solidFill>
                <a:latin typeface="Arial"/>
                <a:cs typeface="Arial"/>
              </a:rPr>
              <a:t>hidrogél</a:t>
            </a:r>
            <a:r>
              <a:rPr lang="hu-HU" sz="1600" spc="125" dirty="0">
                <a:solidFill>
                  <a:srgbClr val="6D6E71"/>
                </a:solidFill>
                <a:latin typeface="Arial"/>
                <a:cs typeface="Arial"/>
              </a:rPr>
              <a:t> formulákat, hiszen megtámogatják az ápolás eredményességét.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1567" y="4709071"/>
            <a:ext cx="1574165" cy="50783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hu-HU" sz="3200" dirty="0">
                <a:latin typeface="Liberation Sans Narrow"/>
                <a:cs typeface="Liberation Sans Narrow"/>
              </a:rPr>
              <a:t>HATÁS</a:t>
            </a:r>
            <a:endParaRPr sz="3200" dirty="0">
              <a:latin typeface="Liberation Sans Narrow"/>
              <a:cs typeface="Liberation Sans Narrow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6327" y="5479222"/>
            <a:ext cx="365918" cy="1733569"/>
            <a:chOff x="846325" y="5479224"/>
            <a:chExt cx="280354" cy="1424624"/>
          </a:xfrm>
        </p:grpSpPr>
        <p:sp>
          <p:nvSpPr>
            <p:cNvPr id="16" name="object 16"/>
            <p:cNvSpPr/>
            <p:nvPr/>
          </p:nvSpPr>
          <p:spPr>
            <a:xfrm>
              <a:off x="846325" y="5559018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91651" y="5479224"/>
              <a:ext cx="35028" cy="381095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0"/>
                  </a:moveTo>
                  <a:lnTo>
                    <a:pt x="0" y="253974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6325" y="623342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91652" y="5987046"/>
              <a:ext cx="0" cy="492759"/>
            </a:xfrm>
            <a:custGeom>
              <a:avLst/>
              <a:gdLst/>
              <a:ahLst/>
              <a:cxnLst/>
              <a:rect l="l" t="t" r="r" b="b"/>
              <a:pathLst>
                <a:path h="492760">
                  <a:moveTo>
                    <a:pt x="0" y="0"/>
                  </a:moveTo>
                  <a:lnTo>
                    <a:pt x="0" y="492671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6325" y="677712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1652" y="6638418"/>
              <a:ext cx="0" cy="265430"/>
            </a:xfrm>
            <a:custGeom>
              <a:avLst/>
              <a:gdLst/>
              <a:ahLst/>
              <a:cxnLst/>
              <a:rect l="l" t="t" r="r" b="b"/>
              <a:pathLst>
                <a:path h="265429">
                  <a:moveTo>
                    <a:pt x="0" y="0"/>
                  </a:moveTo>
                  <a:lnTo>
                    <a:pt x="0" y="265290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206853" y="5438397"/>
            <a:ext cx="6243320" cy="17747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60" dirty="0">
                <a:solidFill>
                  <a:srgbClr val="6D6E71"/>
                </a:solidFill>
                <a:latin typeface="Arial"/>
                <a:cs typeface="Arial"/>
              </a:rPr>
              <a:t>H</a:t>
            </a:r>
            <a:r>
              <a:rPr lang="hu-HU" sz="1800" spc="60" dirty="0">
                <a:solidFill>
                  <a:srgbClr val="6D6E71"/>
                </a:solidFill>
                <a:latin typeface="Arial"/>
                <a:cs typeface="Arial"/>
              </a:rPr>
              <a:t>IDRATÁLJA A BŐRT ÉS FOKOZZA VÍZMEGTARTÓ KÉPESSÉGÉT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800"/>
              </a:lnSpc>
              <a:spcBef>
                <a:spcPts val="1535"/>
              </a:spcBef>
            </a:pPr>
            <a:r>
              <a:rPr lang="hu-HU" spc="60" dirty="0">
                <a:solidFill>
                  <a:srgbClr val="6D6E71"/>
                </a:solidFill>
                <a:latin typeface="Arial"/>
                <a:cs typeface="Arial"/>
              </a:rPr>
              <a:t>A MASZKOK HATÓANYAGAI TÁPLÁLJÁK ÉS VITALIZÁLJÁK A BŐRT</a:t>
            </a:r>
            <a:endParaRPr lang="hu-HU" dirty="0">
              <a:latin typeface="Arial"/>
              <a:cs typeface="Arial"/>
            </a:endParaRPr>
          </a:p>
          <a:p>
            <a:pPr marL="12700" marR="5080">
              <a:lnSpc>
                <a:spcPct val="100800"/>
              </a:lnSpc>
              <a:spcBef>
                <a:spcPts val="1535"/>
              </a:spcBef>
            </a:pPr>
            <a:r>
              <a:rPr sz="1800" spc="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pc="120" dirty="0">
                <a:solidFill>
                  <a:srgbClr val="6D6E71"/>
                </a:solidFill>
                <a:latin typeface="Arial"/>
                <a:cs typeface="Arial"/>
              </a:rPr>
              <a:t>SZUPER REGENERÁLÓ HATÁSÚAK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3600450"/>
          </a:xfrm>
          <a:custGeom>
            <a:avLst/>
            <a:gdLst/>
            <a:ahLst/>
            <a:cxnLst/>
            <a:rect l="l" t="t" r="r" b="b"/>
            <a:pathLst>
              <a:path w="10800080" h="3600450">
                <a:moveTo>
                  <a:pt x="10800003" y="0"/>
                </a:moveTo>
                <a:lnTo>
                  <a:pt x="0" y="0"/>
                </a:lnTo>
                <a:lnTo>
                  <a:pt x="0" y="3599992"/>
                </a:lnTo>
                <a:lnTo>
                  <a:pt x="10800003" y="359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2069" y="5983220"/>
            <a:ext cx="2139315" cy="848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95"/>
              </a:spcBef>
            </a:pP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HYDROGEL GOLD </a:t>
            </a:r>
            <a:r>
              <a:rPr lang="hu-HU" b="1" dirty="0">
                <a:solidFill>
                  <a:srgbClr val="6D6E71"/>
                </a:solidFill>
                <a:latin typeface="Arial"/>
                <a:cs typeface="Arial"/>
              </a:rPr>
              <a:t>SZEM LAPOK</a:t>
            </a:r>
            <a:endParaRPr sz="1800" b="1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sz="1800" spc="35" dirty="0">
                <a:solidFill>
                  <a:srgbClr val="6D6E71"/>
                </a:solidFill>
                <a:latin typeface="Arial"/>
                <a:cs typeface="Arial"/>
              </a:rPr>
              <a:t>15ml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0982" y="5983220"/>
            <a:ext cx="2308358" cy="5543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95"/>
              </a:spcBef>
            </a:pP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HYDROGEL </a:t>
            </a:r>
            <a:r>
              <a:rPr lang="hu-HU" b="1" dirty="0">
                <a:solidFill>
                  <a:srgbClr val="6D6E71"/>
                </a:solidFill>
                <a:latin typeface="Arial"/>
                <a:cs typeface="Arial"/>
              </a:rPr>
              <a:t>LAPOK AJKAKRA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 MAS</a:t>
            </a:r>
            <a:r>
              <a:rPr lang="hu-HU" sz="1800" b="1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800" b="1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7379" y="6011036"/>
            <a:ext cx="2304956" cy="8341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95"/>
              </a:spcBef>
            </a:pP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HYDROGEL </a:t>
            </a:r>
            <a:r>
              <a:rPr lang="hu-HU" b="1" dirty="0">
                <a:solidFill>
                  <a:srgbClr val="6D6E71"/>
                </a:solidFill>
                <a:latin typeface="Arial"/>
                <a:cs typeface="Arial"/>
              </a:rPr>
              <a:t>SZEMKONTÚR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  MAS</a:t>
            </a:r>
            <a:r>
              <a:rPr lang="hu-HU" sz="1800" b="1" dirty="0">
                <a:solidFill>
                  <a:srgbClr val="6D6E71"/>
                </a:solidFill>
                <a:latin typeface="Arial"/>
                <a:cs typeface="Arial"/>
              </a:rPr>
              <a:t>Z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K</a:t>
            </a:r>
            <a:endParaRPr sz="1800" b="1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6864" y="5952989"/>
            <a:ext cx="1894205" cy="8341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95"/>
              </a:spcBef>
            </a:pP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HYDROGEL</a:t>
            </a:r>
            <a:r>
              <a:rPr lang="hu-HU" sz="1800" b="1" dirty="0">
                <a:solidFill>
                  <a:srgbClr val="6D6E71"/>
                </a:solidFill>
                <a:latin typeface="Arial"/>
                <a:cs typeface="Arial"/>
              </a:rPr>
              <a:t> SZEMKONTÚR</a:t>
            </a:r>
            <a:r>
              <a:rPr sz="1800" b="1" dirty="0">
                <a:solidFill>
                  <a:srgbClr val="6D6E71"/>
                </a:solidFill>
                <a:latin typeface="Arial"/>
                <a:cs typeface="Arial"/>
              </a:rPr>
              <a:t>  </a:t>
            </a:r>
            <a:r>
              <a:rPr lang="hu-HU" b="1" dirty="0">
                <a:solidFill>
                  <a:srgbClr val="6D6E71"/>
                </a:solidFill>
                <a:latin typeface="Arial"/>
                <a:cs typeface="Arial"/>
              </a:rPr>
              <a:t>LAPOK</a:t>
            </a:r>
            <a:endParaRPr sz="1800" b="1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4832" y="1170622"/>
            <a:ext cx="9800590" cy="4840605"/>
            <a:chOff x="514832" y="1170622"/>
            <a:chExt cx="9800590" cy="48406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832" y="2925787"/>
              <a:ext cx="1957971" cy="27675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981" y="2450884"/>
              <a:ext cx="2176995" cy="35601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5968" y="2628226"/>
              <a:ext cx="2607779" cy="31034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44253" y="2925775"/>
              <a:ext cx="1983752" cy="279316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2259" y="1170622"/>
              <a:ext cx="197485" cy="786130"/>
            </a:xfrm>
            <a:custGeom>
              <a:avLst/>
              <a:gdLst/>
              <a:ahLst/>
              <a:cxnLst/>
              <a:rect l="l" t="t" r="r" b="b"/>
              <a:pathLst>
                <a:path w="197484" h="786130">
                  <a:moveTo>
                    <a:pt x="197053" y="0"/>
                  </a:moveTo>
                  <a:lnTo>
                    <a:pt x="0" y="0"/>
                  </a:lnTo>
                  <a:lnTo>
                    <a:pt x="0" y="785596"/>
                  </a:lnTo>
                  <a:lnTo>
                    <a:pt x="197053" y="785596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15768" y="1026045"/>
            <a:ext cx="8877532" cy="947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50" dirty="0">
                <a:solidFill>
                  <a:srgbClr val="FFFFFF"/>
                </a:solidFill>
              </a:rPr>
              <a:t>H</a:t>
            </a:r>
            <a:r>
              <a:rPr lang="hu-HU" sz="6050" dirty="0">
                <a:solidFill>
                  <a:srgbClr val="FFFFFF"/>
                </a:solidFill>
              </a:rPr>
              <a:t>I</a:t>
            </a:r>
            <a:r>
              <a:rPr sz="6050" dirty="0">
                <a:solidFill>
                  <a:srgbClr val="FFFFFF"/>
                </a:solidFill>
              </a:rPr>
              <a:t>DROG</a:t>
            </a:r>
            <a:r>
              <a:rPr lang="hu-HU" sz="6050" dirty="0">
                <a:solidFill>
                  <a:srgbClr val="FFFFFF"/>
                </a:solidFill>
              </a:rPr>
              <a:t>É</a:t>
            </a:r>
            <a:r>
              <a:rPr sz="6050" dirty="0">
                <a:solidFill>
                  <a:srgbClr val="FFFFFF"/>
                </a:solidFill>
              </a:rPr>
              <a:t>L</a:t>
            </a:r>
            <a:r>
              <a:rPr sz="6050" spc="350" dirty="0">
                <a:solidFill>
                  <a:srgbClr val="FFFFFF"/>
                </a:solidFill>
              </a:rPr>
              <a:t> </a:t>
            </a:r>
            <a:r>
              <a:rPr sz="6050" spc="-45" dirty="0">
                <a:solidFill>
                  <a:srgbClr val="FFFFFF"/>
                </a:solidFill>
              </a:rPr>
              <a:t>MAS</a:t>
            </a:r>
            <a:r>
              <a:rPr lang="hu-HU" sz="6050" spc="-45" dirty="0">
                <a:solidFill>
                  <a:srgbClr val="FFFFFF"/>
                </a:solidFill>
              </a:rPr>
              <a:t>Z</a:t>
            </a:r>
            <a:r>
              <a:rPr sz="6050" spc="-45" dirty="0">
                <a:solidFill>
                  <a:srgbClr val="FFFFFF"/>
                </a:solidFill>
              </a:rPr>
              <a:t>K</a:t>
            </a:r>
            <a:r>
              <a:rPr lang="hu-HU" sz="6050" spc="-45" dirty="0">
                <a:solidFill>
                  <a:srgbClr val="FFFFFF"/>
                </a:solidFill>
              </a:rPr>
              <a:t>OK</a:t>
            </a:r>
            <a:endParaRPr sz="6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9832" y="355333"/>
            <a:ext cx="6357678" cy="16706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6459"/>
              </a:lnSpc>
              <a:spcBef>
                <a:spcPts val="130"/>
              </a:spcBef>
            </a:pPr>
            <a:r>
              <a:rPr lang="hu-HU" sz="6050" dirty="0"/>
              <a:t>SZÖVET</a:t>
            </a:r>
            <a:endParaRPr sz="6050" dirty="0"/>
          </a:p>
          <a:p>
            <a:pPr marL="12700">
              <a:lnSpc>
                <a:spcPts val="6459"/>
              </a:lnSpc>
            </a:pPr>
            <a:r>
              <a:rPr lang="hu-HU" sz="6050" dirty="0"/>
              <a:t>ARC</a:t>
            </a:r>
            <a:r>
              <a:rPr sz="6050" dirty="0"/>
              <a:t> MAS</a:t>
            </a:r>
            <a:r>
              <a:rPr lang="hu-HU" sz="6050" dirty="0"/>
              <a:t>Z</a:t>
            </a:r>
            <a:r>
              <a:rPr sz="6050" dirty="0"/>
              <a:t>K</a:t>
            </a:r>
            <a:r>
              <a:rPr lang="hu-HU" sz="6050" dirty="0"/>
              <a:t>OK</a:t>
            </a:r>
            <a:endParaRPr sz="6050" dirty="0"/>
          </a:p>
        </p:txBody>
      </p:sp>
      <p:grpSp>
        <p:nvGrpSpPr>
          <p:cNvPr id="5" name="object 5"/>
          <p:cNvGrpSpPr/>
          <p:nvPr/>
        </p:nvGrpSpPr>
        <p:grpSpPr>
          <a:xfrm>
            <a:off x="752784" y="220268"/>
            <a:ext cx="9838495" cy="7119594"/>
            <a:chOff x="752784" y="220268"/>
            <a:chExt cx="9838495" cy="7119594"/>
          </a:xfrm>
        </p:grpSpPr>
        <p:sp>
          <p:nvSpPr>
            <p:cNvPr id="6" name="object 6"/>
            <p:cNvSpPr/>
            <p:nvPr/>
          </p:nvSpPr>
          <p:spPr>
            <a:xfrm>
              <a:off x="846327" y="525297"/>
              <a:ext cx="197485" cy="1362075"/>
            </a:xfrm>
            <a:custGeom>
              <a:avLst/>
              <a:gdLst/>
              <a:ahLst/>
              <a:cxnLst/>
              <a:rect l="l" t="t" r="r" b="b"/>
              <a:pathLst>
                <a:path w="197484" h="1362075">
                  <a:moveTo>
                    <a:pt x="197053" y="0"/>
                  </a:moveTo>
                  <a:lnTo>
                    <a:pt x="0" y="0"/>
                  </a:lnTo>
                  <a:lnTo>
                    <a:pt x="0" y="1361605"/>
                  </a:lnTo>
                  <a:lnTo>
                    <a:pt x="197053" y="1361605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2784" y="2105025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98112" y="1998490"/>
              <a:ext cx="0" cy="432434"/>
            </a:xfrm>
            <a:custGeom>
              <a:avLst/>
              <a:gdLst/>
              <a:ahLst/>
              <a:cxnLst/>
              <a:rect l="l" t="t" r="r" b="b"/>
              <a:pathLst>
                <a:path h="432435">
                  <a:moveTo>
                    <a:pt x="0" y="0"/>
                  </a:moveTo>
                  <a:lnTo>
                    <a:pt x="0" y="432003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2784" y="2790825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8112" y="2562225"/>
              <a:ext cx="0" cy="887730"/>
            </a:xfrm>
            <a:custGeom>
              <a:avLst/>
              <a:gdLst/>
              <a:ahLst/>
              <a:cxnLst/>
              <a:rect l="l" t="t" r="r" b="b"/>
              <a:pathLst>
                <a:path h="887729">
                  <a:moveTo>
                    <a:pt x="0" y="0"/>
                  </a:moveTo>
                  <a:lnTo>
                    <a:pt x="0" y="887691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2784" y="459559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 flipH="1">
              <a:off x="952967" y="4167431"/>
              <a:ext cx="45719" cy="1290394"/>
            </a:xfrm>
            <a:custGeom>
              <a:avLst/>
              <a:gdLst/>
              <a:ahLst/>
              <a:cxnLst/>
              <a:rect l="l" t="t" r="r" b="b"/>
              <a:pathLst>
                <a:path h="1156970">
                  <a:moveTo>
                    <a:pt x="0" y="0"/>
                  </a:moveTo>
                  <a:lnTo>
                    <a:pt x="0" y="1156398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5994" y="220268"/>
              <a:ext cx="2815285" cy="711959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243441" y="1894269"/>
            <a:ext cx="6022975" cy="4980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marR="5080" algn="just">
              <a:lnSpc>
                <a:spcPct val="100000"/>
              </a:lnSpc>
              <a:spcBef>
                <a:spcPts val="100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Az oldalsó bemetszéseknek köszönhetően a maszk tökéletesen idomul az arc formájához.</a:t>
            </a:r>
            <a:endParaRPr sz="1600" dirty="0">
              <a:latin typeface="Arial"/>
              <a:cs typeface="Arial"/>
            </a:endParaRPr>
          </a:p>
          <a:p>
            <a:pPr marL="52069" marR="5080" algn="just">
              <a:lnSpc>
                <a:spcPct val="100000"/>
              </a:lnSpc>
              <a:spcBef>
                <a:spcPts val="1135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 szövet aktív hatóanyagokkal (természetes antioxidánsok) van átitatva gazdagon.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Alkalmazása kellemes érzéssel párosul. A bőr egészségesebbé válik általa. </a:t>
            </a:r>
            <a:r>
              <a:rPr lang="hu-HU" sz="1600" dirty="0" err="1">
                <a:solidFill>
                  <a:srgbClr val="6D6E71"/>
                </a:solidFill>
                <a:latin typeface="Arial"/>
                <a:cs typeface="Arial"/>
              </a:rPr>
              <a:t>Vitalizáltabb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, energikusabb bőrkép az eredmény.</a:t>
            </a:r>
            <a:endParaRPr sz="1600" dirty="0">
              <a:latin typeface="Arial"/>
              <a:cs typeface="Arial"/>
            </a:endParaRPr>
          </a:p>
          <a:p>
            <a:pPr marL="52069" algn="just">
              <a:lnSpc>
                <a:spcPct val="100000"/>
              </a:lnSpc>
              <a:spcBef>
                <a:spcPts val="850"/>
              </a:spcBef>
            </a:pP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MINDEN SZÖVETMASZK ÚJRAHASZNOSÍTOTT SZÖVETBŐL KÉSZÜL</a:t>
            </a:r>
            <a:r>
              <a:rPr sz="1600" dirty="0">
                <a:solidFill>
                  <a:srgbClr val="6D6E71"/>
                </a:solid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  <a:spcBef>
                <a:spcPts val="570"/>
              </a:spcBef>
            </a:pPr>
            <a:r>
              <a:rPr lang="hu-HU" sz="1600" dirty="0">
                <a:solidFill>
                  <a:srgbClr val="AADCD4"/>
                </a:solidFill>
                <a:latin typeface="Arial Black"/>
                <a:cs typeface="Arial Black"/>
              </a:rPr>
              <a:t>PAMUT ORGANIKUS MASZKOK</a:t>
            </a:r>
          </a:p>
          <a:p>
            <a:pPr marL="52069">
              <a:lnSpc>
                <a:spcPct val="100000"/>
              </a:lnSpc>
              <a:spcBef>
                <a:spcPts val="570"/>
              </a:spcBef>
            </a:pPr>
            <a:r>
              <a:rPr lang="hu-HU" sz="1600" dirty="0">
                <a:solidFill>
                  <a:srgbClr val="AADCD4"/>
                </a:solidFill>
                <a:latin typeface="Arial Black"/>
                <a:cs typeface="Arial Black"/>
              </a:rPr>
              <a:t>PAMUT MASZKOK</a:t>
            </a:r>
          </a:p>
          <a:p>
            <a:pPr marL="52069">
              <a:spcBef>
                <a:spcPts val="570"/>
              </a:spcBef>
            </a:pPr>
            <a:r>
              <a:rPr lang="hu-HU" sz="1600" dirty="0">
                <a:solidFill>
                  <a:srgbClr val="AADCD4"/>
                </a:solidFill>
                <a:latin typeface="Arial Black"/>
                <a:cs typeface="Arial Black"/>
              </a:rPr>
              <a:t>SOFTCELL® MASZKOK</a:t>
            </a:r>
            <a:endParaRPr lang="hu-HU" sz="1600" dirty="0">
              <a:latin typeface="Arial Black"/>
              <a:cs typeface="Arial Black"/>
            </a:endParaRPr>
          </a:p>
          <a:p>
            <a:pPr marL="52069">
              <a:spcBef>
                <a:spcPts val="570"/>
              </a:spcBef>
            </a:pPr>
            <a:r>
              <a:rPr lang="hu-HU" sz="1600" dirty="0">
                <a:solidFill>
                  <a:srgbClr val="AADCD4"/>
                </a:solidFill>
                <a:latin typeface="Arial Black"/>
                <a:cs typeface="Arial Black"/>
              </a:rPr>
              <a:t>FEKETE SZÖVET MASZK AKTÍV SZÉNNEL</a:t>
            </a:r>
          </a:p>
          <a:p>
            <a:pPr marL="12700" marR="44450" algn="just">
              <a:lnSpc>
                <a:spcPct val="100000"/>
              </a:lnSpc>
              <a:spcBef>
                <a:spcPts val="1675"/>
              </a:spcBef>
            </a:pPr>
            <a:r>
              <a:rPr lang="hu-HU" sz="1600" dirty="0">
                <a:solidFill>
                  <a:srgbClr val="6D6E71"/>
                </a:solidFill>
                <a:latin typeface="Arial Black"/>
                <a:cs typeface="Arial Black"/>
              </a:rPr>
              <a:t>A </a:t>
            </a:r>
            <a:r>
              <a:rPr sz="1600" dirty="0">
                <a:solidFill>
                  <a:srgbClr val="6D6E71"/>
                </a:solidFill>
                <a:latin typeface="Arial Black"/>
                <a:cs typeface="Arial Black"/>
              </a:rPr>
              <a:t>SOFTCELL® </a:t>
            </a:r>
            <a:r>
              <a:rPr lang="hu-HU" sz="1600" dirty="0">
                <a:solidFill>
                  <a:srgbClr val="6D6E71"/>
                </a:solidFill>
                <a:latin typeface="Arial"/>
                <a:cs typeface="Arial"/>
              </a:rPr>
              <a:t>szövet egy teljesen új és csúcsminőségű szövet, amelyből kiváló maszk készül. Kiváló felszívó tulajdonságát finom szerkezetű cellulóz tartalmának köszönheti, melyet fapépből nyernek. Az anyag egyedülálló módon támogatja meg és fokozza a hatóanyagok felszívódását.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0800080" cy="7560309"/>
            <a:chOff x="0" y="12"/>
            <a:chExt cx="1080008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9997" y="12"/>
              <a:ext cx="5839993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"/>
              <a:ext cx="5101590" cy="7560309"/>
            </a:xfrm>
            <a:custGeom>
              <a:avLst/>
              <a:gdLst/>
              <a:ahLst/>
              <a:cxnLst/>
              <a:rect l="l" t="t" r="r" b="b"/>
              <a:pathLst>
                <a:path w="5101590" h="7560309">
                  <a:moveTo>
                    <a:pt x="0" y="7559992"/>
                  </a:moveTo>
                  <a:lnTo>
                    <a:pt x="5101590" y="7559992"/>
                  </a:lnTo>
                  <a:lnTo>
                    <a:pt x="5101590" y="0"/>
                  </a:lnTo>
                  <a:lnTo>
                    <a:pt x="0" y="0"/>
                  </a:lnTo>
                  <a:lnTo>
                    <a:pt x="0" y="7559992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01590" y="12"/>
              <a:ext cx="90170" cy="7560309"/>
            </a:xfrm>
            <a:custGeom>
              <a:avLst/>
              <a:gdLst/>
              <a:ahLst/>
              <a:cxnLst/>
              <a:rect l="l" t="t" r="r" b="b"/>
              <a:pathLst>
                <a:path w="90170" h="7560309">
                  <a:moveTo>
                    <a:pt x="90004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90004" y="7559992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986178" y="445655"/>
            <a:ext cx="3205582" cy="69147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640715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AKTÍV SZÉN SZÖVET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ARC 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9652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23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  <a:p>
            <a:pPr marL="53340" marR="5080">
              <a:lnSpc>
                <a:spcPct val="100000"/>
              </a:lnSpc>
              <a:spcBef>
                <a:spcPts val="1964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ANTI-AGEING ORG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ANIKUS PAMUT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ARC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ZK</a:t>
            </a:r>
            <a:endParaRPr sz="1800" dirty="0">
              <a:latin typeface="Arial Black"/>
              <a:cs typeface="Arial Black"/>
            </a:endParaRPr>
          </a:p>
          <a:p>
            <a:pPr marL="5334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15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  <a:p>
            <a:pPr marL="53340" marR="621030" algn="l">
              <a:lnSpc>
                <a:spcPct val="100000"/>
              </a:lnSpc>
              <a:spcBef>
                <a:spcPts val="1925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ANTI-AGEING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SZÖVET ARC 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ZK</a:t>
            </a:r>
            <a:endParaRPr sz="1800" dirty="0">
              <a:latin typeface="Arial Black"/>
              <a:cs typeface="Arial Black"/>
            </a:endParaRPr>
          </a:p>
          <a:p>
            <a:pPr marL="5334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23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480059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MOISTURIZING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SZÖVET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ARC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23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90"/>
              </a:spcBef>
            </a:pPr>
            <a:endParaRPr sz="1800" dirty="0">
              <a:latin typeface="Verdana"/>
              <a:cs typeface="Verdana"/>
            </a:endParaRPr>
          </a:p>
          <a:p>
            <a:pPr marL="53340" marR="438784">
              <a:lnSpc>
                <a:spcPct val="100000"/>
              </a:lnSpc>
              <a:spcBef>
                <a:spcPts val="5"/>
              </a:spcBef>
            </a:pPr>
            <a:endParaRPr lang="hu-HU" sz="1800" dirty="0">
              <a:solidFill>
                <a:srgbClr val="6D6E71"/>
              </a:solidFill>
              <a:latin typeface="Arial Black"/>
              <a:cs typeface="Arial Black"/>
            </a:endParaRPr>
          </a:p>
          <a:p>
            <a:pPr marL="53340" marR="438784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MOISTURIZING SOFTCELL®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ARC 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MAS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Z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5334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15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1403" y="211963"/>
            <a:ext cx="1276985" cy="7226300"/>
            <a:chOff x="541403" y="211963"/>
            <a:chExt cx="1276985" cy="72263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705" y="211963"/>
              <a:ext cx="1230274" cy="15378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378" y="1684489"/>
              <a:ext cx="1157762" cy="14472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403" y="3033725"/>
              <a:ext cx="1276870" cy="15960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304" y="4547730"/>
              <a:ext cx="1251077" cy="15638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5392" y="6045749"/>
              <a:ext cx="1113603" cy="1392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2425700"/>
          </a:xfrm>
          <a:custGeom>
            <a:avLst/>
            <a:gdLst/>
            <a:ahLst/>
            <a:cxnLst/>
            <a:rect l="l" t="t" r="r" b="b"/>
            <a:pathLst>
              <a:path w="10800080" h="2425700">
                <a:moveTo>
                  <a:pt x="10800003" y="0"/>
                </a:moveTo>
                <a:lnTo>
                  <a:pt x="0" y="0"/>
                </a:lnTo>
                <a:lnTo>
                  <a:pt x="0" y="2425687"/>
                </a:lnTo>
                <a:lnTo>
                  <a:pt x="10800003" y="2425687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9833" y="355333"/>
            <a:ext cx="7616667" cy="1670685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marL="12700" marR="5080">
              <a:lnSpc>
                <a:spcPct val="77900"/>
              </a:lnSpc>
              <a:spcBef>
                <a:spcPts val="1735"/>
              </a:spcBef>
            </a:pPr>
            <a:r>
              <a:rPr sz="6050" dirty="0">
                <a:solidFill>
                  <a:srgbClr val="FFFFFF"/>
                </a:solidFill>
              </a:rPr>
              <a:t>ULTRA MELTING MASSAGE BALM</a:t>
            </a:r>
            <a:endParaRPr sz="6050" dirty="0"/>
          </a:p>
        </p:txBody>
      </p:sp>
      <p:sp>
        <p:nvSpPr>
          <p:cNvPr id="4" name="object 4"/>
          <p:cNvSpPr/>
          <p:nvPr/>
        </p:nvSpPr>
        <p:spPr>
          <a:xfrm>
            <a:off x="846327" y="525297"/>
            <a:ext cx="197485" cy="1362075"/>
          </a:xfrm>
          <a:custGeom>
            <a:avLst/>
            <a:gdLst/>
            <a:ahLst/>
            <a:cxnLst/>
            <a:rect l="l" t="t" r="r" b="b"/>
            <a:pathLst>
              <a:path w="197484" h="1362075">
                <a:moveTo>
                  <a:pt x="197053" y="0"/>
                </a:moveTo>
                <a:lnTo>
                  <a:pt x="0" y="0"/>
                </a:lnTo>
                <a:lnTo>
                  <a:pt x="0" y="1361605"/>
                </a:lnTo>
                <a:lnTo>
                  <a:pt x="197053" y="1361605"/>
                </a:lnTo>
                <a:lnTo>
                  <a:pt x="1970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16252" y="2470353"/>
            <a:ext cx="4909848" cy="566822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MASS</a:t>
            </a:r>
            <a:r>
              <a:rPr lang="hu-HU"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ZÁZS </a:t>
            </a:r>
            <a:r>
              <a:rPr sz="3600" b="1" spc="-7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BAL</a:t>
            </a:r>
            <a:r>
              <a:rPr lang="hu-HU" sz="3600" b="1" spc="-7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ZSAM</a:t>
            </a:r>
            <a:endParaRPr sz="3600" dirty="0">
              <a:latin typeface="Liberation Sans Narrow"/>
              <a:cs typeface="Liberation Sans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6252" y="3476625"/>
            <a:ext cx="4669155" cy="2593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sz="1700" dirty="0">
                <a:solidFill>
                  <a:srgbClr val="6D6E71"/>
                </a:solidFill>
                <a:latin typeface="Arial"/>
                <a:cs typeface="Arial"/>
              </a:rPr>
              <a:t>Ez a légies és</a:t>
            </a:r>
            <a:r>
              <a:rPr sz="17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Arial"/>
                <a:cs typeface="Arial"/>
              </a:rPr>
              <a:t>elolvadó</a:t>
            </a:r>
            <a:r>
              <a:rPr sz="1700" dirty="0">
                <a:solidFill>
                  <a:srgbClr val="6D6E71"/>
                </a:solidFill>
                <a:latin typeface="Arial"/>
                <a:cs typeface="Arial"/>
              </a:rPr>
              <a:t> mass</a:t>
            </a:r>
            <a:r>
              <a:rPr lang="hu-HU" sz="1700" dirty="0" err="1">
                <a:solidFill>
                  <a:srgbClr val="6D6E71"/>
                </a:solidFill>
                <a:latin typeface="Arial"/>
                <a:cs typeface="Arial"/>
              </a:rPr>
              <a:t>zázs</a:t>
            </a:r>
            <a:r>
              <a:rPr sz="170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1700" dirty="0" err="1">
                <a:solidFill>
                  <a:srgbClr val="6D6E71"/>
                </a:solidFill>
                <a:latin typeface="Arial"/>
                <a:cs typeface="Arial"/>
              </a:rPr>
              <a:t>bal</a:t>
            </a:r>
            <a:r>
              <a:rPr lang="hu-HU" sz="1700" dirty="0" err="1">
                <a:solidFill>
                  <a:srgbClr val="6D6E71"/>
                </a:solidFill>
                <a:latin typeface="Arial"/>
                <a:cs typeface="Arial"/>
              </a:rPr>
              <a:t>zsam</a:t>
            </a:r>
            <a:r>
              <a:rPr sz="1700" dirty="0">
                <a:solidFill>
                  <a:srgbClr val="6D6E71"/>
                </a:solidFill>
                <a:latin typeface="Arial"/>
                <a:cs typeface="Arial"/>
              </a:rPr>
              <a:t>, </a:t>
            </a:r>
            <a:r>
              <a:rPr lang="hu-HU" sz="1700" dirty="0">
                <a:solidFill>
                  <a:srgbClr val="6D6E71"/>
                </a:solidFill>
                <a:latin typeface="Arial"/>
                <a:cs typeface="Arial"/>
              </a:rPr>
              <a:t>az ápoláson keresztül nyújtja a </a:t>
            </a:r>
            <a:r>
              <a:rPr lang="hu-HU" sz="1700" dirty="0" err="1">
                <a:solidFill>
                  <a:srgbClr val="6D6E71"/>
                </a:solidFill>
                <a:latin typeface="Arial"/>
                <a:cs typeface="Arial"/>
              </a:rPr>
              <a:t>well-being</a:t>
            </a:r>
            <a:r>
              <a:rPr lang="hu-HU" sz="1700" dirty="0">
                <a:solidFill>
                  <a:srgbClr val="6D6E71"/>
                </a:solidFill>
                <a:latin typeface="Arial"/>
                <a:cs typeface="Arial"/>
              </a:rPr>
              <a:t> érzést. </a:t>
            </a:r>
            <a:br>
              <a:rPr lang="hu-HU" sz="1700" dirty="0">
                <a:solidFill>
                  <a:srgbClr val="6D6E71"/>
                </a:solidFill>
                <a:latin typeface="Arial"/>
                <a:cs typeface="Arial"/>
              </a:rPr>
            </a:br>
            <a:r>
              <a:rPr lang="hu-HU" sz="1700" dirty="0">
                <a:solidFill>
                  <a:srgbClr val="6D6E71"/>
                </a:solidFill>
                <a:latin typeface="Arial"/>
                <a:cs typeface="Arial"/>
              </a:rPr>
              <a:t>A bőrrel érintkező krémes formula elolvad, lágy olajjá válik a bőrön, selymessé és bársonyossá téve azt.</a:t>
            </a:r>
            <a:endParaRPr sz="1700" dirty="0">
              <a:latin typeface="Arial"/>
              <a:cs typeface="Arial"/>
            </a:endParaRPr>
          </a:p>
          <a:p>
            <a:pPr marL="12700" marR="12700">
              <a:lnSpc>
                <a:spcPct val="100000"/>
              </a:lnSpc>
              <a:spcBef>
                <a:spcPts val="565"/>
              </a:spcBef>
            </a:pPr>
            <a:r>
              <a:rPr lang="hu-HU" sz="1700" dirty="0">
                <a:solidFill>
                  <a:srgbClr val="6D6E71"/>
                </a:solidFill>
                <a:latin typeface="Arial Black"/>
                <a:cs typeface="Arial Black"/>
              </a:rPr>
              <a:t>Finoman simítsa el a balzsamot a bőrfelületen, majd kezdje meg a masszírozást.</a:t>
            </a:r>
            <a:endParaRPr sz="17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500" spc="40" dirty="0">
                <a:solidFill>
                  <a:srgbClr val="AADCD4"/>
                </a:solidFill>
                <a:latin typeface="Verdana"/>
                <a:cs typeface="Verdana"/>
              </a:rPr>
              <a:t>200ML</a:t>
            </a:r>
            <a:endParaRPr sz="2500" dirty="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 rot="5400000">
            <a:off x="63182" y="2782248"/>
            <a:ext cx="807720" cy="197485"/>
          </a:xfrm>
          <a:custGeom>
            <a:avLst/>
            <a:gdLst/>
            <a:ahLst/>
            <a:cxnLst/>
            <a:rect l="l" t="t" r="r" b="b"/>
            <a:pathLst>
              <a:path w="807719" h="197485">
                <a:moveTo>
                  <a:pt x="807516" y="0"/>
                </a:moveTo>
                <a:lnTo>
                  <a:pt x="0" y="0"/>
                </a:lnTo>
                <a:lnTo>
                  <a:pt x="0" y="197053"/>
                </a:lnTo>
                <a:lnTo>
                  <a:pt x="807516" y="197053"/>
                </a:lnTo>
                <a:lnTo>
                  <a:pt x="807516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004513" y="1212856"/>
            <a:ext cx="6795770" cy="6347460"/>
            <a:chOff x="4004513" y="1212856"/>
            <a:chExt cx="6795770" cy="63474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5032" y="1212856"/>
              <a:ext cx="6144958" cy="63471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4513" y="3780010"/>
              <a:ext cx="3903002" cy="37799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9832" y="355333"/>
            <a:ext cx="3959067" cy="952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hu-HU" sz="6050" spc="-114" dirty="0"/>
              <a:t>RADÍROK</a:t>
            </a:r>
            <a:endParaRPr sz="6050" dirty="0"/>
          </a:p>
        </p:txBody>
      </p:sp>
      <p:sp>
        <p:nvSpPr>
          <p:cNvPr id="3" name="object 3"/>
          <p:cNvSpPr/>
          <p:nvPr/>
        </p:nvSpPr>
        <p:spPr>
          <a:xfrm>
            <a:off x="846327" y="525310"/>
            <a:ext cx="197485" cy="687705"/>
          </a:xfrm>
          <a:custGeom>
            <a:avLst/>
            <a:gdLst/>
            <a:ahLst/>
            <a:cxnLst/>
            <a:rect l="l" t="t" r="r" b="b"/>
            <a:pathLst>
              <a:path w="197484" h="687705">
                <a:moveTo>
                  <a:pt x="197053" y="0"/>
                </a:moveTo>
                <a:lnTo>
                  <a:pt x="0" y="0"/>
                </a:lnTo>
                <a:lnTo>
                  <a:pt x="0" y="687539"/>
                </a:lnTo>
                <a:lnTo>
                  <a:pt x="197053" y="687539"/>
                </a:lnTo>
                <a:lnTo>
                  <a:pt x="19705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03583" y="1633347"/>
            <a:ext cx="4746317" cy="1490152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sz="3600" b="1" spc="-2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G</a:t>
            </a:r>
            <a:r>
              <a:rPr lang="hu-HU" sz="3600" b="1" spc="-2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YENGÉD, SZEMCSEMENTES ARC RADÍR</a:t>
            </a:r>
            <a:endParaRPr sz="3600" dirty="0">
              <a:latin typeface="Liberation Sans Narrow"/>
              <a:cs typeface="Liberation Sans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27424" y="1633347"/>
            <a:ext cx="3889675" cy="10312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ENERG</a:t>
            </a:r>
            <a:r>
              <a:rPr lang="hu-HU" sz="36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ETIZÁLÓ</a:t>
            </a:r>
            <a:r>
              <a:rPr sz="3600" b="1" spc="42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hu-HU" sz="3600" b="1" spc="-5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ARC</a:t>
            </a:r>
            <a:r>
              <a:rPr sz="3600" b="1" spc="-5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hu-HU" sz="36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RADÍR</a:t>
            </a:r>
            <a:endParaRPr sz="3600" dirty="0">
              <a:latin typeface="Liberation Sans Narrow"/>
              <a:cs typeface="Liberation Sans Narrow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42005" y="2052001"/>
            <a:ext cx="7757997" cy="4552404"/>
            <a:chOff x="3042005" y="2052001"/>
            <a:chExt cx="7757997" cy="4552404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2005" y="2052001"/>
              <a:ext cx="3206114" cy="44084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8144" y="2196007"/>
              <a:ext cx="2581858" cy="440839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05641" y="3581920"/>
            <a:ext cx="3012440" cy="3011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3505" algn="l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Gyengéd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arcradír különleges textúrával, amely a bőrön finom olajjá válik, és kíméletesen távolítja el az elhalt hámsejteket.</a:t>
            </a:r>
            <a:endParaRPr sz="1800" dirty="0">
              <a:latin typeface="Verdana"/>
              <a:cs typeface="Verdana"/>
            </a:endParaRPr>
          </a:p>
          <a:p>
            <a:pPr marL="12700" marR="5080" algn="l">
              <a:lnSpc>
                <a:spcPct val="100000"/>
              </a:lnSpc>
              <a:spcBef>
                <a:spcPts val="565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A formula nem tartalmaz szemcséket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finom a bőrhöz.</a:t>
            </a:r>
            <a:endParaRPr sz="1800" dirty="0">
              <a:latin typeface="Verdana"/>
              <a:cs typeface="Verdana"/>
            </a:endParaRPr>
          </a:p>
          <a:p>
            <a:pPr marL="12700" algn="l">
              <a:lnSpc>
                <a:spcPct val="100000"/>
              </a:lnSpc>
              <a:spcBef>
                <a:spcPts val="690"/>
              </a:spcBef>
            </a:pPr>
            <a:r>
              <a:rPr sz="2200" dirty="0">
                <a:solidFill>
                  <a:srgbClr val="AADCD4"/>
                </a:solidFill>
                <a:latin typeface="Verdana"/>
                <a:cs typeface="Verdana"/>
              </a:rPr>
              <a:t>100</a:t>
            </a:r>
            <a:r>
              <a:rPr lang="hu-HU" sz="2200" dirty="0">
                <a:solidFill>
                  <a:srgbClr val="AADCD4"/>
                </a:solidFill>
                <a:latin typeface="Verdana"/>
                <a:cs typeface="Verdana"/>
              </a:rPr>
              <a:t> ml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7196" y="3194278"/>
            <a:ext cx="3508904" cy="4016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Ez az </a:t>
            </a:r>
            <a:r>
              <a:rPr sz="1800" dirty="0" err="1">
                <a:solidFill>
                  <a:srgbClr val="6D6E71"/>
                </a:solidFill>
                <a:latin typeface="Verdana"/>
                <a:cs typeface="Verdana"/>
              </a:rPr>
              <a:t>energ</a:t>
            </a:r>
            <a:r>
              <a:rPr lang="hu-HU" sz="1800" dirty="0" err="1">
                <a:solidFill>
                  <a:srgbClr val="6D6E71"/>
                </a:solidFill>
                <a:latin typeface="Verdana"/>
                <a:cs typeface="Verdana"/>
              </a:rPr>
              <a:t>etizáló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és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 err="1">
                <a:solidFill>
                  <a:srgbClr val="6D6E71"/>
                </a:solidFill>
                <a:latin typeface="Verdana"/>
                <a:cs typeface="Verdana"/>
              </a:rPr>
              <a:t>stimul</a:t>
            </a:r>
            <a:r>
              <a:rPr lang="hu-HU" sz="1800" dirty="0" err="1">
                <a:solidFill>
                  <a:srgbClr val="6D6E71"/>
                </a:solidFill>
                <a:latin typeface="Verdana"/>
                <a:cs typeface="Verdana"/>
              </a:rPr>
              <a:t>áló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arcradír hosszantartó hatást eredményez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12700" marR="171450">
              <a:lnSpc>
                <a:spcPct val="100000"/>
              </a:lnSpc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A homokszemcsék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, 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lang="hu-HU" sz="1800" dirty="0" err="1">
                <a:solidFill>
                  <a:srgbClr val="6D6E71"/>
                </a:solidFill>
                <a:latin typeface="Verdana"/>
                <a:cs typeface="Verdana"/>
              </a:rPr>
              <a:t>mikronizált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alga és a perlit kíméletesen távolítja el az elhalt hámsejteket és tisztítja a pórusokat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12700" marR="179705">
              <a:lnSpc>
                <a:spcPct val="100000"/>
              </a:lnSpc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A radír frissíti és </a:t>
            </a:r>
            <a:r>
              <a:rPr lang="hu-HU" dirty="0" err="1">
                <a:solidFill>
                  <a:srgbClr val="6D6E71"/>
                </a:solidFill>
                <a:latin typeface="Verdana"/>
                <a:cs typeface="Verdana"/>
              </a:rPr>
              <a:t>tonizálja</a:t>
            </a: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 a bőrt.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endParaRPr lang="hu-HU" sz="1800" dirty="0">
              <a:solidFill>
                <a:srgbClr val="6D6E71"/>
              </a:solidFill>
              <a:latin typeface="Verdana"/>
              <a:cs typeface="Verdana"/>
            </a:endParaRPr>
          </a:p>
          <a:p>
            <a:pPr marL="12700" marR="179705">
              <a:lnSpc>
                <a:spcPct val="100000"/>
              </a:lnSpc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Alkalmazásával a bőr selymessé, ragyogóvá válik.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2200" dirty="0">
                <a:solidFill>
                  <a:srgbClr val="AADCD4"/>
                </a:solidFill>
                <a:latin typeface="Verdana"/>
                <a:cs typeface="Verdana"/>
              </a:rPr>
              <a:t>150</a:t>
            </a:r>
            <a:r>
              <a:rPr lang="hu-HU" sz="2200" dirty="0">
                <a:solidFill>
                  <a:srgbClr val="AADCD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AADCD4"/>
                </a:solidFill>
                <a:latin typeface="Verdana"/>
                <a:cs typeface="Verdana"/>
              </a:rPr>
              <a:t>ml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14742" y="2632468"/>
            <a:ext cx="1099820" cy="1082040"/>
          </a:xfrm>
          <a:custGeom>
            <a:avLst/>
            <a:gdLst/>
            <a:ahLst/>
            <a:cxnLst/>
            <a:rect l="l" t="t" r="r" b="b"/>
            <a:pathLst>
              <a:path w="1099820" h="1082039">
                <a:moveTo>
                  <a:pt x="480949" y="292722"/>
                </a:moveTo>
                <a:lnTo>
                  <a:pt x="472300" y="249631"/>
                </a:lnTo>
                <a:lnTo>
                  <a:pt x="445795" y="216039"/>
                </a:lnTo>
                <a:lnTo>
                  <a:pt x="401370" y="193027"/>
                </a:lnTo>
                <a:lnTo>
                  <a:pt x="351891" y="185534"/>
                </a:lnTo>
                <a:lnTo>
                  <a:pt x="310705" y="197129"/>
                </a:lnTo>
                <a:lnTo>
                  <a:pt x="278371" y="226910"/>
                </a:lnTo>
                <a:lnTo>
                  <a:pt x="255473" y="273964"/>
                </a:lnTo>
                <a:lnTo>
                  <a:pt x="247332" y="299034"/>
                </a:lnTo>
                <a:lnTo>
                  <a:pt x="315925" y="321322"/>
                </a:lnTo>
                <a:lnTo>
                  <a:pt x="325577" y="291642"/>
                </a:lnTo>
                <a:lnTo>
                  <a:pt x="335026" y="271475"/>
                </a:lnTo>
                <a:lnTo>
                  <a:pt x="347129" y="259816"/>
                </a:lnTo>
                <a:lnTo>
                  <a:pt x="361543" y="255752"/>
                </a:lnTo>
                <a:lnTo>
                  <a:pt x="377964" y="258343"/>
                </a:lnTo>
                <a:lnTo>
                  <a:pt x="392785" y="265823"/>
                </a:lnTo>
                <a:lnTo>
                  <a:pt x="401904" y="278079"/>
                </a:lnTo>
                <a:lnTo>
                  <a:pt x="404152" y="296710"/>
                </a:lnTo>
                <a:lnTo>
                  <a:pt x="398411" y="323329"/>
                </a:lnTo>
                <a:lnTo>
                  <a:pt x="390055" y="349046"/>
                </a:lnTo>
                <a:lnTo>
                  <a:pt x="379514" y="371284"/>
                </a:lnTo>
                <a:lnTo>
                  <a:pt x="365988" y="383527"/>
                </a:lnTo>
                <a:lnTo>
                  <a:pt x="349656" y="387210"/>
                </a:lnTo>
                <a:lnTo>
                  <a:pt x="330657" y="383717"/>
                </a:lnTo>
                <a:lnTo>
                  <a:pt x="302298" y="374497"/>
                </a:lnTo>
                <a:lnTo>
                  <a:pt x="280860" y="440461"/>
                </a:lnTo>
                <a:lnTo>
                  <a:pt x="305269" y="448386"/>
                </a:lnTo>
                <a:lnTo>
                  <a:pt x="325577" y="458470"/>
                </a:lnTo>
                <a:lnTo>
                  <a:pt x="337070" y="473405"/>
                </a:lnTo>
                <a:lnTo>
                  <a:pt x="339763" y="494372"/>
                </a:lnTo>
                <a:lnTo>
                  <a:pt x="333692" y="522528"/>
                </a:lnTo>
                <a:lnTo>
                  <a:pt x="321906" y="558800"/>
                </a:lnTo>
                <a:lnTo>
                  <a:pt x="311023" y="583349"/>
                </a:lnTo>
                <a:lnTo>
                  <a:pt x="298310" y="596900"/>
                </a:lnTo>
                <a:lnTo>
                  <a:pt x="283756" y="601383"/>
                </a:lnTo>
                <a:lnTo>
                  <a:pt x="267373" y="598690"/>
                </a:lnTo>
                <a:lnTo>
                  <a:pt x="252552" y="591146"/>
                </a:lnTo>
                <a:lnTo>
                  <a:pt x="243281" y="579386"/>
                </a:lnTo>
                <a:lnTo>
                  <a:pt x="240347" y="562851"/>
                </a:lnTo>
                <a:lnTo>
                  <a:pt x="244563" y="540969"/>
                </a:lnTo>
                <a:lnTo>
                  <a:pt x="258495" y="498094"/>
                </a:lnTo>
                <a:lnTo>
                  <a:pt x="189903" y="475805"/>
                </a:lnTo>
                <a:lnTo>
                  <a:pt x="177469" y="514070"/>
                </a:lnTo>
                <a:lnTo>
                  <a:pt x="168325" y="565607"/>
                </a:lnTo>
                <a:lnTo>
                  <a:pt x="176974" y="608698"/>
                </a:lnTo>
                <a:lnTo>
                  <a:pt x="203479" y="642289"/>
                </a:lnTo>
                <a:lnTo>
                  <a:pt x="247916" y="665289"/>
                </a:lnTo>
                <a:lnTo>
                  <a:pt x="297383" y="672795"/>
                </a:lnTo>
                <a:lnTo>
                  <a:pt x="338582" y="661200"/>
                </a:lnTo>
                <a:lnTo>
                  <a:pt x="370903" y="631431"/>
                </a:lnTo>
                <a:lnTo>
                  <a:pt x="393814" y="584365"/>
                </a:lnTo>
                <a:lnTo>
                  <a:pt x="405599" y="548068"/>
                </a:lnTo>
                <a:lnTo>
                  <a:pt x="413372" y="514477"/>
                </a:lnTo>
                <a:lnTo>
                  <a:pt x="413334" y="484149"/>
                </a:lnTo>
                <a:lnTo>
                  <a:pt x="404596" y="457415"/>
                </a:lnTo>
                <a:lnTo>
                  <a:pt x="386308" y="434619"/>
                </a:lnTo>
                <a:lnTo>
                  <a:pt x="413537" y="427990"/>
                </a:lnTo>
                <a:lnTo>
                  <a:pt x="435978" y="412750"/>
                </a:lnTo>
                <a:lnTo>
                  <a:pt x="453999" y="388823"/>
                </a:lnTo>
                <a:lnTo>
                  <a:pt x="467969" y="356133"/>
                </a:lnTo>
                <a:lnTo>
                  <a:pt x="471817" y="344258"/>
                </a:lnTo>
                <a:lnTo>
                  <a:pt x="480949" y="292722"/>
                </a:lnTo>
                <a:close/>
              </a:path>
              <a:path w="1099820" h="1082039">
                <a:moveTo>
                  <a:pt x="555752" y="444461"/>
                </a:moveTo>
                <a:lnTo>
                  <a:pt x="512229" y="430314"/>
                </a:lnTo>
                <a:lnTo>
                  <a:pt x="422224" y="707326"/>
                </a:lnTo>
                <a:lnTo>
                  <a:pt x="465747" y="721461"/>
                </a:lnTo>
                <a:lnTo>
                  <a:pt x="555752" y="444461"/>
                </a:lnTo>
                <a:close/>
              </a:path>
              <a:path w="1099820" h="1082039">
                <a:moveTo>
                  <a:pt x="725119" y="499478"/>
                </a:moveTo>
                <a:lnTo>
                  <a:pt x="686333" y="486879"/>
                </a:lnTo>
                <a:lnTo>
                  <a:pt x="632460" y="652691"/>
                </a:lnTo>
                <a:lnTo>
                  <a:pt x="641616" y="472351"/>
                </a:lnTo>
                <a:lnTo>
                  <a:pt x="587006" y="454609"/>
                </a:lnTo>
                <a:lnTo>
                  <a:pt x="497001" y="731608"/>
                </a:lnTo>
                <a:lnTo>
                  <a:pt x="536181" y="744347"/>
                </a:lnTo>
                <a:lnTo>
                  <a:pt x="601370" y="543712"/>
                </a:lnTo>
                <a:lnTo>
                  <a:pt x="590397" y="761961"/>
                </a:lnTo>
                <a:lnTo>
                  <a:pt x="635114" y="776490"/>
                </a:lnTo>
                <a:lnTo>
                  <a:pt x="725119" y="499478"/>
                </a:lnTo>
                <a:close/>
              </a:path>
              <a:path w="1099820" h="1082039">
                <a:moveTo>
                  <a:pt x="955992" y="387858"/>
                </a:moveTo>
                <a:lnTo>
                  <a:pt x="907186" y="371995"/>
                </a:lnTo>
                <a:lnTo>
                  <a:pt x="890663" y="391109"/>
                </a:lnTo>
                <a:lnTo>
                  <a:pt x="870889" y="405142"/>
                </a:lnTo>
                <a:lnTo>
                  <a:pt x="844588" y="410616"/>
                </a:lnTo>
                <a:lnTo>
                  <a:pt x="808520" y="404101"/>
                </a:lnTo>
                <a:lnTo>
                  <a:pt x="791806" y="455549"/>
                </a:lnTo>
                <a:lnTo>
                  <a:pt x="847864" y="473760"/>
                </a:lnTo>
                <a:lnTo>
                  <a:pt x="733425" y="825982"/>
                </a:lnTo>
                <a:lnTo>
                  <a:pt x="805980" y="849553"/>
                </a:lnTo>
                <a:lnTo>
                  <a:pt x="955992" y="387858"/>
                </a:lnTo>
                <a:close/>
              </a:path>
              <a:path w="1099820" h="1082039">
                <a:moveTo>
                  <a:pt x="1050544" y="548208"/>
                </a:moveTo>
                <a:lnTo>
                  <a:pt x="1048740" y="498208"/>
                </a:lnTo>
                <a:lnTo>
                  <a:pt x="1046187" y="479298"/>
                </a:lnTo>
                <a:lnTo>
                  <a:pt x="1046187" y="555891"/>
                </a:lnTo>
                <a:lnTo>
                  <a:pt x="1042644" y="602068"/>
                </a:lnTo>
                <a:lnTo>
                  <a:pt x="1034643" y="648360"/>
                </a:lnTo>
                <a:lnTo>
                  <a:pt x="1022057" y="694486"/>
                </a:lnTo>
                <a:lnTo>
                  <a:pt x="1005128" y="739216"/>
                </a:lnTo>
                <a:lnTo>
                  <a:pt x="984389" y="781367"/>
                </a:lnTo>
                <a:lnTo>
                  <a:pt x="960107" y="820813"/>
                </a:lnTo>
                <a:lnTo>
                  <a:pt x="932548" y="857427"/>
                </a:lnTo>
                <a:lnTo>
                  <a:pt x="901979" y="891044"/>
                </a:lnTo>
                <a:lnTo>
                  <a:pt x="868654" y="921562"/>
                </a:lnTo>
                <a:lnTo>
                  <a:pt x="832853" y="948842"/>
                </a:lnTo>
                <a:lnTo>
                  <a:pt x="794816" y="972731"/>
                </a:lnTo>
                <a:lnTo>
                  <a:pt x="754824" y="993101"/>
                </a:lnTo>
                <a:lnTo>
                  <a:pt x="713143" y="1009827"/>
                </a:lnTo>
                <a:lnTo>
                  <a:pt x="670039" y="1022769"/>
                </a:lnTo>
                <a:lnTo>
                  <a:pt x="625767" y="1031798"/>
                </a:lnTo>
                <a:lnTo>
                  <a:pt x="580593" y="1036764"/>
                </a:lnTo>
                <a:lnTo>
                  <a:pt x="534771" y="1037539"/>
                </a:lnTo>
                <a:lnTo>
                  <a:pt x="488594" y="1033995"/>
                </a:lnTo>
                <a:lnTo>
                  <a:pt x="442302" y="1025994"/>
                </a:lnTo>
                <a:lnTo>
                  <a:pt x="396176" y="1013396"/>
                </a:lnTo>
                <a:lnTo>
                  <a:pt x="351447" y="996480"/>
                </a:lnTo>
                <a:lnTo>
                  <a:pt x="309295" y="975741"/>
                </a:lnTo>
                <a:lnTo>
                  <a:pt x="269849" y="951458"/>
                </a:lnTo>
                <a:lnTo>
                  <a:pt x="233248" y="923899"/>
                </a:lnTo>
                <a:lnTo>
                  <a:pt x="199618" y="893330"/>
                </a:lnTo>
                <a:lnTo>
                  <a:pt x="169100" y="860005"/>
                </a:lnTo>
                <a:lnTo>
                  <a:pt x="141833" y="824204"/>
                </a:lnTo>
                <a:lnTo>
                  <a:pt x="117944" y="786168"/>
                </a:lnTo>
                <a:lnTo>
                  <a:pt x="97561" y="746175"/>
                </a:lnTo>
                <a:lnTo>
                  <a:pt x="80835" y="704494"/>
                </a:lnTo>
                <a:lnTo>
                  <a:pt x="67906" y="661390"/>
                </a:lnTo>
                <a:lnTo>
                  <a:pt x="58877" y="617118"/>
                </a:lnTo>
                <a:lnTo>
                  <a:pt x="53911" y="571944"/>
                </a:lnTo>
                <a:lnTo>
                  <a:pt x="53136" y="526122"/>
                </a:lnTo>
                <a:lnTo>
                  <a:pt x="56680" y="479945"/>
                </a:lnTo>
                <a:lnTo>
                  <a:pt x="64681" y="433654"/>
                </a:lnTo>
                <a:lnTo>
                  <a:pt x="77279" y="387515"/>
                </a:lnTo>
                <a:lnTo>
                  <a:pt x="94195" y="342798"/>
                </a:lnTo>
                <a:lnTo>
                  <a:pt x="114935" y="300647"/>
                </a:lnTo>
                <a:lnTo>
                  <a:pt x="139217" y="261200"/>
                </a:lnTo>
                <a:lnTo>
                  <a:pt x="166776" y="224586"/>
                </a:lnTo>
                <a:lnTo>
                  <a:pt x="197345" y="190969"/>
                </a:lnTo>
                <a:lnTo>
                  <a:pt x="230670" y="160451"/>
                </a:lnTo>
                <a:lnTo>
                  <a:pt x="266471" y="133172"/>
                </a:lnTo>
                <a:lnTo>
                  <a:pt x="304507" y="109283"/>
                </a:lnTo>
                <a:lnTo>
                  <a:pt x="344500" y="88912"/>
                </a:lnTo>
                <a:lnTo>
                  <a:pt x="386181" y="72186"/>
                </a:lnTo>
                <a:lnTo>
                  <a:pt x="429285" y="59245"/>
                </a:lnTo>
                <a:lnTo>
                  <a:pt x="473557" y="50215"/>
                </a:lnTo>
                <a:lnTo>
                  <a:pt x="518731" y="45250"/>
                </a:lnTo>
                <a:lnTo>
                  <a:pt x="564553" y="44475"/>
                </a:lnTo>
                <a:lnTo>
                  <a:pt x="610730" y="48018"/>
                </a:lnTo>
                <a:lnTo>
                  <a:pt x="657021" y="56019"/>
                </a:lnTo>
                <a:lnTo>
                  <a:pt x="703160" y="68605"/>
                </a:lnTo>
                <a:lnTo>
                  <a:pt x="747877" y="85547"/>
                </a:lnTo>
                <a:lnTo>
                  <a:pt x="790028" y="106273"/>
                </a:lnTo>
                <a:lnTo>
                  <a:pt x="829475" y="130556"/>
                </a:lnTo>
                <a:lnTo>
                  <a:pt x="866076" y="158115"/>
                </a:lnTo>
                <a:lnTo>
                  <a:pt x="899706" y="188683"/>
                </a:lnTo>
                <a:lnTo>
                  <a:pt x="930224" y="222008"/>
                </a:lnTo>
                <a:lnTo>
                  <a:pt x="957491" y="257822"/>
                </a:lnTo>
                <a:lnTo>
                  <a:pt x="981379" y="295846"/>
                </a:lnTo>
                <a:lnTo>
                  <a:pt x="1001763" y="335838"/>
                </a:lnTo>
                <a:lnTo>
                  <a:pt x="1018489" y="377520"/>
                </a:lnTo>
                <a:lnTo>
                  <a:pt x="1031417" y="420624"/>
                </a:lnTo>
                <a:lnTo>
                  <a:pt x="1040447" y="464908"/>
                </a:lnTo>
                <a:lnTo>
                  <a:pt x="1045413" y="510082"/>
                </a:lnTo>
                <a:lnTo>
                  <a:pt x="1046187" y="555891"/>
                </a:lnTo>
                <a:lnTo>
                  <a:pt x="1046187" y="479298"/>
                </a:lnTo>
                <a:lnTo>
                  <a:pt x="1031290" y="403479"/>
                </a:lnTo>
                <a:lnTo>
                  <a:pt x="1015796" y="357873"/>
                </a:lnTo>
                <a:lnTo>
                  <a:pt x="995870" y="313651"/>
                </a:lnTo>
                <a:lnTo>
                  <a:pt x="971816" y="271538"/>
                </a:lnTo>
                <a:lnTo>
                  <a:pt x="944029" y="232206"/>
                </a:lnTo>
                <a:lnTo>
                  <a:pt x="912596" y="195783"/>
                </a:lnTo>
                <a:lnTo>
                  <a:pt x="877646" y="162394"/>
                </a:lnTo>
                <a:lnTo>
                  <a:pt x="838250" y="131546"/>
                </a:lnTo>
                <a:lnTo>
                  <a:pt x="796150" y="104940"/>
                </a:lnTo>
                <a:lnTo>
                  <a:pt x="751484" y="82638"/>
                </a:lnTo>
                <a:lnTo>
                  <a:pt x="704418" y="64731"/>
                </a:lnTo>
                <a:lnTo>
                  <a:pt x="655815" y="51549"/>
                </a:lnTo>
                <a:lnTo>
                  <a:pt x="613359" y="44475"/>
                </a:lnTo>
                <a:lnTo>
                  <a:pt x="606577" y="43345"/>
                </a:lnTo>
                <a:lnTo>
                  <a:pt x="556869" y="40132"/>
                </a:lnTo>
                <a:lnTo>
                  <a:pt x="506869" y="41922"/>
                </a:lnTo>
                <a:lnTo>
                  <a:pt x="458965" y="48387"/>
                </a:lnTo>
                <a:lnTo>
                  <a:pt x="412140" y="59385"/>
                </a:lnTo>
                <a:lnTo>
                  <a:pt x="366534" y="74879"/>
                </a:lnTo>
                <a:lnTo>
                  <a:pt x="322326" y="94805"/>
                </a:lnTo>
                <a:lnTo>
                  <a:pt x="280200" y="118859"/>
                </a:lnTo>
                <a:lnTo>
                  <a:pt x="240855" y="146646"/>
                </a:lnTo>
                <a:lnTo>
                  <a:pt x="204431" y="178079"/>
                </a:lnTo>
                <a:lnTo>
                  <a:pt x="171069" y="213029"/>
                </a:lnTo>
                <a:lnTo>
                  <a:pt x="140208" y="252425"/>
                </a:lnTo>
                <a:lnTo>
                  <a:pt x="113588" y="294525"/>
                </a:lnTo>
                <a:lnTo>
                  <a:pt x="91287" y="339191"/>
                </a:lnTo>
                <a:lnTo>
                  <a:pt x="73393" y="386257"/>
                </a:lnTo>
                <a:lnTo>
                  <a:pt x="60210" y="434860"/>
                </a:lnTo>
                <a:lnTo>
                  <a:pt x="51993" y="484098"/>
                </a:lnTo>
                <a:lnTo>
                  <a:pt x="48780" y="533806"/>
                </a:lnTo>
                <a:lnTo>
                  <a:pt x="50596" y="583793"/>
                </a:lnTo>
                <a:lnTo>
                  <a:pt x="57048" y="631710"/>
                </a:lnTo>
                <a:lnTo>
                  <a:pt x="68033" y="678535"/>
                </a:lnTo>
                <a:lnTo>
                  <a:pt x="83527" y="724141"/>
                </a:lnTo>
                <a:lnTo>
                  <a:pt x="103466" y="768350"/>
                </a:lnTo>
                <a:lnTo>
                  <a:pt x="127508" y="810475"/>
                </a:lnTo>
                <a:lnTo>
                  <a:pt x="155295" y="849807"/>
                </a:lnTo>
                <a:lnTo>
                  <a:pt x="186728" y="886231"/>
                </a:lnTo>
                <a:lnTo>
                  <a:pt x="221691" y="919607"/>
                </a:lnTo>
                <a:lnTo>
                  <a:pt x="261073" y="950468"/>
                </a:lnTo>
                <a:lnTo>
                  <a:pt x="303174" y="977074"/>
                </a:lnTo>
                <a:lnTo>
                  <a:pt x="347840" y="999375"/>
                </a:lnTo>
                <a:lnTo>
                  <a:pt x="394919" y="1017270"/>
                </a:lnTo>
                <a:lnTo>
                  <a:pt x="443509" y="1030465"/>
                </a:lnTo>
                <a:lnTo>
                  <a:pt x="492760" y="1038669"/>
                </a:lnTo>
                <a:lnTo>
                  <a:pt x="542455" y="1041882"/>
                </a:lnTo>
                <a:lnTo>
                  <a:pt x="592467" y="1040079"/>
                </a:lnTo>
                <a:lnTo>
                  <a:pt x="640359" y="1033627"/>
                </a:lnTo>
                <a:lnTo>
                  <a:pt x="687197" y="1022629"/>
                </a:lnTo>
                <a:lnTo>
                  <a:pt x="732790" y="1007135"/>
                </a:lnTo>
                <a:lnTo>
                  <a:pt x="777011" y="987196"/>
                </a:lnTo>
                <a:lnTo>
                  <a:pt x="819124" y="963155"/>
                </a:lnTo>
                <a:lnTo>
                  <a:pt x="858469" y="935367"/>
                </a:lnTo>
                <a:lnTo>
                  <a:pt x="894892" y="903935"/>
                </a:lnTo>
                <a:lnTo>
                  <a:pt x="928268" y="868972"/>
                </a:lnTo>
                <a:lnTo>
                  <a:pt x="959116" y="829589"/>
                </a:lnTo>
                <a:lnTo>
                  <a:pt x="985735" y="787488"/>
                </a:lnTo>
                <a:lnTo>
                  <a:pt x="1008037" y="742823"/>
                </a:lnTo>
                <a:lnTo>
                  <a:pt x="1025931" y="695756"/>
                </a:lnTo>
                <a:lnTo>
                  <a:pt x="1039114" y="647153"/>
                </a:lnTo>
                <a:lnTo>
                  <a:pt x="1047330" y="597916"/>
                </a:lnTo>
                <a:lnTo>
                  <a:pt x="1050544" y="548208"/>
                </a:lnTo>
                <a:close/>
              </a:path>
              <a:path w="1099820" h="1082039">
                <a:moveTo>
                  <a:pt x="1099337" y="551865"/>
                </a:moveTo>
                <a:lnTo>
                  <a:pt x="1097051" y="497827"/>
                </a:lnTo>
                <a:lnTo>
                  <a:pt x="1089660" y="446049"/>
                </a:lnTo>
                <a:lnTo>
                  <a:pt x="1087424" y="436892"/>
                </a:lnTo>
                <a:lnTo>
                  <a:pt x="1087424" y="568172"/>
                </a:lnTo>
                <a:lnTo>
                  <a:pt x="1083437" y="614680"/>
                </a:lnTo>
                <a:lnTo>
                  <a:pt x="1075143" y="661225"/>
                </a:lnTo>
                <a:lnTo>
                  <a:pt x="1062405" y="707593"/>
                </a:lnTo>
                <a:lnTo>
                  <a:pt x="1045451" y="752602"/>
                </a:lnTo>
                <a:lnTo>
                  <a:pt x="1024801" y="795147"/>
                </a:lnTo>
                <a:lnTo>
                  <a:pt x="1000683" y="835101"/>
                </a:lnTo>
                <a:lnTo>
                  <a:pt x="973340" y="872363"/>
                </a:lnTo>
                <a:lnTo>
                  <a:pt x="943013" y="906805"/>
                </a:lnTo>
                <a:lnTo>
                  <a:pt x="909929" y="938314"/>
                </a:lnTo>
                <a:lnTo>
                  <a:pt x="874344" y="966762"/>
                </a:lnTo>
                <a:lnTo>
                  <a:pt x="836498" y="992022"/>
                </a:lnTo>
                <a:lnTo>
                  <a:pt x="796620" y="1013993"/>
                </a:lnTo>
                <a:lnTo>
                  <a:pt x="754964" y="1032548"/>
                </a:lnTo>
                <a:lnTo>
                  <a:pt x="711771" y="1047572"/>
                </a:lnTo>
                <a:lnTo>
                  <a:pt x="667258" y="1058938"/>
                </a:lnTo>
                <a:lnTo>
                  <a:pt x="621703" y="1066520"/>
                </a:lnTo>
                <a:lnTo>
                  <a:pt x="575310" y="1070216"/>
                </a:lnTo>
                <a:lnTo>
                  <a:pt x="528345" y="1069886"/>
                </a:lnTo>
                <a:lnTo>
                  <a:pt x="481037" y="1065441"/>
                </a:lnTo>
                <a:lnTo>
                  <a:pt x="433628" y="1056728"/>
                </a:lnTo>
                <a:lnTo>
                  <a:pt x="386359" y="1043635"/>
                </a:lnTo>
                <a:lnTo>
                  <a:pt x="340423" y="1026439"/>
                </a:lnTo>
                <a:lnTo>
                  <a:pt x="296951" y="1005624"/>
                </a:lnTo>
                <a:lnTo>
                  <a:pt x="256057" y="981417"/>
                </a:lnTo>
                <a:lnTo>
                  <a:pt x="217868" y="954074"/>
                </a:lnTo>
                <a:lnTo>
                  <a:pt x="182511" y="923823"/>
                </a:lnTo>
                <a:lnTo>
                  <a:pt x="150101" y="890905"/>
                </a:lnTo>
                <a:lnTo>
                  <a:pt x="120777" y="855548"/>
                </a:lnTo>
                <a:lnTo>
                  <a:pt x="94653" y="818007"/>
                </a:lnTo>
                <a:lnTo>
                  <a:pt x="71856" y="778510"/>
                </a:lnTo>
                <a:lnTo>
                  <a:pt x="52514" y="737298"/>
                </a:lnTo>
                <a:lnTo>
                  <a:pt x="36753" y="694613"/>
                </a:lnTo>
                <a:lnTo>
                  <a:pt x="24688" y="650684"/>
                </a:lnTo>
                <a:lnTo>
                  <a:pt x="16433" y="605751"/>
                </a:lnTo>
                <a:lnTo>
                  <a:pt x="12141" y="560057"/>
                </a:lnTo>
                <a:lnTo>
                  <a:pt x="11925" y="513829"/>
                </a:lnTo>
                <a:lnTo>
                  <a:pt x="15900" y="467321"/>
                </a:lnTo>
                <a:lnTo>
                  <a:pt x="24193" y="420776"/>
                </a:lnTo>
                <a:lnTo>
                  <a:pt x="36944" y="374396"/>
                </a:lnTo>
                <a:lnTo>
                  <a:pt x="53886" y="329399"/>
                </a:lnTo>
                <a:lnTo>
                  <a:pt x="74536" y="286854"/>
                </a:lnTo>
                <a:lnTo>
                  <a:pt x="98653" y="246900"/>
                </a:lnTo>
                <a:lnTo>
                  <a:pt x="125996" y="209638"/>
                </a:lnTo>
                <a:lnTo>
                  <a:pt x="156324" y="175196"/>
                </a:lnTo>
                <a:lnTo>
                  <a:pt x="189407" y="143687"/>
                </a:lnTo>
                <a:lnTo>
                  <a:pt x="224993" y="115239"/>
                </a:lnTo>
                <a:lnTo>
                  <a:pt x="262839" y="89979"/>
                </a:lnTo>
                <a:lnTo>
                  <a:pt x="302717" y="67995"/>
                </a:lnTo>
                <a:lnTo>
                  <a:pt x="344373" y="49453"/>
                </a:lnTo>
                <a:lnTo>
                  <a:pt x="387565" y="34429"/>
                </a:lnTo>
                <a:lnTo>
                  <a:pt x="432079" y="23063"/>
                </a:lnTo>
                <a:lnTo>
                  <a:pt x="477634" y="15481"/>
                </a:lnTo>
                <a:lnTo>
                  <a:pt x="524027" y="11785"/>
                </a:lnTo>
                <a:lnTo>
                  <a:pt x="570992" y="12115"/>
                </a:lnTo>
                <a:lnTo>
                  <a:pt x="618299" y="16560"/>
                </a:lnTo>
                <a:lnTo>
                  <a:pt x="665708" y="25273"/>
                </a:lnTo>
                <a:lnTo>
                  <a:pt x="712990" y="38354"/>
                </a:lnTo>
                <a:lnTo>
                  <a:pt x="758913" y="55562"/>
                </a:lnTo>
                <a:lnTo>
                  <a:pt x="802398" y="76377"/>
                </a:lnTo>
                <a:lnTo>
                  <a:pt x="843292" y="100584"/>
                </a:lnTo>
                <a:lnTo>
                  <a:pt x="881481" y="127927"/>
                </a:lnTo>
                <a:lnTo>
                  <a:pt x="916838" y="158178"/>
                </a:lnTo>
                <a:lnTo>
                  <a:pt x="949248" y="191096"/>
                </a:lnTo>
                <a:lnTo>
                  <a:pt x="978573" y="226453"/>
                </a:lnTo>
                <a:lnTo>
                  <a:pt x="1004684" y="263994"/>
                </a:lnTo>
                <a:lnTo>
                  <a:pt x="1027480" y="303491"/>
                </a:lnTo>
                <a:lnTo>
                  <a:pt x="1046822" y="344703"/>
                </a:lnTo>
                <a:lnTo>
                  <a:pt x="1062596" y="387388"/>
                </a:lnTo>
                <a:lnTo>
                  <a:pt x="1074661" y="431317"/>
                </a:lnTo>
                <a:lnTo>
                  <a:pt x="1082903" y="476250"/>
                </a:lnTo>
                <a:lnTo>
                  <a:pt x="1087196" y="521944"/>
                </a:lnTo>
                <a:lnTo>
                  <a:pt x="1087424" y="568172"/>
                </a:lnTo>
                <a:lnTo>
                  <a:pt x="1087424" y="436892"/>
                </a:lnTo>
                <a:lnTo>
                  <a:pt x="1077302" y="395389"/>
                </a:lnTo>
                <a:lnTo>
                  <a:pt x="1060018" y="346024"/>
                </a:lnTo>
                <a:lnTo>
                  <a:pt x="1037856" y="298132"/>
                </a:lnTo>
                <a:lnTo>
                  <a:pt x="1011199" y="252501"/>
                </a:lnTo>
                <a:lnTo>
                  <a:pt x="980452" y="209842"/>
                </a:lnTo>
                <a:lnTo>
                  <a:pt x="945743" y="170307"/>
                </a:lnTo>
                <a:lnTo>
                  <a:pt x="907186" y="134035"/>
                </a:lnTo>
                <a:lnTo>
                  <a:pt x="863765" y="100482"/>
                </a:lnTo>
                <a:lnTo>
                  <a:pt x="817410" y="71475"/>
                </a:lnTo>
                <a:lnTo>
                  <a:pt x="768273" y="47117"/>
                </a:lnTo>
                <a:lnTo>
                  <a:pt x="716521" y="27495"/>
                </a:lnTo>
                <a:lnTo>
                  <a:pt x="663117" y="12954"/>
                </a:lnTo>
                <a:lnTo>
                  <a:pt x="609041" y="3784"/>
                </a:lnTo>
                <a:lnTo>
                  <a:pt x="554482" y="0"/>
                </a:lnTo>
                <a:lnTo>
                  <a:pt x="499643" y="1625"/>
                </a:lnTo>
                <a:lnTo>
                  <a:pt x="447116" y="8305"/>
                </a:lnTo>
                <a:lnTo>
                  <a:pt x="395808" y="19888"/>
                </a:lnTo>
                <a:lnTo>
                  <a:pt x="345859" y="36322"/>
                </a:lnTo>
                <a:lnTo>
                  <a:pt x="297472" y="57569"/>
                </a:lnTo>
                <a:lnTo>
                  <a:pt x="251396" y="83286"/>
                </a:lnTo>
                <a:lnTo>
                  <a:pt x="208394" y="113068"/>
                </a:lnTo>
                <a:lnTo>
                  <a:pt x="168617" y="146786"/>
                </a:lnTo>
                <a:lnTo>
                  <a:pt x="132207" y="184327"/>
                </a:lnTo>
                <a:lnTo>
                  <a:pt x="98590" y="226695"/>
                </a:lnTo>
                <a:lnTo>
                  <a:pt x="69634" y="272021"/>
                </a:lnTo>
                <a:lnTo>
                  <a:pt x="45427" y="320128"/>
                </a:lnTo>
                <a:lnTo>
                  <a:pt x="26085" y="370865"/>
                </a:lnTo>
                <a:lnTo>
                  <a:pt x="11912" y="423303"/>
                </a:lnTo>
                <a:lnTo>
                  <a:pt x="3213" y="476453"/>
                </a:lnTo>
                <a:lnTo>
                  <a:pt x="0" y="530136"/>
                </a:lnTo>
                <a:lnTo>
                  <a:pt x="2298" y="584161"/>
                </a:lnTo>
                <a:lnTo>
                  <a:pt x="9677" y="635952"/>
                </a:lnTo>
                <a:lnTo>
                  <a:pt x="22047" y="686612"/>
                </a:lnTo>
                <a:lnTo>
                  <a:pt x="39331" y="735965"/>
                </a:lnTo>
                <a:lnTo>
                  <a:pt x="61493" y="783844"/>
                </a:lnTo>
                <a:lnTo>
                  <a:pt x="88138" y="829487"/>
                </a:lnTo>
                <a:lnTo>
                  <a:pt x="118884" y="872147"/>
                </a:lnTo>
                <a:lnTo>
                  <a:pt x="153593" y="911682"/>
                </a:lnTo>
                <a:lnTo>
                  <a:pt x="192163" y="947940"/>
                </a:lnTo>
                <a:lnTo>
                  <a:pt x="235572" y="981506"/>
                </a:lnTo>
                <a:lnTo>
                  <a:pt x="281940" y="1010513"/>
                </a:lnTo>
                <a:lnTo>
                  <a:pt x="331076" y="1034872"/>
                </a:lnTo>
                <a:lnTo>
                  <a:pt x="382828" y="1054493"/>
                </a:lnTo>
                <a:lnTo>
                  <a:pt x="436219" y="1069047"/>
                </a:lnTo>
                <a:lnTo>
                  <a:pt x="490296" y="1078217"/>
                </a:lnTo>
                <a:lnTo>
                  <a:pt x="544855" y="1082001"/>
                </a:lnTo>
                <a:lnTo>
                  <a:pt x="599706" y="1080363"/>
                </a:lnTo>
                <a:lnTo>
                  <a:pt x="652221" y="1073696"/>
                </a:lnTo>
                <a:lnTo>
                  <a:pt x="703541" y="1062113"/>
                </a:lnTo>
                <a:lnTo>
                  <a:pt x="753491" y="1045667"/>
                </a:lnTo>
                <a:lnTo>
                  <a:pt x="801878" y="1024407"/>
                </a:lnTo>
                <a:lnTo>
                  <a:pt x="847940" y="998702"/>
                </a:lnTo>
                <a:lnTo>
                  <a:pt x="890943" y="968933"/>
                </a:lnTo>
                <a:lnTo>
                  <a:pt x="930719" y="935215"/>
                </a:lnTo>
                <a:lnTo>
                  <a:pt x="967143" y="897661"/>
                </a:lnTo>
                <a:lnTo>
                  <a:pt x="1000760" y="855294"/>
                </a:lnTo>
                <a:lnTo>
                  <a:pt x="1029703" y="809967"/>
                </a:lnTo>
                <a:lnTo>
                  <a:pt x="1053909" y="761860"/>
                </a:lnTo>
                <a:lnTo>
                  <a:pt x="1073264" y="711111"/>
                </a:lnTo>
                <a:lnTo>
                  <a:pt x="1087424" y="658698"/>
                </a:lnTo>
                <a:lnTo>
                  <a:pt x="1096124" y="605548"/>
                </a:lnTo>
                <a:lnTo>
                  <a:pt x="1099337" y="551865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926" y="501421"/>
            <a:ext cx="8289774" cy="947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hu-HU" sz="6050" spc="-50" dirty="0"/>
              <a:t>ARCÁPOLÓ KRÉMEK</a:t>
            </a:r>
            <a:endParaRPr sz="6050" dirty="0"/>
          </a:p>
        </p:txBody>
      </p:sp>
      <p:grpSp>
        <p:nvGrpSpPr>
          <p:cNvPr id="3" name="object 3"/>
          <p:cNvGrpSpPr/>
          <p:nvPr/>
        </p:nvGrpSpPr>
        <p:grpSpPr>
          <a:xfrm>
            <a:off x="1289713" y="658710"/>
            <a:ext cx="8476890" cy="5584089"/>
            <a:chOff x="1289713" y="658710"/>
            <a:chExt cx="8476890" cy="5584089"/>
          </a:xfrm>
        </p:grpSpPr>
        <p:sp>
          <p:nvSpPr>
            <p:cNvPr id="4" name="object 4"/>
            <p:cNvSpPr/>
            <p:nvPr/>
          </p:nvSpPr>
          <p:spPr>
            <a:xfrm>
              <a:off x="1392427" y="658710"/>
              <a:ext cx="197485" cy="687705"/>
            </a:xfrm>
            <a:custGeom>
              <a:avLst/>
              <a:gdLst/>
              <a:ahLst/>
              <a:cxnLst/>
              <a:rect l="l" t="t" r="r" b="b"/>
              <a:pathLst>
                <a:path w="197484" h="687705">
                  <a:moveTo>
                    <a:pt x="197053" y="0"/>
                  </a:moveTo>
                  <a:lnTo>
                    <a:pt x="0" y="0"/>
                  </a:lnTo>
                  <a:lnTo>
                    <a:pt x="0" y="687539"/>
                  </a:lnTo>
                  <a:lnTo>
                    <a:pt x="197053" y="687539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4564" y="3919588"/>
              <a:ext cx="2402039" cy="23232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0790" y="4043388"/>
              <a:ext cx="2353640" cy="20835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9713" y="4099029"/>
              <a:ext cx="2353641" cy="208357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524984" y="6182603"/>
            <a:ext cx="275165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ÖREGEDÉST GÁTLÓ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R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É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M</a:t>
            </a:r>
            <a:endParaRPr sz="180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50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0159" y="6225987"/>
            <a:ext cx="179197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HIDRATÁLÓ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KRÉM</a:t>
            </a:r>
            <a:endParaRPr sz="180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50ml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3016" y="6182603"/>
            <a:ext cx="321407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HIDRATÁLÓ</a:t>
            </a: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SZEMKÖRNYÉKÁPOLÓ KRÉM</a:t>
            </a:r>
            <a:endParaRPr sz="1800" dirty="0">
              <a:latin typeface="Arial Black"/>
              <a:cs typeface="Arial Black"/>
            </a:endParaRPr>
          </a:p>
          <a:p>
            <a:pPr marL="62230" algn="ctr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30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ml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31100" y="1667996"/>
            <a:ext cx="2858618" cy="2510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560">
              <a:lnSpc>
                <a:spcPct val="100000"/>
              </a:lnSpc>
              <a:spcBef>
                <a:spcPts val="100"/>
              </a:spcBef>
            </a:pPr>
            <a:r>
              <a:rPr lang="hu-HU" spc="-15" dirty="0">
                <a:solidFill>
                  <a:srgbClr val="6D6E71"/>
                </a:solidFill>
                <a:latin typeface="Verdana"/>
                <a:cs typeface="Verdana"/>
              </a:rPr>
              <a:t>Azonnali</a:t>
            </a:r>
            <a:r>
              <a:rPr sz="1800" spc="-1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25" dirty="0">
                <a:solidFill>
                  <a:srgbClr val="6D6E71"/>
                </a:solidFill>
                <a:latin typeface="Verdana"/>
                <a:cs typeface="Verdana"/>
              </a:rPr>
              <a:t>és</a:t>
            </a:r>
            <a:r>
              <a:rPr sz="1800" spc="2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25" dirty="0">
                <a:solidFill>
                  <a:srgbClr val="6D6E71"/>
                </a:solidFill>
                <a:latin typeface="Verdana"/>
                <a:cs typeface="Verdana"/>
              </a:rPr>
              <a:t>hosszantartó</a:t>
            </a:r>
            <a:r>
              <a:rPr sz="1800" spc="-1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-10" dirty="0">
                <a:solidFill>
                  <a:srgbClr val="6D6E71"/>
                </a:solidFill>
                <a:latin typeface="Verdana"/>
                <a:cs typeface="Verdana"/>
              </a:rPr>
              <a:t>hidratáló hatású.</a:t>
            </a:r>
            <a:endParaRPr sz="1800" dirty="0">
              <a:latin typeface="Verdana"/>
              <a:cs typeface="Verdana"/>
            </a:endParaRPr>
          </a:p>
          <a:p>
            <a:pPr marL="12700" marR="445770">
              <a:lnSpc>
                <a:spcPct val="100000"/>
              </a:lnSpc>
              <a:spcBef>
                <a:spcPts val="1135"/>
              </a:spcBef>
            </a:pPr>
            <a:r>
              <a:rPr lang="hu-HU" spc="-10" dirty="0">
                <a:solidFill>
                  <a:srgbClr val="6D6E71"/>
                </a:solidFill>
                <a:latin typeface="Verdana"/>
                <a:cs typeface="Verdana"/>
              </a:rPr>
              <a:t>Egyensúlyba hozza a sejtek vízháztartását.</a:t>
            </a: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130"/>
              </a:spcBef>
            </a:pPr>
            <a:r>
              <a:rPr lang="hu-HU" spc="-10" dirty="0">
                <a:solidFill>
                  <a:srgbClr val="6D6E71"/>
                </a:solidFill>
                <a:latin typeface="Verdana"/>
                <a:cs typeface="Verdana"/>
              </a:rPr>
              <a:t>Megelőzi</a:t>
            </a:r>
            <a:r>
              <a:rPr sz="1800" spc="-13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50" dirty="0">
                <a:solidFill>
                  <a:srgbClr val="6D6E71"/>
                </a:solidFill>
                <a:latin typeface="Verdana"/>
                <a:cs typeface="Verdana"/>
              </a:rPr>
              <a:t>és késlelteti a bőr öregedését.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2906" y="1386187"/>
            <a:ext cx="2751658" cy="2797561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lang="hu-HU" spc="-35" dirty="0">
                <a:solidFill>
                  <a:srgbClr val="6D6E71"/>
                </a:solidFill>
                <a:latin typeface="Verdana"/>
                <a:cs typeface="Verdana"/>
              </a:rPr>
              <a:t>Ráncsimító.</a:t>
            </a:r>
            <a:endParaRPr sz="1800" dirty="0">
              <a:latin typeface="Verdana"/>
              <a:cs typeface="Verdana"/>
            </a:endParaRPr>
          </a:p>
          <a:p>
            <a:pPr marL="12700" marR="28575">
              <a:lnSpc>
                <a:spcPct val="100000"/>
              </a:lnSpc>
              <a:spcBef>
                <a:spcPts val="113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Kezeli az öregedés folyamata során kialakuló elváltozásokat. </a:t>
            </a:r>
            <a:endParaRPr sz="1800" dirty="0">
              <a:latin typeface="Verdana"/>
              <a:cs typeface="Verdana"/>
            </a:endParaRPr>
          </a:p>
          <a:p>
            <a:pPr marL="12700" marR="424180">
              <a:lnSpc>
                <a:spcPct val="100000"/>
              </a:lnSpc>
              <a:spcBef>
                <a:spcPts val="1135"/>
              </a:spcBef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Regen</a:t>
            </a:r>
            <a:r>
              <a:rPr lang="hu-HU" sz="1800" dirty="0" err="1">
                <a:solidFill>
                  <a:srgbClr val="6D6E71"/>
                </a:solidFill>
                <a:latin typeface="Verdana"/>
                <a:cs typeface="Verdana"/>
              </a:rPr>
              <a:t>erálja</a:t>
            </a:r>
            <a:r>
              <a:rPr sz="1800" spc="-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25" dirty="0">
                <a:solidFill>
                  <a:srgbClr val="6D6E71"/>
                </a:solidFill>
                <a:latin typeface="Verdana"/>
                <a:cs typeface="Verdana"/>
              </a:rPr>
              <a:t>és </a:t>
            </a:r>
            <a:r>
              <a:rPr sz="1800" spc="2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25" dirty="0">
                <a:solidFill>
                  <a:srgbClr val="6D6E71"/>
                </a:solidFill>
                <a:latin typeface="Verdana"/>
                <a:cs typeface="Verdana"/>
              </a:rPr>
              <a:t>védi a </a:t>
            </a:r>
            <a:r>
              <a:rPr lang="hu-HU" spc="-30" dirty="0">
                <a:solidFill>
                  <a:srgbClr val="6D6E71"/>
                </a:solidFill>
                <a:latin typeface="Verdana"/>
                <a:cs typeface="Verdana"/>
              </a:rPr>
              <a:t>bőrsejteket.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lang="hu-HU" spc="-95" dirty="0">
                <a:solidFill>
                  <a:srgbClr val="6D6E71"/>
                </a:solidFill>
                <a:latin typeface="Verdana"/>
                <a:cs typeface="Verdana"/>
              </a:rPr>
              <a:t>Hidratálja</a:t>
            </a:r>
            <a:r>
              <a:rPr sz="1800" spc="-9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pc="-95" dirty="0">
                <a:solidFill>
                  <a:srgbClr val="6D6E71"/>
                </a:solidFill>
                <a:latin typeface="Verdana"/>
                <a:cs typeface="Verdana"/>
              </a:rPr>
              <a:t>a bőrt.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4213" y="1697900"/>
            <a:ext cx="2898559" cy="2510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9415">
              <a:lnSpc>
                <a:spcPct val="100000"/>
              </a:lnSpc>
              <a:spcBef>
                <a:spcPts val="100"/>
              </a:spcBef>
            </a:pPr>
            <a:r>
              <a:rPr lang="hu-HU" spc="-40" dirty="0">
                <a:solidFill>
                  <a:srgbClr val="6D6E71"/>
                </a:solidFill>
                <a:latin typeface="Verdana"/>
                <a:cs typeface="Verdana"/>
              </a:rPr>
              <a:t>Támogatja a bőr </a:t>
            </a:r>
            <a:r>
              <a:rPr lang="hu-HU" spc="-40" dirty="0" err="1">
                <a:solidFill>
                  <a:srgbClr val="6D6E71"/>
                </a:solidFill>
                <a:latin typeface="Verdana"/>
                <a:cs typeface="Verdana"/>
              </a:rPr>
              <a:t>barrierjének</a:t>
            </a:r>
            <a:r>
              <a:rPr lang="hu-HU" spc="-40" dirty="0">
                <a:solidFill>
                  <a:srgbClr val="6D6E71"/>
                </a:solidFill>
                <a:latin typeface="Verdana"/>
                <a:cs typeface="Verdana"/>
              </a:rPr>
              <a:t> működését.</a:t>
            </a:r>
            <a:r>
              <a:rPr sz="1800" spc="-2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135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Megvédi a bőrt a károsító U</a:t>
            </a:r>
            <a:r>
              <a:rPr sz="1800" spc="60" dirty="0">
                <a:solidFill>
                  <a:srgbClr val="6D6E71"/>
                </a:solidFill>
                <a:latin typeface="Verdana"/>
                <a:cs typeface="Verdana"/>
              </a:rPr>
              <a:t>V</a:t>
            </a:r>
            <a:r>
              <a:rPr lang="hu-HU" sz="1800" spc="60" dirty="0">
                <a:solidFill>
                  <a:srgbClr val="6D6E71"/>
                </a:solidFill>
                <a:latin typeface="Verdana"/>
                <a:cs typeface="Verdana"/>
              </a:rPr>
              <a:t> sugarak hatásaitól</a:t>
            </a:r>
            <a:r>
              <a:rPr lang="hu-HU" spc="-155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12700" marR="298450" algn="just">
              <a:lnSpc>
                <a:spcPct val="100000"/>
              </a:lnSpc>
              <a:spcBef>
                <a:spcPts val="113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Megelőzi a ráncok kialakulását.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1583" y="587447"/>
            <a:ext cx="8831833" cy="1031590"/>
          </a:xfrm>
          <a:prstGeom prst="rect">
            <a:avLst/>
          </a:prstGeom>
        </p:spPr>
        <p:txBody>
          <a:bodyPr vert="horz" wrap="square" lIns="0" tIns="290093" rIns="0" bIns="0" rtlCol="0">
            <a:spAutoFit/>
          </a:bodyPr>
          <a:lstStyle/>
          <a:p>
            <a:pPr marL="237490">
              <a:lnSpc>
                <a:spcPct val="100000"/>
              </a:lnSpc>
              <a:spcBef>
                <a:spcPts val="130"/>
              </a:spcBef>
            </a:pPr>
            <a:r>
              <a:rPr lang="hu-HU" sz="4600" dirty="0"/>
              <a:t>ARCÁPOLÓ KRÉMEK</a:t>
            </a:r>
            <a:endParaRPr sz="4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846327" y="906310"/>
            <a:ext cx="4174490" cy="6134735"/>
            <a:chOff x="846327" y="906310"/>
            <a:chExt cx="4174490" cy="6134735"/>
          </a:xfrm>
        </p:grpSpPr>
        <p:sp>
          <p:nvSpPr>
            <p:cNvPr id="4" name="object 4"/>
            <p:cNvSpPr/>
            <p:nvPr/>
          </p:nvSpPr>
          <p:spPr>
            <a:xfrm>
              <a:off x="846327" y="906310"/>
              <a:ext cx="197485" cy="687705"/>
            </a:xfrm>
            <a:custGeom>
              <a:avLst/>
              <a:gdLst/>
              <a:ahLst/>
              <a:cxnLst/>
              <a:rect l="l" t="t" r="r" b="b"/>
              <a:pathLst>
                <a:path w="197484" h="687705">
                  <a:moveTo>
                    <a:pt x="197053" y="0"/>
                  </a:moveTo>
                  <a:lnTo>
                    <a:pt x="0" y="0"/>
                  </a:lnTo>
                  <a:lnTo>
                    <a:pt x="0" y="687539"/>
                  </a:lnTo>
                  <a:lnTo>
                    <a:pt x="197053" y="687539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2966" y="2527058"/>
              <a:ext cx="2367813" cy="451384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14691" y="2600279"/>
            <a:ext cx="2743200" cy="3431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7695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MATT</a:t>
            </a:r>
            <a:r>
              <a:rPr lang="hu-HU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ÍTÓ</a:t>
            </a:r>
            <a:r>
              <a:rPr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hu-HU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KRÉM</a:t>
            </a:r>
            <a:endParaRPr sz="2400" dirty="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AADCD4"/>
                </a:solidFill>
                <a:latin typeface="Arial"/>
                <a:cs typeface="Arial"/>
              </a:rPr>
              <a:t>100</a:t>
            </a:r>
            <a:r>
              <a:rPr lang="hu-HU" sz="2400" dirty="0">
                <a:solidFill>
                  <a:srgbClr val="AADCD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ADCD4"/>
                </a:solidFill>
                <a:latin typeface="Arial"/>
                <a:cs typeface="Arial"/>
              </a:rPr>
              <a:t>ml</a:t>
            </a:r>
            <a:endParaRPr sz="2400" dirty="0">
              <a:latin typeface="Arial"/>
              <a:cs typeface="Arial"/>
            </a:endParaRPr>
          </a:p>
          <a:p>
            <a:pPr marL="12700" marR="399415">
              <a:lnSpc>
                <a:spcPct val="100000"/>
              </a:lnSpc>
              <a:spcBef>
                <a:spcPts val="73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Támogatja a bőr </a:t>
            </a:r>
            <a:r>
              <a:rPr lang="hu-HU" dirty="0" err="1">
                <a:solidFill>
                  <a:srgbClr val="6D6E71"/>
                </a:solidFill>
                <a:latin typeface="Verdana"/>
                <a:cs typeface="Verdana"/>
              </a:rPr>
              <a:t>barrierjének</a:t>
            </a: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 működését.</a:t>
            </a: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135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Védi a bőrt a károsító UV sugárzástól.</a:t>
            </a:r>
            <a:endParaRPr sz="1800" dirty="0">
              <a:latin typeface="Verdana"/>
              <a:cs typeface="Verdana"/>
            </a:endParaRPr>
          </a:p>
          <a:p>
            <a:pPr marL="12700" marR="298450" algn="just">
              <a:lnSpc>
                <a:spcPct val="100000"/>
              </a:lnSpc>
              <a:spcBef>
                <a:spcPts val="113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Megelőzi a ráncok kialakulását.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31296" y="2581363"/>
            <a:ext cx="2743200" cy="433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BB G</a:t>
            </a:r>
            <a:r>
              <a:rPr lang="hu-HU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É</a:t>
            </a:r>
            <a:r>
              <a:rPr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L</a:t>
            </a:r>
            <a:endParaRPr sz="2400" dirty="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AADCD4"/>
                </a:solidFill>
                <a:latin typeface="Arial"/>
                <a:cs typeface="Arial"/>
              </a:rPr>
              <a:t>30</a:t>
            </a:r>
            <a:r>
              <a:rPr lang="hu-HU" sz="2400" dirty="0">
                <a:solidFill>
                  <a:srgbClr val="AADCD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ADCD4"/>
                </a:solidFill>
                <a:latin typeface="Arial"/>
                <a:cs typeface="Arial"/>
              </a:rPr>
              <a:t>ml</a:t>
            </a:r>
            <a:endParaRPr sz="2400" dirty="0">
              <a:latin typeface="Arial"/>
              <a:cs typeface="Arial"/>
            </a:endParaRPr>
          </a:p>
          <a:p>
            <a:pPr marL="12700" marR="107314">
              <a:lnSpc>
                <a:spcPct val="100000"/>
              </a:lnSpc>
              <a:spcBef>
                <a:spcPts val="101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Ötvözi a hidratáló, nyugtató és </a:t>
            </a: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anti aging 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tulajdonságokat, a </a:t>
            </a:r>
            <a:r>
              <a:rPr lang="hu-HU" sz="1800" dirty="0" err="1">
                <a:solidFill>
                  <a:srgbClr val="6D6E71"/>
                </a:solidFill>
                <a:latin typeface="Verdana"/>
                <a:cs typeface="Verdana"/>
              </a:rPr>
              <a:t>kapszulázott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 pigmentek pedig kellemes színt kölcsönöznek a bőrnek.</a:t>
            </a:r>
          </a:p>
          <a:p>
            <a:pPr marL="12700" marR="107314">
              <a:lnSpc>
                <a:spcPct val="100000"/>
              </a:lnSpc>
              <a:spcBef>
                <a:spcPts val="101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Ezek az olvadó gyöngyök diszkréten színezetté teszik a bőrt.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4991" y="220154"/>
            <a:ext cx="3166287" cy="711970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9832" y="517994"/>
            <a:ext cx="57878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4800" spc="-110" dirty="0"/>
              <a:t>VÉDŐ PERMET</a:t>
            </a:r>
            <a:endParaRPr sz="4800" dirty="0"/>
          </a:p>
        </p:txBody>
      </p:sp>
      <p:grpSp>
        <p:nvGrpSpPr>
          <p:cNvPr id="5" name="object 5"/>
          <p:cNvGrpSpPr/>
          <p:nvPr/>
        </p:nvGrpSpPr>
        <p:grpSpPr>
          <a:xfrm>
            <a:off x="813016" y="220154"/>
            <a:ext cx="9778276" cy="7119705"/>
            <a:chOff x="813016" y="220154"/>
            <a:chExt cx="9778276" cy="7119705"/>
          </a:xfrm>
        </p:grpSpPr>
        <p:sp>
          <p:nvSpPr>
            <p:cNvPr id="6" name="object 6"/>
            <p:cNvSpPr/>
            <p:nvPr/>
          </p:nvSpPr>
          <p:spPr>
            <a:xfrm>
              <a:off x="846327" y="639610"/>
              <a:ext cx="197485" cy="560705"/>
            </a:xfrm>
            <a:custGeom>
              <a:avLst/>
              <a:gdLst/>
              <a:ahLst/>
              <a:cxnLst/>
              <a:rect l="l" t="t" r="r" b="b"/>
              <a:pathLst>
                <a:path w="197484" h="560705">
                  <a:moveTo>
                    <a:pt x="197053" y="0"/>
                  </a:moveTo>
                  <a:lnTo>
                    <a:pt x="0" y="0"/>
                  </a:lnTo>
                  <a:lnTo>
                    <a:pt x="0" y="560412"/>
                  </a:lnTo>
                  <a:lnTo>
                    <a:pt x="197053" y="560412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3999" y="220154"/>
              <a:ext cx="3487293" cy="711970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016" y="3101236"/>
              <a:ext cx="560323" cy="56018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27844" y="1267107"/>
            <a:ext cx="6779456" cy="171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79930">
              <a:spcBef>
                <a:spcPts val="100"/>
              </a:spcBef>
            </a:pPr>
            <a:r>
              <a:rPr lang="en-US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YES-</a:t>
            </a:r>
            <a:r>
              <a:rPr lang="hu-HU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en-US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OX</a:t>
            </a:r>
            <a:r>
              <a:rPr lang="hu-HU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IGENIZÁLÓ PERMET</a:t>
            </a:r>
            <a:r>
              <a:rPr lang="en-US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hu-HU" sz="2400" b="1" dirty="0">
                <a:solidFill>
                  <a:srgbClr val="AADCD4"/>
                </a:solidFill>
                <a:latin typeface="Liberation Sans Narrow"/>
                <a:cs typeface="Liberation Sans Narrow"/>
              </a:rPr>
              <a:t>A KÉK FÉNY ÁRTALMAIRA </a:t>
            </a:r>
            <a:r>
              <a:rPr lang="en-US" sz="2400" dirty="0">
                <a:solidFill>
                  <a:srgbClr val="AADCD4"/>
                </a:solidFill>
                <a:latin typeface="Arial"/>
                <a:cs typeface="Arial"/>
              </a:rPr>
              <a:t>50</a:t>
            </a:r>
            <a:r>
              <a:rPr lang="hu-HU" sz="2400" dirty="0">
                <a:solidFill>
                  <a:srgbClr val="AADCD4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AADCD4"/>
                </a:solidFill>
                <a:latin typeface="Arial"/>
                <a:cs typeface="Arial"/>
              </a:rPr>
              <a:t>ml</a:t>
            </a:r>
            <a:r>
              <a:rPr lang="hu-HU" sz="2400" dirty="0">
                <a:solidFill>
                  <a:srgbClr val="AADCD4"/>
                </a:solidFill>
                <a:latin typeface="Arial"/>
                <a:cs typeface="Arial"/>
              </a:rPr>
              <a:t> </a:t>
            </a:r>
            <a:endParaRPr lang="en-US"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10"/>
              </a:spcBef>
            </a:pP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Pajzsként véd a kék fény, az elektromos készülékek </a:t>
            </a:r>
            <a:br>
              <a:rPr lang="hu-HU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lang="hu-HU" dirty="0">
                <a:solidFill>
                  <a:srgbClr val="6D6E71"/>
                </a:solidFill>
                <a:latin typeface="Verdana"/>
                <a:cs typeface="Verdana"/>
              </a:rPr>
              <a:t>által generált elektromágneses sugárzás és a külső környezetből adódó szennyezés ellen.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6489" y="3018496"/>
            <a:ext cx="5469026" cy="1764586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350" dirty="0">
                <a:solidFill>
                  <a:srgbClr val="6D6E71"/>
                </a:solidFill>
                <a:latin typeface="Arial"/>
                <a:cs typeface="Arial"/>
              </a:rPr>
              <a:t>OXYGESKIN®</a:t>
            </a:r>
            <a:endParaRPr sz="1350" dirty="0">
              <a:latin typeface="Arial"/>
              <a:cs typeface="Arial"/>
            </a:endParaRPr>
          </a:p>
          <a:p>
            <a:pPr marL="12700" marR="5080" algn="just">
              <a:lnSpc>
                <a:spcPts val="1400"/>
              </a:lnSpc>
              <a:spcBef>
                <a:spcPts val="500"/>
              </a:spcBef>
            </a:pPr>
            <a:r>
              <a:rPr lang="hu-HU" sz="1300" i="1" dirty="0">
                <a:solidFill>
                  <a:srgbClr val="6D6E71"/>
                </a:solidFill>
                <a:latin typeface="Verdana"/>
                <a:cs typeface="Verdana"/>
              </a:rPr>
              <a:t>A </a:t>
            </a:r>
            <a:r>
              <a:rPr sz="1300" i="1" dirty="0">
                <a:solidFill>
                  <a:srgbClr val="6D6E71"/>
                </a:solidFill>
                <a:latin typeface="Verdana"/>
                <a:cs typeface="Verdana"/>
              </a:rPr>
              <a:t>Tropaeolum Majus </a:t>
            </a:r>
            <a:r>
              <a:rPr lang="hu-HU" sz="1300" i="1" dirty="0">
                <a:solidFill>
                  <a:srgbClr val="6D6E71"/>
                </a:solidFill>
                <a:latin typeface="Verdana"/>
                <a:cs typeface="Verdana"/>
              </a:rPr>
              <a:t>kivonat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gazdag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 pol</a:t>
            </a:r>
            <a:r>
              <a:rPr lang="hu-HU" sz="1300" dirty="0" err="1">
                <a:solidFill>
                  <a:srgbClr val="6D6E71"/>
                </a:solidFill>
                <a:latin typeface="Verdana"/>
                <a:cs typeface="Verdana"/>
              </a:rPr>
              <a:t>iszaharidokban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Az </a:t>
            </a:r>
            <a:r>
              <a:rPr sz="1300" dirty="0" err="1">
                <a:solidFill>
                  <a:srgbClr val="6D6E71"/>
                </a:solidFill>
                <a:latin typeface="Verdana"/>
                <a:cs typeface="Verdana"/>
              </a:rPr>
              <a:t>arabinogala</a:t>
            </a:r>
            <a:r>
              <a:rPr lang="hu-HU" sz="1300" dirty="0" err="1">
                <a:solidFill>
                  <a:srgbClr val="6D6E71"/>
                </a:solidFill>
                <a:latin typeface="Verdana"/>
                <a:cs typeface="Verdana"/>
              </a:rPr>
              <a:t>ktán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300" dirty="0" err="1">
                <a:solidFill>
                  <a:srgbClr val="6D6E71"/>
                </a:solidFill>
                <a:latin typeface="Verdana"/>
                <a:cs typeface="Verdana"/>
              </a:rPr>
              <a:t>prebiotikus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300" dirty="0" err="1">
                <a:solidFill>
                  <a:srgbClr val="6D6E71"/>
                </a:solidFill>
                <a:latin typeface="Verdana"/>
                <a:cs typeface="Verdana"/>
              </a:rPr>
              <a:t>poliszaharid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fokozza a zsírsavak szintézisét és vízvisszatartó tulajdonságú.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Véd a toxikus stressz által kiváltott ártalmaktól, normalizálja a 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HIF-1L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antitestek képződését. Ezek az antitestek képesek alkalmazkodni az alacsony oxigén szinthez, és megtámogatni a sejtek oxigén felvételét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.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Az </a:t>
            </a:r>
            <a:r>
              <a:rPr sz="1300" dirty="0" err="1">
                <a:solidFill>
                  <a:srgbClr val="6D6E71"/>
                </a:solidFill>
                <a:latin typeface="Verdana"/>
                <a:cs typeface="Verdana"/>
              </a:rPr>
              <a:t>Oxygenskin</a:t>
            </a:r>
            <a:r>
              <a:rPr sz="1300" dirty="0">
                <a:solidFill>
                  <a:srgbClr val="6D6E71"/>
                </a:solidFill>
                <a:latin typeface="Verdana"/>
                <a:cs typeface="Verdana"/>
              </a:rPr>
              <a:t> ® </a:t>
            </a:r>
            <a:r>
              <a:rPr lang="hu-HU" sz="1300" dirty="0">
                <a:solidFill>
                  <a:srgbClr val="6D6E71"/>
                </a:solidFill>
                <a:latin typeface="Verdana"/>
                <a:cs typeface="Verdana"/>
              </a:rPr>
              <a:t>elősegíti az oxigénszint dinamikus növekedését.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6586" y="4799859"/>
            <a:ext cx="2118360" cy="629018"/>
          </a:xfrm>
          <a:prstGeom prst="rect">
            <a:avLst/>
          </a:prstGeom>
          <a:ln w="29336">
            <a:solidFill>
              <a:srgbClr val="AADCD4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111125" marR="118745" indent="-10795" algn="l">
              <a:spcBef>
                <a:spcPts val="765"/>
              </a:spcBef>
            </a:pPr>
            <a:r>
              <a:rPr lang="hu-HU" sz="1150" dirty="0">
                <a:solidFill>
                  <a:srgbClr val="6D6E71"/>
                </a:solidFill>
                <a:latin typeface="Arial"/>
                <a:cs typeface="Arial"/>
              </a:rPr>
              <a:t>KÜZD A KÉK FÉNY   </a:t>
            </a:r>
            <a:br>
              <a:rPr lang="hu-HU" sz="1150" dirty="0">
                <a:solidFill>
                  <a:srgbClr val="6D6E71"/>
                </a:solidFill>
                <a:latin typeface="Arial"/>
                <a:cs typeface="Arial"/>
              </a:rPr>
            </a:br>
            <a:r>
              <a:rPr lang="hu-HU" sz="1150" dirty="0">
                <a:solidFill>
                  <a:srgbClr val="6D6E71"/>
                </a:solidFill>
                <a:latin typeface="Arial"/>
                <a:cs typeface="Arial"/>
              </a:rPr>
              <a:t>OKOZTA ÁRTALMAK    ELLEN</a:t>
            </a:r>
            <a:endParaRPr sz="1150" dirty="0">
              <a:solidFill>
                <a:srgbClr val="6D6E71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9500" y="5530568"/>
            <a:ext cx="2355215" cy="16588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11125">
              <a:lnSpc>
                <a:spcPct val="102699"/>
              </a:lnSpc>
              <a:spcBef>
                <a:spcPts val="90"/>
              </a:spcBef>
            </a:pPr>
            <a:r>
              <a:rPr lang="hu-HU" sz="1350" spc="-10" dirty="0">
                <a:solidFill>
                  <a:srgbClr val="6D6E71"/>
                </a:solidFill>
                <a:latin typeface="Verdana"/>
                <a:cs typeface="Verdana"/>
              </a:rPr>
              <a:t>Újraindítja az </a:t>
            </a:r>
            <a:r>
              <a:rPr lang="hu-HU" sz="1350" spc="-10" dirty="0" err="1">
                <a:solidFill>
                  <a:srgbClr val="6D6E71"/>
                </a:solidFill>
                <a:latin typeface="Verdana"/>
                <a:cs typeface="Verdana"/>
              </a:rPr>
              <a:t>oxigenizációs</a:t>
            </a:r>
            <a:r>
              <a:rPr lang="hu-HU" sz="1350" spc="-10" dirty="0">
                <a:solidFill>
                  <a:srgbClr val="6D6E71"/>
                </a:solidFill>
                <a:latin typeface="Verdana"/>
                <a:cs typeface="Verdana"/>
              </a:rPr>
              <a:t> mechanizmusokat.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lang="hu-HU" sz="1350" spc="-5" dirty="0">
                <a:solidFill>
                  <a:srgbClr val="6D6E71"/>
                </a:solidFill>
                <a:latin typeface="Verdana"/>
                <a:cs typeface="Verdana"/>
              </a:rPr>
              <a:t>Mérsékli az</a:t>
            </a:r>
            <a:r>
              <a:rPr sz="1350" spc="-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350" dirty="0" err="1">
                <a:solidFill>
                  <a:srgbClr val="6D6E71"/>
                </a:solidFill>
                <a:latin typeface="Verdana"/>
                <a:cs typeface="Verdana"/>
              </a:rPr>
              <a:t>oxidat</a:t>
            </a:r>
            <a:r>
              <a:rPr lang="hu-HU" sz="1350" dirty="0">
                <a:solidFill>
                  <a:srgbClr val="6D6E71"/>
                </a:solidFill>
                <a:latin typeface="Verdana"/>
                <a:cs typeface="Verdana"/>
              </a:rPr>
              <a:t>ív stressz hatásait.</a:t>
            </a:r>
            <a:endParaRPr sz="1350" dirty="0">
              <a:latin typeface="Verdana"/>
              <a:cs typeface="Verdana"/>
            </a:endParaRPr>
          </a:p>
          <a:p>
            <a:pPr marL="12700" marR="5080">
              <a:lnSpc>
                <a:spcPct val="102699"/>
              </a:lnSpc>
              <a:spcBef>
                <a:spcPts val="655"/>
              </a:spcBef>
            </a:pPr>
            <a:r>
              <a:rPr lang="hu-HU" sz="1350" dirty="0">
                <a:solidFill>
                  <a:srgbClr val="6D6E71"/>
                </a:solidFill>
                <a:latin typeface="Verdana"/>
                <a:cs typeface="Verdana"/>
              </a:rPr>
              <a:t>Védi a mátrixot a roncsolódástól.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07760" y="5517940"/>
            <a:ext cx="2889939" cy="9509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41630">
              <a:lnSpc>
                <a:spcPct val="102699"/>
              </a:lnSpc>
              <a:spcBef>
                <a:spcPts val="90"/>
              </a:spcBef>
            </a:pPr>
            <a:r>
              <a:rPr lang="hu-HU" sz="1350" dirty="0">
                <a:solidFill>
                  <a:srgbClr val="6D6E71"/>
                </a:solidFill>
                <a:latin typeface="Verdana"/>
                <a:cs typeface="Verdana"/>
              </a:rPr>
              <a:t>Visszaállítja az oxigénérzékelő szenzorokat normál állapotukba.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lang="hu-HU" sz="1350" spc="-10" dirty="0">
                <a:solidFill>
                  <a:srgbClr val="6D6E71"/>
                </a:solidFill>
                <a:latin typeface="Verdana"/>
                <a:cs typeface="Verdana"/>
              </a:rPr>
              <a:t>Kedvez az oxigénszállításnak.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1001" y="4809817"/>
            <a:ext cx="2355215" cy="629018"/>
          </a:xfrm>
          <a:prstGeom prst="rect">
            <a:avLst/>
          </a:prstGeom>
          <a:ln w="29336">
            <a:solidFill>
              <a:srgbClr val="AADCD4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111125" marR="118745" indent="-10795">
              <a:lnSpc>
                <a:spcPct val="100000"/>
              </a:lnSpc>
              <a:spcBef>
                <a:spcPts val="765"/>
              </a:spcBef>
            </a:pPr>
            <a:r>
              <a:rPr sz="1150" dirty="0">
                <a:solidFill>
                  <a:srgbClr val="6D6E71"/>
                </a:solidFill>
                <a:latin typeface="Arial"/>
                <a:cs typeface="Arial"/>
              </a:rPr>
              <a:t>A</a:t>
            </a:r>
            <a:r>
              <a:rPr lang="hu-HU" sz="1150" dirty="0">
                <a:solidFill>
                  <a:srgbClr val="6D6E71"/>
                </a:solidFill>
                <a:latin typeface="Arial"/>
                <a:cs typeface="Arial"/>
              </a:rPr>
              <a:t>KTIVIZÁLJA A BŐR OXIGÁNELLÁTOTTSÁGÁÉRT FELELŐS FOLYAMATOKAT</a:t>
            </a:r>
            <a:endParaRPr sz="115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476012" y="5596814"/>
            <a:ext cx="2578598" cy="1326996"/>
            <a:chOff x="1476012" y="5596814"/>
            <a:chExt cx="2578598" cy="1326996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9741" y="5596814"/>
              <a:ext cx="73609" cy="7360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1001" y="5602762"/>
              <a:ext cx="73609" cy="7360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9741" y="6359994"/>
              <a:ext cx="73609" cy="7360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0772" y="6346265"/>
              <a:ext cx="73609" cy="7360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76012" y="6850201"/>
              <a:ext cx="73609" cy="736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800080" cy="7560309"/>
          </a:xfrm>
          <a:custGeom>
            <a:avLst/>
            <a:gdLst/>
            <a:ahLst/>
            <a:cxnLst/>
            <a:rect l="l" t="t" r="r" b="b"/>
            <a:pathLst>
              <a:path w="10800080" h="7560309">
                <a:moveTo>
                  <a:pt x="10800003" y="0"/>
                </a:moveTo>
                <a:lnTo>
                  <a:pt x="0" y="0"/>
                </a:lnTo>
                <a:lnTo>
                  <a:pt x="0" y="7559992"/>
                </a:lnTo>
                <a:lnTo>
                  <a:pt x="10800003" y="7559992"/>
                </a:lnTo>
                <a:lnTo>
                  <a:pt x="10800003" y="0"/>
                </a:lnTo>
                <a:close/>
              </a:path>
            </a:pathLst>
          </a:custGeom>
          <a:solidFill>
            <a:srgbClr val="AAD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711" y="220154"/>
            <a:ext cx="10382885" cy="7120255"/>
          </a:xfrm>
          <a:custGeom>
            <a:avLst/>
            <a:gdLst/>
            <a:ahLst/>
            <a:cxnLst/>
            <a:rect l="l" t="t" r="r" b="b"/>
            <a:pathLst>
              <a:path w="10382885" h="7120255">
                <a:moveTo>
                  <a:pt x="10382580" y="0"/>
                </a:moveTo>
                <a:lnTo>
                  <a:pt x="0" y="0"/>
                </a:lnTo>
                <a:lnTo>
                  <a:pt x="0" y="7119708"/>
                </a:lnTo>
                <a:lnTo>
                  <a:pt x="10382580" y="7119708"/>
                </a:lnTo>
                <a:lnTo>
                  <a:pt x="1038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9832" y="829645"/>
            <a:ext cx="4644867" cy="10586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lang="hu-HU" sz="3400" spc="-40" dirty="0"/>
              <a:t>LETISZTÍTÁS</a:t>
            </a:r>
            <a:r>
              <a:rPr sz="3400" spc="35" dirty="0"/>
              <a:t> </a:t>
            </a:r>
            <a:r>
              <a:rPr lang="hu-HU" sz="3400" spc="130" dirty="0"/>
              <a:t>ÉS</a:t>
            </a:r>
            <a:r>
              <a:rPr sz="3400" spc="75" dirty="0"/>
              <a:t> </a:t>
            </a:r>
            <a:r>
              <a:rPr sz="3400" spc="160" dirty="0"/>
              <a:t>TON</a:t>
            </a:r>
            <a:r>
              <a:rPr lang="hu-HU" sz="3400" spc="160" dirty="0"/>
              <a:t>IZÁLÁS</a:t>
            </a:r>
            <a:endParaRPr sz="3400" spc="160" dirty="0"/>
          </a:p>
        </p:txBody>
      </p:sp>
      <p:grpSp>
        <p:nvGrpSpPr>
          <p:cNvPr id="5" name="object 5"/>
          <p:cNvGrpSpPr/>
          <p:nvPr/>
        </p:nvGrpSpPr>
        <p:grpSpPr>
          <a:xfrm>
            <a:off x="767458" y="220154"/>
            <a:ext cx="9823820" cy="7119703"/>
            <a:chOff x="767458" y="220154"/>
            <a:chExt cx="9823820" cy="7119703"/>
          </a:xfrm>
        </p:grpSpPr>
        <p:sp>
          <p:nvSpPr>
            <p:cNvPr id="6" name="object 6"/>
            <p:cNvSpPr/>
            <p:nvPr/>
          </p:nvSpPr>
          <p:spPr>
            <a:xfrm>
              <a:off x="846327" y="906310"/>
              <a:ext cx="197485" cy="965835"/>
            </a:xfrm>
            <a:custGeom>
              <a:avLst/>
              <a:gdLst/>
              <a:ahLst/>
              <a:cxnLst/>
              <a:rect l="l" t="t" r="r" b="b"/>
              <a:pathLst>
                <a:path w="197484" h="965835">
                  <a:moveTo>
                    <a:pt x="197053" y="0"/>
                  </a:moveTo>
                  <a:lnTo>
                    <a:pt x="0" y="0"/>
                  </a:lnTo>
                  <a:lnTo>
                    <a:pt x="0" y="965695"/>
                  </a:lnTo>
                  <a:lnTo>
                    <a:pt x="197053" y="965695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6991" y="220154"/>
              <a:ext cx="4894287" cy="71197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7458" y="254139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12785" y="2377566"/>
              <a:ext cx="0" cy="327660"/>
            </a:xfrm>
            <a:custGeom>
              <a:avLst/>
              <a:gdLst/>
              <a:ahLst/>
              <a:cxnLst/>
              <a:rect l="l" t="t" r="r" b="b"/>
              <a:pathLst>
                <a:path h="327660">
                  <a:moveTo>
                    <a:pt x="0" y="0"/>
                  </a:moveTo>
                  <a:lnTo>
                    <a:pt x="0" y="327596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7458" y="325059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12785" y="3085211"/>
              <a:ext cx="0" cy="327660"/>
            </a:xfrm>
            <a:custGeom>
              <a:avLst/>
              <a:gdLst/>
              <a:ahLst/>
              <a:cxnLst/>
              <a:rect l="l" t="t" r="r" b="b"/>
              <a:pathLst>
                <a:path h="327660">
                  <a:moveTo>
                    <a:pt x="0" y="0"/>
                  </a:moveTo>
                  <a:lnTo>
                    <a:pt x="0" y="327596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7458" y="3970591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12785" y="3805212"/>
              <a:ext cx="0" cy="327660"/>
            </a:xfrm>
            <a:custGeom>
              <a:avLst/>
              <a:gdLst/>
              <a:ahLst/>
              <a:cxnLst/>
              <a:rect l="l" t="t" r="r" b="b"/>
              <a:pathLst>
                <a:path h="327660">
                  <a:moveTo>
                    <a:pt x="0" y="0"/>
                  </a:moveTo>
                  <a:lnTo>
                    <a:pt x="0" y="327596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7458" y="4665395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12785" y="4500003"/>
              <a:ext cx="0" cy="327660"/>
            </a:xfrm>
            <a:custGeom>
              <a:avLst/>
              <a:gdLst/>
              <a:ahLst/>
              <a:cxnLst/>
              <a:rect l="l" t="t" r="r" b="b"/>
              <a:pathLst>
                <a:path h="327660">
                  <a:moveTo>
                    <a:pt x="0" y="0"/>
                  </a:moveTo>
                  <a:lnTo>
                    <a:pt x="0" y="327596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7458" y="5399798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12785" y="5234406"/>
              <a:ext cx="0" cy="327660"/>
            </a:xfrm>
            <a:custGeom>
              <a:avLst/>
              <a:gdLst/>
              <a:ahLst/>
              <a:cxnLst/>
              <a:rect l="l" t="t" r="r" b="b"/>
              <a:pathLst>
                <a:path h="327660">
                  <a:moveTo>
                    <a:pt x="0" y="0"/>
                  </a:moveTo>
                  <a:lnTo>
                    <a:pt x="0" y="327596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67458" y="6119799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25" y="0"/>
                  </a:lnTo>
                </a:path>
              </a:pathLst>
            </a:custGeom>
            <a:ln w="30594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12785" y="5954407"/>
              <a:ext cx="0" cy="327660"/>
            </a:xfrm>
            <a:custGeom>
              <a:avLst/>
              <a:gdLst/>
              <a:ahLst/>
              <a:cxnLst/>
              <a:rect l="l" t="t" r="r" b="b"/>
              <a:pathLst>
                <a:path h="327660">
                  <a:moveTo>
                    <a:pt x="0" y="0"/>
                  </a:moveTo>
                  <a:lnTo>
                    <a:pt x="0" y="327596"/>
                  </a:lnTo>
                </a:path>
              </a:pathLst>
            </a:custGeom>
            <a:ln w="61175">
              <a:solidFill>
                <a:srgbClr val="AA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82814" y="2181225"/>
            <a:ext cx="4217131" cy="436760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0"/>
              </a:spcBef>
              <a:tabLst>
                <a:tab pos="1970405" algn="l"/>
              </a:tabLst>
            </a:pPr>
            <a:r>
              <a:rPr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PO</a:t>
            </a:r>
            <a:r>
              <a:rPr lang="hu-HU"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ROK</a:t>
            </a:r>
          </a:p>
          <a:p>
            <a:pPr marL="12700" marR="5080">
              <a:lnSpc>
                <a:spcPct val="141000"/>
              </a:lnSpc>
              <a:spcBef>
                <a:spcPts val="90"/>
              </a:spcBef>
              <a:tabLst>
                <a:tab pos="1970405" algn="l"/>
              </a:tabLst>
            </a:pPr>
            <a:r>
              <a:rPr lang="hu-HU"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LETISZTÍTÓ TEJ</a:t>
            </a:r>
            <a:r>
              <a:rPr sz="3300" b="1" spc="-2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sz="3300" b="1" spc="17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TONI</a:t>
            </a:r>
            <a:r>
              <a:rPr lang="hu-HU" sz="3300" b="1" spc="17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K</a:t>
            </a:r>
          </a:p>
          <a:p>
            <a:pPr marL="12700" marR="5080">
              <a:lnSpc>
                <a:spcPct val="141000"/>
              </a:lnSpc>
              <a:spcBef>
                <a:spcPts val="90"/>
              </a:spcBef>
              <a:tabLst>
                <a:tab pos="1970405" algn="l"/>
              </a:tabLst>
            </a:pPr>
            <a:r>
              <a:rPr lang="hu-HU" sz="3300" b="1" spc="10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LETISZTÍTÓ</a:t>
            </a:r>
            <a:r>
              <a:rPr sz="3300" b="1" spc="1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hu-HU"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KRÉM</a:t>
            </a:r>
            <a:r>
              <a:rPr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</a:t>
            </a:r>
            <a:r>
              <a:rPr lang="hu-HU" sz="3300" b="1" spc="5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LETISZTÍTÓ HAB</a:t>
            </a:r>
            <a:r>
              <a:rPr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 MICELL</a:t>
            </a:r>
            <a:r>
              <a:rPr lang="hu-HU" sz="3300" b="1" spc="-10" dirty="0">
                <a:solidFill>
                  <a:srgbClr val="AADCD4"/>
                </a:solidFill>
                <a:latin typeface="Liberation Sans Narrow"/>
                <a:cs typeface="Liberation Sans Narrow"/>
              </a:rPr>
              <a:t>ÁS VÍZ</a:t>
            </a:r>
            <a:endParaRPr sz="3300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1583" y="349577"/>
            <a:ext cx="8831833" cy="1116888"/>
          </a:xfrm>
          <a:prstGeom prst="rect">
            <a:avLst/>
          </a:prstGeom>
        </p:spPr>
        <p:txBody>
          <a:bodyPr vert="horz" wrap="square" lIns="0" tIns="374566" rIns="0" bIns="0" rtlCol="0">
            <a:spAutoFit/>
          </a:bodyPr>
          <a:lstStyle/>
          <a:p>
            <a:pPr marL="224790">
              <a:lnSpc>
                <a:spcPct val="100000"/>
              </a:lnSpc>
              <a:spcBef>
                <a:spcPts val="110"/>
              </a:spcBef>
            </a:pPr>
            <a:r>
              <a:rPr lang="hu-HU" sz="4800" spc="-40" dirty="0"/>
              <a:t>LETISZTÍTÓ POROK</a:t>
            </a:r>
            <a:endParaRPr sz="4800"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833627" y="900010"/>
            <a:ext cx="6268720" cy="5132070"/>
            <a:chOff x="833627" y="900010"/>
            <a:chExt cx="6268720" cy="5132070"/>
          </a:xfrm>
        </p:grpSpPr>
        <p:sp>
          <p:nvSpPr>
            <p:cNvPr id="4" name="object 4"/>
            <p:cNvSpPr/>
            <p:nvPr/>
          </p:nvSpPr>
          <p:spPr>
            <a:xfrm>
              <a:off x="833627" y="900010"/>
              <a:ext cx="197485" cy="450215"/>
            </a:xfrm>
            <a:custGeom>
              <a:avLst/>
              <a:gdLst/>
              <a:ahLst/>
              <a:cxnLst/>
              <a:rect l="l" t="t" r="r" b="b"/>
              <a:pathLst>
                <a:path w="197484" h="450215">
                  <a:moveTo>
                    <a:pt x="197053" y="0"/>
                  </a:moveTo>
                  <a:lnTo>
                    <a:pt x="0" y="0"/>
                  </a:lnTo>
                  <a:lnTo>
                    <a:pt x="0" y="449999"/>
                  </a:lnTo>
                  <a:lnTo>
                    <a:pt x="197053" y="449999"/>
                  </a:lnTo>
                  <a:lnTo>
                    <a:pt x="197053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0848" y="2252967"/>
              <a:ext cx="1601749" cy="36502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2292" y="2161832"/>
              <a:ext cx="1609864" cy="386967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968500" y="6048857"/>
            <a:ext cx="314392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7034" algn="r">
              <a:lnSpc>
                <a:spcPct val="100000"/>
              </a:lnSpc>
              <a:spcBef>
                <a:spcPts val="100"/>
              </a:spcBef>
            </a:pPr>
            <a:r>
              <a:rPr sz="1800" spc="300" dirty="0">
                <a:solidFill>
                  <a:srgbClr val="6D6E71"/>
                </a:solidFill>
                <a:latin typeface="Arial Black"/>
                <a:cs typeface="Arial Black"/>
              </a:rPr>
              <a:t>SOS </a:t>
            </a:r>
            <a:r>
              <a:rPr lang="hu-HU" spc="300" dirty="0">
                <a:solidFill>
                  <a:srgbClr val="6D6E71"/>
                </a:solidFill>
                <a:latin typeface="Arial Black"/>
                <a:cs typeface="Arial Black"/>
              </a:rPr>
              <a:t>LETISZTÍTÓ</a:t>
            </a:r>
            <a:r>
              <a:rPr sz="1800" spc="3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pc="300" dirty="0">
                <a:solidFill>
                  <a:srgbClr val="6D6E71"/>
                </a:solidFill>
                <a:latin typeface="Arial Black"/>
                <a:cs typeface="Arial Black"/>
              </a:rPr>
              <a:t>HAB</a:t>
            </a:r>
            <a:r>
              <a:rPr sz="1800" spc="300" dirty="0">
                <a:solidFill>
                  <a:srgbClr val="6D6E71"/>
                </a:solidFill>
                <a:latin typeface="Arial Black"/>
                <a:cs typeface="Arial Black"/>
              </a:rPr>
              <a:t> P</a:t>
            </a:r>
            <a:r>
              <a:rPr lang="hu-HU" sz="1800" spc="300" dirty="0">
                <a:solidFill>
                  <a:srgbClr val="6D6E71"/>
                </a:solidFill>
                <a:latin typeface="Arial Black"/>
                <a:cs typeface="Arial Black"/>
              </a:rPr>
              <a:t>OR</a:t>
            </a:r>
            <a:endParaRPr sz="1800" spc="300" dirty="0">
              <a:latin typeface="Arial Black"/>
              <a:cs typeface="Arial Black"/>
            </a:endParaRPr>
          </a:p>
          <a:p>
            <a:pPr marL="1102360" algn="r">
              <a:lnSpc>
                <a:spcPct val="100000"/>
              </a:lnSpc>
            </a:pPr>
            <a:r>
              <a:rPr sz="1800" spc="300" dirty="0">
                <a:solidFill>
                  <a:srgbClr val="6D6E71"/>
                </a:solidFill>
                <a:latin typeface="Verdana"/>
                <a:cs typeface="Verdana"/>
              </a:rPr>
              <a:t>200g | 25 g</a:t>
            </a:r>
            <a:endParaRPr sz="1800" spc="3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3584" y="1891309"/>
            <a:ext cx="2566670" cy="358944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Mélytisztító hatású.</a:t>
            </a: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Mikrotápanyagokkal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táplálja a bőrt.</a:t>
            </a:r>
            <a:endParaRPr sz="17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S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zabályozza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a faggyútermelődést.</a:t>
            </a:r>
            <a:endParaRPr sz="1700" dirty="0">
              <a:latin typeface="Verdana"/>
              <a:cs typeface="Verdana"/>
            </a:endParaRPr>
          </a:p>
          <a:p>
            <a:pPr marL="12700" marR="203200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Megelőzi a ráncok kialakulását.</a:t>
            </a:r>
          </a:p>
          <a:p>
            <a:pPr marL="12700" marR="203200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Mélyhidratáló hatású.</a:t>
            </a:r>
            <a:endParaRPr sz="1700" dirty="0">
              <a:latin typeface="Verdana"/>
              <a:cs typeface="Verdana"/>
            </a:endParaRPr>
          </a:p>
          <a:p>
            <a:pPr marL="12700" marR="31115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Fokozza a bőr feszességét, elaszticitását.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6714" y="2009838"/>
            <a:ext cx="4786186" cy="485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5745" algn="l"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</a:rPr>
              <a:t>	        Egyenletes bőrfelszín.</a:t>
            </a:r>
            <a:endParaRPr sz="1700" dirty="0">
              <a:solidFill>
                <a:srgbClr val="6D6E71"/>
              </a:solidFill>
              <a:latin typeface="Verdana"/>
            </a:endParaRPr>
          </a:p>
          <a:p>
            <a:pPr marL="12700" marR="92710" algn="l"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</a:rPr>
              <a:t>	        Ragyogó</a:t>
            </a:r>
            <a:r>
              <a:rPr sz="1700" dirty="0">
                <a:solidFill>
                  <a:srgbClr val="6D6E71"/>
                </a:solidFill>
                <a:latin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</a:rPr>
              <a:t>és egészséges bőr.</a:t>
            </a:r>
            <a:endParaRPr sz="1700" dirty="0">
              <a:solidFill>
                <a:srgbClr val="6D6E71"/>
              </a:solidFill>
              <a:latin typeface="Verdana"/>
            </a:endParaRPr>
          </a:p>
          <a:p>
            <a:pPr marL="12700" marR="5080" algn="l"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</a:rPr>
              <a:t>	        Nem alakul ki fokozott bőrpír.</a:t>
            </a:r>
            <a:endParaRPr sz="1700" dirty="0">
              <a:solidFill>
                <a:srgbClr val="6D6E71"/>
              </a:solidFill>
              <a:latin typeface="Verdana"/>
            </a:endParaRPr>
          </a:p>
          <a:p>
            <a:pPr marL="12700" marR="139700" algn="l"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</a:rPr>
              <a:t>	        Anyagcserefokozó.</a:t>
            </a:r>
            <a:endParaRPr sz="1700" dirty="0">
              <a:solidFill>
                <a:srgbClr val="6D6E71"/>
              </a:solidFill>
              <a:latin typeface="Verdana"/>
            </a:endParaRPr>
          </a:p>
          <a:p>
            <a:pPr marL="12700" marR="1351280" algn="l"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</a:rPr>
              <a:t>	        </a:t>
            </a:r>
            <a:r>
              <a:rPr sz="1700" dirty="0">
                <a:solidFill>
                  <a:srgbClr val="6D6E71"/>
                </a:solidFill>
                <a:latin typeface="Verdana"/>
              </a:rPr>
              <a:t>A</a:t>
            </a:r>
            <a:r>
              <a:rPr lang="hu-HU" sz="1700" dirty="0" err="1">
                <a:solidFill>
                  <a:srgbClr val="6D6E71"/>
                </a:solidFill>
                <a:latin typeface="Verdana"/>
              </a:rPr>
              <a:t>ktivizálja</a:t>
            </a:r>
            <a:r>
              <a:rPr lang="hu-HU" sz="1700" dirty="0">
                <a:solidFill>
                  <a:srgbClr val="6D6E71"/>
                </a:solidFill>
                <a:latin typeface="Verdana"/>
              </a:rPr>
              <a:t> a bőr 	        regenerációját.</a:t>
            </a:r>
            <a:endParaRPr sz="1700" dirty="0">
              <a:solidFill>
                <a:srgbClr val="6D6E71"/>
              </a:solidFill>
              <a:latin typeface="Verdana"/>
            </a:endParaRPr>
          </a:p>
          <a:p>
            <a:pPr marL="12700" marR="67310" algn="l"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</a:rPr>
              <a:t>	        Egész évben alkalmazható, 	   	        otthoni ápolásra is ajánlott.</a:t>
            </a:r>
            <a:endParaRPr sz="1700" dirty="0">
              <a:solidFill>
                <a:srgbClr val="6D6E71"/>
              </a:solidFill>
              <a:latin typeface="Verdana"/>
            </a:endParaRPr>
          </a:p>
          <a:p>
            <a:pPr marL="12700" marR="1995170">
              <a:lnSpc>
                <a:spcPct val="100000"/>
              </a:lnSpc>
              <a:spcBef>
                <a:spcPts val="1030"/>
              </a:spcBef>
            </a:pPr>
            <a:endParaRPr lang="hu-HU" sz="1800" spc="-10" dirty="0">
              <a:solidFill>
                <a:srgbClr val="6D6E71"/>
              </a:solidFill>
              <a:latin typeface="Arial Black"/>
              <a:cs typeface="Arial Black"/>
            </a:endParaRPr>
          </a:p>
          <a:p>
            <a:pPr marL="12700" marR="1995170">
              <a:lnSpc>
                <a:spcPct val="100000"/>
              </a:lnSpc>
              <a:spcBef>
                <a:spcPts val="1030"/>
              </a:spcBef>
            </a:pPr>
            <a:endParaRPr lang="hu-HU" spc="-10" dirty="0">
              <a:solidFill>
                <a:srgbClr val="6D6E71"/>
              </a:solidFill>
              <a:latin typeface="Arial Black"/>
              <a:cs typeface="Arial Black"/>
            </a:endParaRPr>
          </a:p>
          <a:p>
            <a:pPr marL="12700" marR="1995170">
              <a:lnSpc>
                <a:spcPct val="100000"/>
              </a:lnSpc>
              <a:spcBef>
                <a:spcPts val="1030"/>
              </a:spcBef>
            </a:pPr>
            <a:endParaRPr lang="hu-HU" sz="1800" spc="-10" dirty="0">
              <a:solidFill>
                <a:srgbClr val="6D6E71"/>
              </a:solidFill>
              <a:latin typeface="Arial Black"/>
              <a:cs typeface="Arial Black"/>
            </a:endParaRPr>
          </a:p>
          <a:p>
            <a:pPr marL="12700" marR="1995170">
              <a:lnSpc>
                <a:spcPct val="100000"/>
              </a:lnSpc>
              <a:spcBef>
                <a:spcPts val="1030"/>
              </a:spcBef>
            </a:pPr>
            <a:r>
              <a:rPr sz="1800" spc="300" dirty="0">
                <a:solidFill>
                  <a:srgbClr val="6D6E71"/>
                </a:solidFill>
                <a:latin typeface="Arial Black"/>
                <a:cs typeface="Arial Black"/>
              </a:rPr>
              <a:t>EN</a:t>
            </a:r>
            <a:r>
              <a:rPr lang="hu-HU" sz="1800" spc="300" dirty="0">
                <a:solidFill>
                  <a:srgbClr val="6D6E71"/>
                </a:solidFill>
                <a:latin typeface="Arial Black"/>
                <a:cs typeface="Arial Black"/>
              </a:rPr>
              <a:t>ZIMATIKUS</a:t>
            </a:r>
            <a:r>
              <a:rPr sz="1800" spc="3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spc="300" dirty="0">
                <a:solidFill>
                  <a:srgbClr val="6D6E71"/>
                </a:solidFill>
                <a:latin typeface="Arial Black"/>
                <a:cs typeface="Arial Black"/>
              </a:rPr>
              <a:t>LETISZTÍTÓ</a:t>
            </a:r>
            <a:r>
              <a:rPr sz="1800" spc="300" dirty="0">
                <a:solidFill>
                  <a:srgbClr val="6D6E71"/>
                </a:solidFill>
                <a:latin typeface="Arial Black"/>
                <a:cs typeface="Arial Black"/>
              </a:rPr>
              <a:t> PO</a:t>
            </a:r>
            <a:r>
              <a:rPr lang="hu-HU" sz="1800" spc="300" dirty="0">
                <a:solidFill>
                  <a:srgbClr val="6D6E71"/>
                </a:solidFill>
                <a:latin typeface="Arial Black"/>
                <a:cs typeface="Arial Black"/>
              </a:rPr>
              <a:t>R</a:t>
            </a:r>
            <a:endParaRPr sz="1800" spc="3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spc="300" dirty="0">
                <a:solidFill>
                  <a:srgbClr val="6D6E71"/>
                </a:solidFill>
                <a:latin typeface="Verdana"/>
                <a:cs typeface="Verdana"/>
              </a:rPr>
              <a:t>200g | 25 g</a:t>
            </a:r>
            <a:endParaRPr sz="1800" spc="300" dirty="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563" y="1944566"/>
            <a:ext cx="913593" cy="89781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4840" y="490991"/>
            <a:ext cx="9055660" cy="813684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 marR="5080">
              <a:lnSpc>
                <a:spcPts val="5710"/>
              </a:lnSpc>
              <a:spcBef>
                <a:spcPts val="645"/>
              </a:spcBef>
            </a:pPr>
            <a:r>
              <a:rPr lang="hu-HU" sz="5100" spc="80" dirty="0"/>
              <a:t>LETISZTÍTÓ</a:t>
            </a:r>
            <a:r>
              <a:rPr sz="5100" spc="-45" dirty="0"/>
              <a:t> </a:t>
            </a:r>
            <a:r>
              <a:rPr lang="hu-HU" sz="5100" spc="-55" dirty="0"/>
              <a:t>TEJ</a:t>
            </a:r>
            <a:r>
              <a:rPr sz="5100" spc="-45" dirty="0"/>
              <a:t> </a:t>
            </a:r>
            <a:r>
              <a:rPr lang="hu-HU" sz="5100" spc="170" dirty="0"/>
              <a:t>ÉS</a:t>
            </a:r>
            <a:r>
              <a:rPr sz="5100" spc="170" dirty="0"/>
              <a:t> </a:t>
            </a:r>
            <a:r>
              <a:rPr sz="5100" spc="254" dirty="0"/>
              <a:t>TONI</a:t>
            </a:r>
            <a:r>
              <a:rPr lang="hu-HU" sz="5100" spc="254" dirty="0"/>
              <a:t>K</a:t>
            </a:r>
            <a:endParaRPr sz="5100" dirty="0"/>
          </a:p>
        </p:txBody>
      </p:sp>
      <p:grpSp>
        <p:nvGrpSpPr>
          <p:cNvPr id="3" name="object 3"/>
          <p:cNvGrpSpPr/>
          <p:nvPr/>
        </p:nvGrpSpPr>
        <p:grpSpPr>
          <a:xfrm>
            <a:off x="853642" y="490992"/>
            <a:ext cx="4253535" cy="5665941"/>
            <a:chOff x="853642" y="490992"/>
            <a:chExt cx="4253535" cy="5665941"/>
          </a:xfrm>
        </p:grpSpPr>
        <p:sp>
          <p:nvSpPr>
            <p:cNvPr id="4" name="object 4"/>
            <p:cNvSpPr/>
            <p:nvPr/>
          </p:nvSpPr>
          <p:spPr>
            <a:xfrm>
              <a:off x="853642" y="490992"/>
              <a:ext cx="352858" cy="813684"/>
            </a:xfrm>
            <a:custGeom>
              <a:avLst/>
              <a:gdLst/>
              <a:ahLst/>
              <a:cxnLst/>
              <a:rect l="l" t="t" r="r" b="b"/>
              <a:pathLst>
                <a:path w="314325" h="1228725">
                  <a:moveTo>
                    <a:pt x="314299" y="0"/>
                  </a:moveTo>
                  <a:lnTo>
                    <a:pt x="0" y="0"/>
                  </a:lnTo>
                  <a:lnTo>
                    <a:pt x="0" y="1228496"/>
                  </a:lnTo>
                  <a:lnTo>
                    <a:pt x="314299" y="1228496"/>
                  </a:lnTo>
                  <a:lnTo>
                    <a:pt x="314299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4579" y="2159634"/>
              <a:ext cx="1082598" cy="399729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269711" y="6046735"/>
            <a:ext cx="8722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SILKY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900" y="2265578"/>
            <a:ext cx="4299743" cy="4149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42085" algn="l">
              <a:lnSpc>
                <a:spcPct val="100000"/>
              </a:lnSpc>
              <a:spcBef>
                <a:spcPts val="10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Selymes állagú,</a:t>
            </a:r>
          </a:p>
          <a:p>
            <a:pPr marL="12700" marR="1442085" algn="l">
              <a:lnSpc>
                <a:spcPct val="100000"/>
              </a:lnSpc>
              <a:spcBef>
                <a:spcPts val="10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gyengéd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letisztító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tej.</a:t>
            </a:r>
            <a:endParaRPr sz="1700" dirty="0">
              <a:latin typeface="Verdana"/>
              <a:cs typeface="Verdana"/>
            </a:endParaRPr>
          </a:p>
          <a:p>
            <a:pPr marL="12700" marR="1331595" algn="l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Tisztít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és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eltávolítja 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b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</a:b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make – up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maradványt.</a:t>
            </a:r>
          </a:p>
          <a:p>
            <a:pPr marL="12700" marR="1331595" algn="l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Regenerálja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és visszaállítja a bőr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hydrolipid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film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barrier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funkcióját.</a:t>
            </a:r>
            <a:endParaRPr sz="1700" dirty="0">
              <a:latin typeface="Verdana"/>
              <a:cs typeface="Verdana"/>
            </a:endParaRPr>
          </a:p>
          <a:p>
            <a:pPr marL="12700" marR="1373505" algn="l">
              <a:lnSpc>
                <a:spcPct val="100000"/>
              </a:lnSpc>
              <a:spcBef>
                <a:spcPts val="850"/>
              </a:spcBef>
            </a:pP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H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idratálja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 a bőrt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és mérsékli a 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trans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z</a:t>
            </a:r>
            <a:r>
              <a:rPr sz="1700" dirty="0" err="1">
                <a:solidFill>
                  <a:srgbClr val="6D6E71"/>
                </a:solidFill>
                <a:latin typeface="Verdana"/>
                <a:cs typeface="Verdana"/>
              </a:rPr>
              <a:t>epiderm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ális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vízvesztést.</a:t>
            </a:r>
            <a:endParaRPr sz="1700" dirty="0">
              <a:latin typeface="Verdana"/>
              <a:cs typeface="Verdana"/>
            </a:endParaRPr>
          </a:p>
          <a:p>
            <a:pPr marL="12700" marR="1603375" algn="l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Fokozza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 bőr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700" dirty="0" err="1">
                <a:solidFill>
                  <a:srgbClr val="6D6E71"/>
                </a:solidFill>
                <a:latin typeface="Verdana"/>
                <a:cs typeface="Verdana"/>
              </a:rPr>
              <a:t>elas</a:t>
            </a:r>
            <a:r>
              <a:rPr lang="hu-HU" sz="1700" dirty="0" err="1">
                <a:solidFill>
                  <a:srgbClr val="6D6E71"/>
                </a:solidFill>
                <a:latin typeface="Verdana"/>
                <a:cs typeface="Verdana"/>
              </a:rPr>
              <a:t>zticitását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és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védi a 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700" dirty="0" err="1">
                <a:solidFill>
                  <a:srgbClr val="6D6E71"/>
                </a:solidFill>
                <a:latin typeface="Verdana"/>
                <a:cs typeface="Verdana"/>
              </a:rPr>
              <a:t>barrie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rt.</a:t>
            </a:r>
            <a:endParaRPr sz="1700" dirty="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0835" y="2164714"/>
            <a:ext cx="1038847" cy="388202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387301" y="2104440"/>
            <a:ext cx="4810799" cy="4851328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522730">
              <a:lnSpc>
                <a:spcPct val="100000"/>
              </a:lnSpc>
              <a:spcBef>
                <a:spcPts val="9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Nem tartalmaz alkoholt.</a:t>
            </a:r>
            <a:endParaRPr sz="1700" dirty="0">
              <a:latin typeface="Verdana"/>
              <a:cs typeface="Verdana"/>
            </a:endParaRPr>
          </a:p>
          <a:p>
            <a:pPr marL="1522730" marR="1193800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Gazdag aktív hatóanyagokban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:</a:t>
            </a:r>
            <a:endParaRPr sz="1700" dirty="0">
              <a:latin typeface="Verdana"/>
              <a:cs typeface="Verdana"/>
            </a:endParaRPr>
          </a:p>
          <a:p>
            <a:pPr marL="1808480" marR="22860" indent="-285750">
              <a:lnSpc>
                <a:spcPct val="100000"/>
              </a:lnSpc>
              <a:spcBef>
                <a:spcPts val="850"/>
              </a:spcBef>
              <a:buFontTx/>
              <a:buChar char="-"/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vörös alga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kivonat (</a:t>
            </a:r>
            <a:r>
              <a:rPr lang="hu-HU" sz="1700" i="1" dirty="0">
                <a:solidFill>
                  <a:srgbClr val="6D6E71"/>
                </a:solidFill>
                <a:latin typeface="Verdana"/>
                <a:cs typeface="Verdana"/>
              </a:rPr>
              <a:t>m</a:t>
            </a:r>
            <a:r>
              <a:rPr sz="1700" i="1" dirty="0" err="1">
                <a:solidFill>
                  <a:srgbClr val="6D6E71"/>
                </a:solidFill>
                <a:latin typeface="Verdana"/>
                <a:cs typeface="Verdana"/>
              </a:rPr>
              <a:t>astocarpus</a:t>
            </a:r>
            <a:r>
              <a:rPr lang="hu-HU" sz="1700" i="1" dirty="0">
                <a:solidFill>
                  <a:srgbClr val="6D6E71"/>
                </a:solidFill>
                <a:latin typeface="Verdana"/>
                <a:cs typeface="Verdana"/>
              </a:rPr>
              <a:t>)</a:t>
            </a:r>
          </a:p>
          <a:p>
            <a:pPr marL="1808480" marR="22860" indent="-285750">
              <a:lnSpc>
                <a:spcPct val="100000"/>
              </a:lnSpc>
              <a:spcBef>
                <a:spcPts val="850"/>
              </a:spcBef>
              <a:buFontTx/>
              <a:buChar char="-"/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tengeri kivonatok </a:t>
            </a:r>
          </a:p>
          <a:p>
            <a:pPr marL="1808480" marR="22860" indent="-285750">
              <a:lnSpc>
                <a:spcPct val="100000"/>
              </a:lnSpc>
              <a:spcBef>
                <a:spcPts val="850"/>
              </a:spcBef>
              <a:buFontTx/>
              <a:buChar char="-"/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tök kivonat </a:t>
            </a:r>
            <a:endParaRPr sz="1700" dirty="0">
              <a:latin typeface="Verdana"/>
              <a:cs typeface="Verdana"/>
            </a:endParaRPr>
          </a:p>
          <a:p>
            <a:pPr marL="1522730" marR="5080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-  kék és fehér lótusz kivonat</a:t>
            </a:r>
            <a:endParaRPr sz="1700" dirty="0">
              <a:latin typeface="Verdana"/>
              <a:cs typeface="Verdana"/>
            </a:endParaRPr>
          </a:p>
          <a:p>
            <a:pPr marL="1522730" marR="288925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Hihetetlenül bársonyossá teszi a bőrt.</a:t>
            </a:r>
            <a:endParaRPr sz="17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7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hu-HU" sz="1800" spc="-105" dirty="0">
              <a:solidFill>
                <a:srgbClr val="6D6E71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hu-HU" sz="1800" dirty="0">
              <a:solidFill>
                <a:srgbClr val="6D6E71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6D6E71"/>
                </a:solidFill>
                <a:latin typeface="Arial Black"/>
                <a:cs typeface="Arial Black"/>
              </a:rPr>
              <a:t>TONI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K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6D6E71"/>
                </a:solidFill>
                <a:latin typeface="Verdana"/>
                <a:cs typeface="Verdana"/>
              </a:rPr>
              <a:t>500ml | 200ml | 30ml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B185E526-FC1E-9985-C921-61CD92E0CA18}"/>
              </a:ext>
            </a:extLst>
          </p:cNvPr>
          <p:cNvSpPr txBox="1"/>
          <p:nvPr/>
        </p:nvSpPr>
        <p:spPr>
          <a:xfrm>
            <a:off x="901700" y="6292493"/>
            <a:ext cx="5117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92630">
              <a:lnSpc>
                <a:spcPct val="100000"/>
              </a:lnSpc>
              <a:spcBef>
                <a:spcPts val="2030"/>
              </a:spcBef>
            </a:pP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LETISZTÍTÓ</a:t>
            </a:r>
            <a:r>
              <a:rPr lang="hu-HU" sz="1800" dirty="0">
                <a:solidFill>
                  <a:srgbClr val="6D6E71"/>
                </a:solidFill>
                <a:latin typeface="Arial Black"/>
                <a:cs typeface="Arial Black"/>
              </a:rPr>
              <a:t> </a:t>
            </a:r>
            <a:r>
              <a:rPr lang="hu-HU" dirty="0">
                <a:solidFill>
                  <a:srgbClr val="6D6E71"/>
                </a:solidFill>
                <a:latin typeface="Arial Black"/>
                <a:cs typeface="Arial Black"/>
              </a:rPr>
              <a:t>TEJ</a:t>
            </a:r>
            <a:endParaRPr lang="hu-HU" sz="1800" dirty="0">
              <a:latin typeface="Arial Black"/>
              <a:cs typeface="Arial Black"/>
            </a:endParaRPr>
          </a:p>
          <a:p>
            <a:pPr marL="1611630">
              <a:lnSpc>
                <a:spcPct val="100000"/>
              </a:lnSpc>
            </a:pP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500ml</a:t>
            </a:r>
            <a:r>
              <a:rPr lang="hu-HU" sz="1800" spc="-14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lang="hu-HU" sz="1800" spc="-14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800" dirty="0">
                <a:solidFill>
                  <a:srgbClr val="6D6E71"/>
                </a:solidFill>
                <a:latin typeface="Verdana"/>
                <a:cs typeface="Verdana"/>
              </a:rPr>
              <a:t>200ml</a:t>
            </a:r>
            <a:r>
              <a:rPr lang="hu-HU" sz="1800" spc="-14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800" spc="-285" dirty="0">
                <a:solidFill>
                  <a:srgbClr val="6D6E71"/>
                </a:solidFill>
                <a:latin typeface="Verdana"/>
                <a:cs typeface="Verdana"/>
              </a:rPr>
              <a:t>|</a:t>
            </a:r>
            <a:r>
              <a:rPr lang="hu-HU" sz="1800" spc="-14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800" spc="-20" dirty="0">
                <a:solidFill>
                  <a:srgbClr val="6D6E71"/>
                </a:solidFill>
                <a:latin typeface="Verdana"/>
                <a:cs typeface="Verdana"/>
              </a:rPr>
              <a:t>30ml</a:t>
            </a:r>
            <a:endParaRPr lang="hu-HU" sz="1800" dirty="0">
              <a:latin typeface="Verdana"/>
              <a:cs typeface="Verdana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3060" y="526882"/>
            <a:ext cx="8367840" cy="9534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u-HU" sz="6100" dirty="0"/>
              <a:t>LETISZTÍTÓK</a:t>
            </a:r>
            <a:endParaRPr sz="6100" dirty="0"/>
          </a:p>
        </p:txBody>
      </p:sp>
      <p:grpSp>
        <p:nvGrpSpPr>
          <p:cNvPr id="3" name="object 3"/>
          <p:cNvGrpSpPr/>
          <p:nvPr/>
        </p:nvGrpSpPr>
        <p:grpSpPr>
          <a:xfrm>
            <a:off x="824293" y="648004"/>
            <a:ext cx="9450007" cy="6164512"/>
            <a:chOff x="824293" y="648004"/>
            <a:chExt cx="9450007" cy="6164512"/>
          </a:xfrm>
        </p:grpSpPr>
        <p:sp>
          <p:nvSpPr>
            <p:cNvPr id="4" name="object 4"/>
            <p:cNvSpPr/>
            <p:nvPr/>
          </p:nvSpPr>
          <p:spPr>
            <a:xfrm>
              <a:off x="824293" y="648004"/>
              <a:ext cx="334010" cy="769620"/>
            </a:xfrm>
            <a:custGeom>
              <a:avLst/>
              <a:gdLst/>
              <a:ahLst/>
              <a:cxnLst/>
              <a:rect l="l" t="t" r="r" b="b"/>
              <a:pathLst>
                <a:path w="334009" h="769619">
                  <a:moveTo>
                    <a:pt x="333997" y="0"/>
                  </a:moveTo>
                  <a:lnTo>
                    <a:pt x="0" y="0"/>
                  </a:lnTo>
                  <a:lnTo>
                    <a:pt x="0" y="769327"/>
                  </a:lnTo>
                  <a:lnTo>
                    <a:pt x="333997" y="769327"/>
                  </a:lnTo>
                  <a:lnTo>
                    <a:pt x="333997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3161" y="1713560"/>
              <a:ext cx="1768602" cy="49609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1695" y="1876425"/>
              <a:ext cx="1652605" cy="493609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31294" y="1713560"/>
            <a:ext cx="3116174" cy="512063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33705">
              <a:lnSpc>
                <a:spcPct val="101000"/>
              </a:lnSpc>
              <a:spcBef>
                <a:spcPts val="90"/>
              </a:spcBef>
            </a:pPr>
            <a:r>
              <a:rPr lang="hu-HU" sz="3350" b="1" spc="4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LETISZTÍTÓ HAB</a:t>
            </a:r>
            <a:endParaRPr sz="3350" dirty="0">
              <a:latin typeface="Liberation Sans Narrow"/>
              <a:cs typeface="Liberation Sans Narrow"/>
            </a:endParaRPr>
          </a:p>
          <a:p>
            <a:pPr marL="12700">
              <a:lnSpc>
                <a:spcPts val="2690"/>
              </a:lnSpc>
            </a:pPr>
            <a:r>
              <a:rPr sz="2400" spc="-40" dirty="0">
                <a:solidFill>
                  <a:srgbClr val="AADCD4"/>
                </a:solidFill>
                <a:latin typeface="Arial"/>
                <a:cs typeface="Arial"/>
              </a:rPr>
              <a:t>150ml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71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 gyengéd tisztító hab hatékonyan távolítja el a szennyeződést, a smink maradványt a mindennapos ápolásban.</a:t>
            </a:r>
            <a:endParaRPr sz="1700" dirty="0">
              <a:latin typeface="Verdana"/>
              <a:cs typeface="Verdana"/>
            </a:endParaRPr>
          </a:p>
          <a:p>
            <a:pPr marL="12700" marR="136525">
              <a:lnSpc>
                <a:spcPct val="100000"/>
              </a:lnSpc>
              <a:spcBef>
                <a:spcPts val="850"/>
              </a:spcBef>
            </a:pPr>
            <a:r>
              <a:rPr lang="hu-HU" sz="1700" spc="-10" dirty="0">
                <a:solidFill>
                  <a:srgbClr val="6D6E71"/>
                </a:solidFill>
                <a:latin typeface="Verdana"/>
                <a:cs typeface="Verdana"/>
              </a:rPr>
              <a:t>A szőlőmagkivonat erőteljes antioxidáns hatású, egyensúlyba hozza a bőrsejtek vízháztartását</a:t>
            </a:r>
            <a:r>
              <a:rPr lang="hu-HU" sz="1700" spc="-6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</a:p>
          <a:p>
            <a:pPr marL="12700" marR="136525">
              <a:lnSpc>
                <a:spcPct val="100000"/>
              </a:lnSpc>
              <a:spcBef>
                <a:spcPts val="85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 barna</a:t>
            </a:r>
            <a:r>
              <a:rPr sz="1700" spc="-30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6D6E71"/>
                </a:solidFill>
                <a:latin typeface="Verdana"/>
                <a:cs typeface="Verdana"/>
              </a:rPr>
              <a:t>alga</a:t>
            </a:r>
            <a:r>
              <a:rPr sz="1700" spc="-25" dirty="0">
                <a:solidFill>
                  <a:srgbClr val="6D6E71"/>
                </a:solidFill>
                <a:latin typeface="Verdana"/>
                <a:cs typeface="Verdana"/>
              </a:rPr>
              <a:t> </a:t>
            </a:r>
            <a:r>
              <a:rPr lang="hu-HU" sz="1700" spc="-10" dirty="0">
                <a:solidFill>
                  <a:srgbClr val="6D6E71"/>
                </a:solidFill>
                <a:latin typeface="Verdana"/>
                <a:cs typeface="Verdana"/>
              </a:rPr>
              <a:t>kivonat intenzíven hidratál, visszaállítja a bőr elaszticitását.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3526" y="1713560"/>
            <a:ext cx="3116174" cy="461023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36245">
              <a:lnSpc>
                <a:spcPct val="101000"/>
              </a:lnSpc>
              <a:spcBef>
                <a:spcPts val="90"/>
              </a:spcBef>
            </a:pPr>
            <a:r>
              <a:rPr lang="hu-HU" sz="3350" b="1" spc="45" dirty="0">
                <a:solidFill>
                  <a:srgbClr val="AADCD4"/>
                </a:solidFill>
                <a:latin typeface="Liberation Sans Narrow"/>
                <a:cs typeface="Liberation Sans Narrow"/>
              </a:rPr>
              <a:t>LETISZTÍTÓ KRÉM</a:t>
            </a:r>
            <a:endParaRPr sz="3350" dirty="0">
              <a:latin typeface="Liberation Sans Narrow"/>
              <a:cs typeface="Liberation Sans Narrow"/>
            </a:endParaRPr>
          </a:p>
          <a:p>
            <a:pPr marL="12700">
              <a:lnSpc>
                <a:spcPts val="2690"/>
              </a:lnSpc>
            </a:pPr>
            <a:r>
              <a:rPr sz="2400" spc="-40" dirty="0">
                <a:solidFill>
                  <a:srgbClr val="AADCD4"/>
                </a:solidFill>
                <a:latin typeface="Arial"/>
                <a:cs typeface="Arial"/>
              </a:rPr>
              <a:t>150ml</a:t>
            </a:r>
            <a:endParaRPr sz="2400" dirty="0">
              <a:latin typeface="Arial"/>
              <a:cs typeface="Arial"/>
            </a:endParaRPr>
          </a:p>
          <a:p>
            <a:pPr marL="12700" marR="120650">
              <a:lnSpc>
                <a:spcPct val="100000"/>
              </a:lnSpc>
              <a:spcBef>
                <a:spcPts val="780"/>
              </a:spcBef>
            </a:pPr>
            <a:r>
              <a:rPr lang="hu-HU" sz="1700" dirty="0">
                <a:solidFill>
                  <a:srgbClr val="6D6E71"/>
                </a:solidFill>
                <a:latin typeface="Verdana"/>
                <a:cs typeface="Verdana"/>
              </a:rPr>
              <a:t>A frissesség érzése a letisztító krém alkalmazása után.</a:t>
            </a:r>
            <a:endParaRPr sz="1700" dirty="0">
              <a:latin typeface="Verdana"/>
              <a:cs typeface="Verdana"/>
            </a:endParaRPr>
          </a:p>
          <a:p>
            <a:pPr marL="12700" marR="8890">
              <a:lnSpc>
                <a:spcPct val="100000"/>
              </a:lnSpc>
              <a:spcBef>
                <a:spcPts val="850"/>
              </a:spcBef>
            </a:pPr>
            <a:r>
              <a:rPr lang="hu-HU" sz="1700" spc="-70" dirty="0">
                <a:solidFill>
                  <a:srgbClr val="6D6E71"/>
                </a:solidFill>
                <a:latin typeface="Verdana"/>
                <a:cs typeface="Verdana"/>
              </a:rPr>
              <a:t>A tisztító krém vízzel érintkezve könnyed állagúvá válik, miközben a zöld tea hatása érvényesül.</a:t>
            </a:r>
          </a:p>
          <a:p>
            <a:pPr marL="12700" marR="8890">
              <a:lnSpc>
                <a:spcPct val="100000"/>
              </a:lnSpc>
              <a:spcBef>
                <a:spcPts val="850"/>
              </a:spcBef>
            </a:pPr>
            <a:r>
              <a:rPr lang="hu-HU" sz="1700" spc="-55" dirty="0">
                <a:solidFill>
                  <a:srgbClr val="6D6E71"/>
                </a:solidFill>
                <a:latin typeface="Verdana"/>
                <a:cs typeface="Verdana"/>
              </a:rPr>
              <a:t>A gyengéd formula tisztítja a bőrt, eltávolítja a smink maradványt, alkalmazásával a bőr frissé és üdévé válik.</a:t>
            </a:r>
            <a:endParaRPr sz="17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3629" y="852968"/>
            <a:ext cx="6813271" cy="84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4995" algn="l"/>
              </a:tabLst>
            </a:pPr>
            <a:r>
              <a:rPr sz="5400" spc="-10" dirty="0"/>
              <a:t>MICELL</a:t>
            </a:r>
            <a:r>
              <a:rPr lang="hu-HU" sz="5400" spc="-10" dirty="0"/>
              <a:t>ÁS</a:t>
            </a:r>
            <a:r>
              <a:rPr lang="hu-HU" sz="5400" dirty="0"/>
              <a:t> </a:t>
            </a:r>
            <a:r>
              <a:rPr lang="hu-HU" sz="5400" spc="-280" dirty="0"/>
              <a:t>VIZEK</a:t>
            </a:r>
            <a:endParaRPr sz="5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816279" y="953998"/>
            <a:ext cx="6195695" cy="5046345"/>
            <a:chOff x="816279" y="953998"/>
            <a:chExt cx="6195695" cy="5046345"/>
          </a:xfrm>
        </p:grpSpPr>
        <p:sp>
          <p:nvSpPr>
            <p:cNvPr id="4" name="object 4"/>
            <p:cNvSpPr/>
            <p:nvPr/>
          </p:nvSpPr>
          <p:spPr>
            <a:xfrm>
              <a:off x="816279" y="953998"/>
              <a:ext cx="314325" cy="718185"/>
            </a:xfrm>
            <a:custGeom>
              <a:avLst/>
              <a:gdLst/>
              <a:ahLst/>
              <a:cxnLst/>
              <a:rect l="l" t="t" r="r" b="b"/>
              <a:pathLst>
                <a:path w="314325" h="718185">
                  <a:moveTo>
                    <a:pt x="314299" y="0"/>
                  </a:moveTo>
                  <a:lnTo>
                    <a:pt x="0" y="0"/>
                  </a:lnTo>
                  <a:lnTo>
                    <a:pt x="0" y="717753"/>
                  </a:lnTo>
                  <a:lnTo>
                    <a:pt x="314299" y="717753"/>
                  </a:lnTo>
                  <a:lnTo>
                    <a:pt x="314299" y="0"/>
                  </a:lnTo>
                  <a:close/>
                </a:path>
              </a:pathLst>
            </a:custGeom>
            <a:solidFill>
              <a:srgbClr val="AAD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8290" y="2314155"/>
              <a:ext cx="957364" cy="36698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22454" y="2373439"/>
              <a:ext cx="989418" cy="362637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sz="half" idx="2"/>
          </p:nvPr>
        </p:nvSpPr>
        <p:spPr>
          <a:xfrm>
            <a:off x="924775" y="2703195"/>
            <a:ext cx="3954779" cy="432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95400" algn="l">
              <a:lnSpc>
                <a:spcPct val="100000"/>
              </a:lnSpc>
              <a:spcBef>
                <a:spcPts val="100"/>
              </a:spcBef>
            </a:pPr>
            <a:r>
              <a:rPr lang="hu-HU" dirty="0"/>
              <a:t>Regenerálja a bőrsejteket.</a:t>
            </a:r>
            <a:endParaRPr dirty="0"/>
          </a:p>
          <a:p>
            <a:pPr marL="12700" marR="1329055" algn="l">
              <a:lnSpc>
                <a:spcPct val="100000"/>
              </a:lnSpc>
              <a:spcBef>
                <a:spcPts val="850"/>
              </a:spcBef>
            </a:pPr>
            <a:r>
              <a:rPr lang="hu-HU" dirty="0"/>
              <a:t>Hatóanyag tartalmánál fogva alkalmas problémás bőrök ápolására is.</a:t>
            </a:r>
            <a:endParaRPr dirty="0"/>
          </a:p>
          <a:p>
            <a:pPr marL="12700" marR="1565910" algn="l">
              <a:lnSpc>
                <a:spcPct val="100000"/>
              </a:lnSpc>
              <a:spcBef>
                <a:spcPts val="850"/>
              </a:spcBef>
            </a:pPr>
            <a:r>
              <a:rPr lang="hu-HU" dirty="0"/>
              <a:t>Kiváló C-vitamin forrás.</a:t>
            </a:r>
            <a:endParaRPr dirty="0"/>
          </a:p>
          <a:p>
            <a:pPr marL="12700" marR="1226185" algn="l">
              <a:lnSpc>
                <a:spcPct val="100000"/>
              </a:lnSpc>
              <a:spcBef>
                <a:spcPts val="850"/>
              </a:spcBef>
            </a:pPr>
            <a:r>
              <a:rPr lang="hu-HU" dirty="0"/>
              <a:t>Csökkenti a gyulladást, nyugtatja az irritált bőrfelületet.</a:t>
            </a:r>
            <a:br>
              <a:rPr lang="hu-HU" dirty="0"/>
            </a:br>
            <a:endParaRPr spc="-20" dirty="0"/>
          </a:p>
          <a:p>
            <a:pPr marR="5080" algn="r">
              <a:lnSpc>
                <a:spcPct val="100000"/>
              </a:lnSpc>
            </a:pPr>
            <a:r>
              <a:rPr lang="hu-HU" sz="1800" spc="-70" dirty="0">
                <a:latin typeface="Arial Black"/>
                <a:cs typeface="Arial Black"/>
              </a:rPr>
              <a:t>BARACK</a:t>
            </a:r>
            <a:r>
              <a:rPr sz="1800" spc="-105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MICELL</a:t>
            </a:r>
            <a:r>
              <a:rPr lang="hu-HU" sz="1800" spc="-10" dirty="0">
                <a:latin typeface="Arial Black"/>
                <a:cs typeface="Arial Black"/>
              </a:rPr>
              <a:t>ÁS</a:t>
            </a:r>
            <a:endParaRPr sz="1800" dirty="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</a:pPr>
            <a:r>
              <a:rPr lang="hu-HU" sz="1800" spc="-10" dirty="0">
                <a:latin typeface="Arial Black"/>
                <a:cs typeface="Arial Black"/>
              </a:rPr>
              <a:t>VÍZ</a:t>
            </a:r>
            <a:endParaRPr sz="1800" dirty="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/>
              <a:t>200ml</a:t>
            </a:r>
            <a:endParaRPr sz="1800" dirty="0"/>
          </a:p>
        </p:txBody>
      </p:sp>
      <p:sp>
        <p:nvSpPr>
          <p:cNvPr id="8" name="object 8"/>
          <p:cNvSpPr txBox="1">
            <a:spLocks noGrp="1"/>
          </p:cNvSpPr>
          <p:nvPr>
            <p:ph sz="half" idx="3"/>
          </p:nvPr>
        </p:nvSpPr>
        <p:spPr>
          <a:xfrm>
            <a:off x="6004229" y="2702979"/>
            <a:ext cx="3924300" cy="4308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2240" marR="285750">
              <a:lnSpc>
                <a:spcPct val="100000"/>
              </a:lnSpc>
              <a:spcBef>
                <a:spcPts val="100"/>
              </a:spcBef>
            </a:pPr>
            <a:r>
              <a:rPr lang="hu-HU" dirty="0"/>
              <a:t>Bőrvédő</a:t>
            </a:r>
            <a:r>
              <a:rPr dirty="0"/>
              <a:t> </a:t>
            </a:r>
            <a:r>
              <a:rPr lang="hu-HU" dirty="0"/>
              <a:t>és</a:t>
            </a:r>
            <a:r>
              <a:rPr dirty="0"/>
              <a:t> </a:t>
            </a:r>
            <a:r>
              <a:rPr lang="hu-HU" dirty="0"/>
              <a:t>nyugtató hatású.</a:t>
            </a:r>
            <a:endParaRPr dirty="0"/>
          </a:p>
          <a:p>
            <a:pPr marL="1412240" marR="39370">
              <a:lnSpc>
                <a:spcPct val="100000"/>
              </a:lnSpc>
              <a:spcBef>
                <a:spcPts val="850"/>
              </a:spcBef>
            </a:pPr>
            <a:r>
              <a:rPr lang="hu-HU" dirty="0"/>
              <a:t>Támogatja a bőr </a:t>
            </a:r>
            <a:r>
              <a:rPr lang="hu-HU" dirty="0" err="1"/>
              <a:t>barrier</a:t>
            </a:r>
            <a:r>
              <a:rPr lang="hu-HU" dirty="0"/>
              <a:t> működését.</a:t>
            </a:r>
            <a:endParaRPr dirty="0"/>
          </a:p>
          <a:p>
            <a:pPr marL="1412240" marR="5080">
              <a:lnSpc>
                <a:spcPct val="100000"/>
              </a:lnSpc>
              <a:spcBef>
                <a:spcPts val="850"/>
              </a:spcBef>
            </a:pPr>
            <a:r>
              <a:rPr lang="hu-HU" dirty="0"/>
              <a:t>Különösen ajánlott érzékeny bőr ápolására, </a:t>
            </a:r>
            <a:r>
              <a:rPr lang="hu-HU" dirty="0" err="1"/>
              <a:t>rozaceára</a:t>
            </a:r>
            <a:r>
              <a:rPr lang="hu-HU" dirty="0"/>
              <a:t> hajlamos vagy </a:t>
            </a:r>
            <a:r>
              <a:rPr lang="hu-HU" dirty="0" err="1"/>
              <a:t>rozaceás</a:t>
            </a:r>
            <a:r>
              <a:rPr lang="hu-HU"/>
              <a:t> bőrállapotra.</a:t>
            </a:r>
            <a:endParaRPr dirty="0"/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dirty="0"/>
          </a:p>
          <a:p>
            <a:pPr marL="12700" marR="1934210">
              <a:lnSpc>
                <a:spcPct val="100000"/>
              </a:lnSpc>
            </a:pPr>
            <a:endParaRPr lang="hu-HU" sz="1800" dirty="0">
              <a:latin typeface="Arial Black"/>
              <a:cs typeface="Arial Black"/>
            </a:endParaRPr>
          </a:p>
          <a:p>
            <a:pPr marL="12700" marR="1934210">
              <a:lnSpc>
                <a:spcPct val="100000"/>
              </a:lnSpc>
            </a:pPr>
            <a:endParaRPr lang="hu-HU" sz="1800" dirty="0">
              <a:latin typeface="Arial Black"/>
              <a:cs typeface="Arial Black"/>
            </a:endParaRPr>
          </a:p>
          <a:p>
            <a:pPr marL="12700" marR="1934210">
              <a:lnSpc>
                <a:spcPct val="100000"/>
              </a:lnSpc>
            </a:pPr>
            <a:r>
              <a:rPr sz="1800" dirty="0">
                <a:latin typeface="Arial Black"/>
                <a:cs typeface="Arial Black"/>
              </a:rPr>
              <a:t>JELLY M</a:t>
            </a:r>
            <a:r>
              <a:rPr lang="hu-HU" sz="1800" dirty="0">
                <a:latin typeface="Arial Black"/>
                <a:cs typeface="Arial Black"/>
              </a:rPr>
              <a:t>ICELLÁS</a:t>
            </a:r>
            <a:r>
              <a:rPr sz="1800" dirty="0">
                <a:latin typeface="Arial Black"/>
                <a:cs typeface="Arial Black"/>
              </a:rPr>
              <a:t> </a:t>
            </a:r>
            <a:r>
              <a:rPr lang="hu-HU" sz="1800" dirty="0">
                <a:latin typeface="Arial Black"/>
                <a:cs typeface="Arial Black"/>
              </a:rPr>
              <a:t>VÍZ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/>
              <a:t>200ml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0922" y="2962924"/>
            <a:ext cx="5912778" cy="272574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400" b="0" spc="180" dirty="0">
                <a:solidFill>
                  <a:srgbClr val="FFFFFF"/>
                </a:solidFill>
                <a:latin typeface="Arial"/>
                <a:cs typeface="Arial"/>
              </a:rPr>
              <a:t>UNIQUE,</a:t>
            </a:r>
            <a:endParaRPr sz="4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4400" b="0" spc="19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4400" b="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0" spc="114" dirty="0">
                <a:solidFill>
                  <a:srgbClr val="FFFFFF"/>
                </a:solidFill>
                <a:latin typeface="Arial"/>
                <a:cs typeface="Arial"/>
              </a:rPr>
              <a:t>DIFFERENT!</a:t>
            </a:r>
            <a:br>
              <a:rPr lang="hu-HU" sz="4400" b="0" spc="114" dirty="0">
                <a:solidFill>
                  <a:srgbClr val="FFFFFF"/>
                </a:solidFill>
                <a:latin typeface="Arial"/>
                <a:cs typeface="Arial"/>
              </a:rPr>
            </a:br>
            <a:br>
              <a:rPr lang="hu-HU" sz="4400" b="0" spc="114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hu-HU" sz="4400" b="0" spc="114" dirty="0">
                <a:solidFill>
                  <a:srgbClr val="FFFFFF"/>
                </a:solidFill>
                <a:latin typeface="Arial"/>
                <a:cs typeface="Arial"/>
              </a:rPr>
              <a:t>NEM MÁS: EGYEDI!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15996" y="2993656"/>
            <a:ext cx="200025" cy="1474470"/>
          </a:xfrm>
          <a:custGeom>
            <a:avLst/>
            <a:gdLst/>
            <a:ahLst/>
            <a:cxnLst/>
            <a:rect l="l" t="t" r="r" b="b"/>
            <a:pathLst>
              <a:path w="200025" h="1474470">
                <a:moveTo>
                  <a:pt x="199428" y="0"/>
                </a:moveTo>
                <a:lnTo>
                  <a:pt x="0" y="0"/>
                </a:lnTo>
                <a:lnTo>
                  <a:pt x="0" y="1474050"/>
                </a:lnTo>
                <a:lnTo>
                  <a:pt x="199428" y="1474050"/>
                </a:lnTo>
                <a:lnTo>
                  <a:pt x="1994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07854" y="1533791"/>
            <a:ext cx="4168140" cy="25400"/>
          </a:xfrm>
          <a:custGeom>
            <a:avLst/>
            <a:gdLst/>
            <a:ahLst/>
            <a:cxnLst/>
            <a:rect l="l" t="t" r="r" b="b"/>
            <a:pathLst>
              <a:path w="4168140" h="25400">
                <a:moveTo>
                  <a:pt x="4167682" y="0"/>
                </a:moveTo>
                <a:lnTo>
                  <a:pt x="0" y="0"/>
                </a:lnTo>
                <a:lnTo>
                  <a:pt x="0" y="24930"/>
                </a:lnTo>
                <a:lnTo>
                  <a:pt x="4167682" y="24930"/>
                </a:lnTo>
                <a:lnTo>
                  <a:pt x="4167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3622" y="748728"/>
            <a:ext cx="631190" cy="678180"/>
          </a:xfrm>
          <a:custGeom>
            <a:avLst/>
            <a:gdLst/>
            <a:ahLst/>
            <a:cxnLst/>
            <a:rect l="l" t="t" r="r" b="b"/>
            <a:pathLst>
              <a:path w="631189" h="678180">
                <a:moveTo>
                  <a:pt x="348449" y="0"/>
                </a:moveTo>
                <a:lnTo>
                  <a:pt x="299965" y="2689"/>
                </a:lnTo>
                <a:lnTo>
                  <a:pt x="254271" y="10757"/>
                </a:lnTo>
                <a:lnTo>
                  <a:pt x="211367" y="24201"/>
                </a:lnTo>
                <a:lnTo>
                  <a:pt x="171254" y="43018"/>
                </a:lnTo>
                <a:lnTo>
                  <a:pt x="133933" y="67205"/>
                </a:lnTo>
                <a:lnTo>
                  <a:pt x="99402" y="96761"/>
                </a:lnTo>
                <a:lnTo>
                  <a:pt x="63617" y="137276"/>
                </a:lnTo>
                <a:lnTo>
                  <a:pt x="35785" y="181386"/>
                </a:lnTo>
                <a:lnTo>
                  <a:pt x="15904" y="229089"/>
                </a:lnTo>
                <a:lnTo>
                  <a:pt x="3976" y="280383"/>
                </a:lnTo>
                <a:lnTo>
                  <a:pt x="0" y="335267"/>
                </a:lnTo>
                <a:lnTo>
                  <a:pt x="3285" y="387570"/>
                </a:lnTo>
                <a:lnTo>
                  <a:pt x="13138" y="436718"/>
                </a:lnTo>
                <a:lnTo>
                  <a:pt x="29555" y="482708"/>
                </a:lnTo>
                <a:lnTo>
                  <a:pt x="52532" y="525540"/>
                </a:lnTo>
                <a:lnTo>
                  <a:pt x="82067" y="565213"/>
                </a:lnTo>
                <a:lnTo>
                  <a:pt x="116673" y="599669"/>
                </a:lnTo>
                <a:lnTo>
                  <a:pt x="155253" y="627864"/>
                </a:lnTo>
                <a:lnTo>
                  <a:pt x="197807" y="649797"/>
                </a:lnTo>
                <a:lnTo>
                  <a:pt x="244334" y="665465"/>
                </a:lnTo>
                <a:lnTo>
                  <a:pt x="294836" y="674867"/>
                </a:lnTo>
                <a:lnTo>
                  <a:pt x="349313" y="678002"/>
                </a:lnTo>
                <a:lnTo>
                  <a:pt x="392802" y="675898"/>
                </a:lnTo>
                <a:lnTo>
                  <a:pt x="434176" y="669591"/>
                </a:lnTo>
                <a:lnTo>
                  <a:pt x="473437" y="659089"/>
                </a:lnTo>
                <a:lnTo>
                  <a:pt x="510590" y="644398"/>
                </a:lnTo>
                <a:lnTo>
                  <a:pt x="545190" y="625875"/>
                </a:lnTo>
                <a:lnTo>
                  <a:pt x="576794" y="603869"/>
                </a:lnTo>
                <a:lnTo>
                  <a:pt x="605404" y="578371"/>
                </a:lnTo>
                <a:lnTo>
                  <a:pt x="631024" y="549376"/>
                </a:lnTo>
                <a:lnTo>
                  <a:pt x="580136" y="510781"/>
                </a:lnTo>
                <a:lnTo>
                  <a:pt x="541843" y="549018"/>
                </a:lnTo>
                <a:lnTo>
                  <a:pt x="500011" y="578754"/>
                </a:lnTo>
                <a:lnTo>
                  <a:pt x="454638" y="599991"/>
                </a:lnTo>
                <a:lnTo>
                  <a:pt x="405722" y="612732"/>
                </a:lnTo>
                <a:lnTo>
                  <a:pt x="353263" y="616978"/>
                </a:lnTo>
                <a:lnTo>
                  <a:pt x="305634" y="613819"/>
                </a:lnTo>
                <a:lnTo>
                  <a:pt x="261395" y="604341"/>
                </a:lnTo>
                <a:lnTo>
                  <a:pt x="220542" y="588545"/>
                </a:lnTo>
                <a:lnTo>
                  <a:pt x="183073" y="566430"/>
                </a:lnTo>
                <a:lnTo>
                  <a:pt x="148983" y="537997"/>
                </a:lnTo>
                <a:lnTo>
                  <a:pt x="113566" y="496065"/>
                </a:lnTo>
                <a:lnTo>
                  <a:pt x="88274" y="449249"/>
                </a:lnTo>
                <a:lnTo>
                  <a:pt x="73102" y="397547"/>
                </a:lnTo>
                <a:lnTo>
                  <a:pt x="68046" y="340956"/>
                </a:lnTo>
                <a:lnTo>
                  <a:pt x="70307" y="302881"/>
                </a:lnTo>
                <a:lnTo>
                  <a:pt x="88400" y="232555"/>
                </a:lnTo>
                <a:lnTo>
                  <a:pt x="124203" y="170655"/>
                </a:lnTo>
                <a:lnTo>
                  <a:pt x="175200" y="120848"/>
                </a:lnTo>
                <a:lnTo>
                  <a:pt x="239881" y="84494"/>
                </a:lnTo>
                <a:lnTo>
                  <a:pt x="311409" y="65965"/>
                </a:lnTo>
                <a:lnTo>
                  <a:pt x="349313" y="63652"/>
                </a:lnTo>
                <a:lnTo>
                  <a:pt x="383905" y="65421"/>
                </a:lnTo>
                <a:lnTo>
                  <a:pt x="448713" y="79570"/>
                </a:lnTo>
                <a:lnTo>
                  <a:pt x="507423" y="107756"/>
                </a:lnTo>
                <a:lnTo>
                  <a:pt x="558011" y="149351"/>
                </a:lnTo>
                <a:lnTo>
                  <a:pt x="580136" y="175133"/>
                </a:lnTo>
                <a:lnTo>
                  <a:pt x="631024" y="136067"/>
                </a:lnTo>
                <a:lnTo>
                  <a:pt x="606114" y="105606"/>
                </a:lnTo>
                <a:lnTo>
                  <a:pt x="577919" y="78741"/>
                </a:lnTo>
                <a:lnTo>
                  <a:pt x="546439" y="55470"/>
                </a:lnTo>
                <a:lnTo>
                  <a:pt x="511670" y="35788"/>
                </a:lnTo>
                <a:lnTo>
                  <a:pt x="474163" y="20134"/>
                </a:lnTo>
                <a:lnTo>
                  <a:pt x="434455" y="8950"/>
                </a:lnTo>
                <a:lnTo>
                  <a:pt x="392550" y="2237"/>
                </a:lnTo>
                <a:lnTo>
                  <a:pt x="3484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87050" y="781215"/>
            <a:ext cx="622300" cy="645795"/>
          </a:xfrm>
          <a:custGeom>
            <a:avLst/>
            <a:gdLst/>
            <a:ahLst/>
            <a:cxnLst/>
            <a:rect l="l" t="t" r="r" b="b"/>
            <a:pathLst>
              <a:path w="622300" h="645794">
                <a:moveTo>
                  <a:pt x="320776" y="0"/>
                </a:moveTo>
                <a:lnTo>
                  <a:pt x="304939" y="0"/>
                </a:lnTo>
                <a:lnTo>
                  <a:pt x="0" y="645515"/>
                </a:lnTo>
                <a:lnTo>
                  <a:pt x="71945" y="645515"/>
                </a:lnTo>
                <a:lnTo>
                  <a:pt x="172491" y="433095"/>
                </a:lnTo>
                <a:lnTo>
                  <a:pt x="522736" y="433095"/>
                </a:lnTo>
                <a:lnTo>
                  <a:pt x="493688" y="370801"/>
                </a:lnTo>
                <a:lnTo>
                  <a:pt x="202006" y="370801"/>
                </a:lnTo>
                <a:lnTo>
                  <a:pt x="312623" y="137159"/>
                </a:lnTo>
                <a:lnTo>
                  <a:pt x="384736" y="137159"/>
                </a:lnTo>
                <a:lnTo>
                  <a:pt x="320776" y="0"/>
                </a:lnTo>
                <a:close/>
              </a:path>
              <a:path w="622300" h="645794">
                <a:moveTo>
                  <a:pt x="522736" y="433095"/>
                </a:moveTo>
                <a:lnTo>
                  <a:pt x="450583" y="433095"/>
                </a:lnTo>
                <a:lnTo>
                  <a:pt x="552132" y="645515"/>
                </a:lnTo>
                <a:lnTo>
                  <a:pt x="621791" y="645515"/>
                </a:lnTo>
                <a:lnTo>
                  <a:pt x="522736" y="433095"/>
                </a:lnTo>
                <a:close/>
              </a:path>
              <a:path w="622300" h="645794">
                <a:moveTo>
                  <a:pt x="384736" y="137159"/>
                </a:moveTo>
                <a:lnTo>
                  <a:pt x="312623" y="137159"/>
                </a:lnTo>
                <a:lnTo>
                  <a:pt x="422681" y="370801"/>
                </a:lnTo>
                <a:lnTo>
                  <a:pt x="493688" y="370801"/>
                </a:lnTo>
                <a:lnTo>
                  <a:pt x="384736" y="1371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12423" y="781215"/>
            <a:ext cx="413384" cy="645795"/>
          </a:xfrm>
          <a:custGeom>
            <a:avLst/>
            <a:gdLst/>
            <a:ahLst/>
            <a:cxnLst/>
            <a:rect l="l" t="t" r="r" b="b"/>
            <a:pathLst>
              <a:path w="413385" h="645794">
                <a:moveTo>
                  <a:pt x="128562" y="0"/>
                </a:moveTo>
                <a:lnTo>
                  <a:pt x="0" y="0"/>
                </a:lnTo>
                <a:lnTo>
                  <a:pt x="0" y="645515"/>
                </a:lnTo>
                <a:lnTo>
                  <a:pt x="64515" y="645515"/>
                </a:lnTo>
                <a:lnTo>
                  <a:pt x="64515" y="345782"/>
                </a:lnTo>
                <a:lnTo>
                  <a:pt x="180746" y="345782"/>
                </a:lnTo>
                <a:lnTo>
                  <a:pt x="219158" y="344326"/>
                </a:lnTo>
                <a:lnTo>
                  <a:pt x="282796" y="333893"/>
                </a:lnTo>
                <a:lnTo>
                  <a:pt x="329707" y="313487"/>
                </a:lnTo>
                <a:lnTo>
                  <a:pt x="364918" y="283502"/>
                </a:lnTo>
                <a:lnTo>
                  <a:pt x="175691" y="283502"/>
                </a:lnTo>
                <a:lnTo>
                  <a:pt x="64515" y="282600"/>
                </a:lnTo>
                <a:lnTo>
                  <a:pt x="64515" y="63207"/>
                </a:lnTo>
                <a:lnTo>
                  <a:pt x="365702" y="63207"/>
                </a:lnTo>
                <a:lnTo>
                  <a:pt x="348372" y="45496"/>
                </a:lnTo>
                <a:lnTo>
                  <a:pt x="301634" y="17246"/>
                </a:lnTo>
                <a:lnTo>
                  <a:pt x="250805" y="4945"/>
                </a:lnTo>
                <a:lnTo>
                  <a:pt x="177976" y="553"/>
                </a:lnTo>
                <a:lnTo>
                  <a:pt x="128562" y="0"/>
                </a:lnTo>
                <a:close/>
              </a:path>
              <a:path w="413385" h="645794">
                <a:moveTo>
                  <a:pt x="180746" y="345782"/>
                </a:moveTo>
                <a:lnTo>
                  <a:pt x="100964" y="345782"/>
                </a:lnTo>
                <a:lnTo>
                  <a:pt x="333120" y="645515"/>
                </a:lnTo>
                <a:lnTo>
                  <a:pt x="412940" y="645515"/>
                </a:lnTo>
                <a:lnTo>
                  <a:pt x="180746" y="345782"/>
                </a:lnTo>
                <a:close/>
              </a:path>
              <a:path w="413385" h="645794">
                <a:moveTo>
                  <a:pt x="365702" y="63207"/>
                </a:moveTo>
                <a:lnTo>
                  <a:pt x="178295" y="63207"/>
                </a:lnTo>
                <a:lnTo>
                  <a:pt x="209138" y="63916"/>
                </a:lnTo>
                <a:lnTo>
                  <a:pt x="235254" y="66046"/>
                </a:lnTo>
                <a:lnTo>
                  <a:pt x="273278" y="74599"/>
                </a:lnTo>
                <a:lnTo>
                  <a:pt x="309933" y="100245"/>
                </a:lnTo>
                <a:lnTo>
                  <a:pt x="332571" y="140589"/>
                </a:lnTo>
                <a:lnTo>
                  <a:pt x="336956" y="171615"/>
                </a:lnTo>
                <a:lnTo>
                  <a:pt x="335876" y="187881"/>
                </a:lnTo>
                <a:lnTo>
                  <a:pt x="319633" y="231940"/>
                </a:lnTo>
                <a:lnTo>
                  <a:pt x="285900" y="264126"/>
                </a:lnTo>
                <a:lnTo>
                  <a:pt x="231889" y="280425"/>
                </a:lnTo>
                <a:lnTo>
                  <a:pt x="175691" y="283502"/>
                </a:lnTo>
                <a:lnTo>
                  <a:pt x="364918" y="283502"/>
                </a:lnTo>
                <a:lnTo>
                  <a:pt x="389739" y="243704"/>
                </a:lnTo>
                <a:lnTo>
                  <a:pt x="402153" y="197376"/>
                </a:lnTo>
                <a:lnTo>
                  <a:pt x="403707" y="171831"/>
                </a:lnTo>
                <a:lnTo>
                  <a:pt x="401453" y="141433"/>
                </a:lnTo>
                <a:lnTo>
                  <a:pt x="394696" y="113531"/>
                </a:lnTo>
                <a:lnTo>
                  <a:pt x="383444" y="88134"/>
                </a:lnTo>
                <a:lnTo>
                  <a:pt x="367703" y="65252"/>
                </a:lnTo>
                <a:lnTo>
                  <a:pt x="365702" y="632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54752" y="781214"/>
            <a:ext cx="370205" cy="645160"/>
          </a:xfrm>
          <a:custGeom>
            <a:avLst/>
            <a:gdLst/>
            <a:ahLst/>
            <a:cxnLst/>
            <a:rect l="l" t="t" r="r" b="b"/>
            <a:pathLst>
              <a:path w="370204" h="645160">
                <a:moveTo>
                  <a:pt x="369925" y="0"/>
                </a:moveTo>
                <a:lnTo>
                  <a:pt x="0" y="0"/>
                </a:lnTo>
                <a:lnTo>
                  <a:pt x="0" y="63500"/>
                </a:lnTo>
                <a:lnTo>
                  <a:pt x="0" y="265430"/>
                </a:lnTo>
                <a:lnTo>
                  <a:pt x="0" y="328930"/>
                </a:lnTo>
                <a:lnTo>
                  <a:pt x="0" y="582930"/>
                </a:lnTo>
                <a:lnTo>
                  <a:pt x="0" y="645160"/>
                </a:lnTo>
                <a:lnTo>
                  <a:pt x="367309" y="645160"/>
                </a:lnTo>
                <a:lnTo>
                  <a:pt x="367309" y="582930"/>
                </a:lnTo>
                <a:lnTo>
                  <a:pt x="64516" y="582930"/>
                </a:lnTo>
                <a:lnTo>
                  <a:pt x="64516" y="328930"/>
                </a:lnTo>
                <a:lnTo>
                  <a:pt x="367309" y="328930"/>
                </a:lnTo>
                <a:lnTo>
                  <a:pt x="367309" y="265430"/>
                </a:lnTo>
                <a:lnTo>
                  <a:pt x="64516" y="265430"/>
                </a:lnTo>
                <a:lnTo>
                  <a:pt x="64516" y="63500"/>
                </a:lnTo>
                <a:lnTo>
                  <a:pt x="369925" y="63500"/>
                </a:lnTo>
                <a:lnTo>
                  <a:pt x="369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36120" y="781214"/>
            <a:ext cx="313055" cy="645160"/>
          </a:xfrm>
          <a:custGeom>
            <a:avLst/>
            <a:gdLst/>
            <a:ahLst/>
            <a:cxnLst/>
            <a:rect l="l" t="t" r="r" b="b"/>
            <a:pathLst>
              <a:path w="313054" h="645160">
                <a:moveTo>
                  <a:pt x="312864" y="582930"/>
                </a:moveTo>
                <a:lnTo>
                  <a:pt x="64490" y="582930"/>
                </a:lnTo>
                <a:lnTo>
                  <a:pt x="64490" y="0"/>
                </a:lnTo>
                <a:lnTo>
                  <a:pt x="0" y="0"/>
                </a:lnTo>
                <a:lnTo>
                  <a:pt x="0" y="582930"/>
                </a:lnTo>
                <a:lnTo>
                  <a:pt x="0" y="645160"/>
                </a:lnTo>
                <a:lnTo>
                  <a:pt x="312864" y="645160"/>
                </a:lnTo>
                <a:lnTo>
                  <a:pt x="312864" y="5829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2024" y="781215"/>
            <a:ext cx="64769" cy="645795"/>
          </a:xfrm>
          <a:custGeom>
            <a:avLst/>
            <a:gdLst/>
            <a:ahLst/>
            <a:cxnLst/>
            <a:rect l="l" t="t" r="r" b="b"/>
            <a:pathLst>
              <a:path w="64770" h="645794">
                <a:moveTo>
                  <a:pt x="64515" y="0"/>
                </a:moveTo>
                <a:lnTo>
                  <a:pt x="0" y="0"/>
                </a:lnTo>
                <a:lnTo>
                  <a:pt x="0" y="645515"/>
                </a:lnTo>
                <a:lnTo>
                  <a:pt x="64515" y="645515"/>
                </a:lnTo>
                <a:lnTo>
                  <a:pt x="645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54407" y="781214"/>
            <a:ext cx="1096010" cy="645795"/>
          </a:xfrm>
          <a:custGeom>
            <a:avLst/>
            <a:gdLst/>
            <a:ahLst/>
            <a:cxnLst/>
            <a:rect l="l" t="t" r="r" b="b"/>
            <a:pathLst>
              <a:path w="1096009" h="645794">
                <a:moveTo>
                  <a:pt x="434682" y="645515"/>
                </a:moveTo>
                <a:lnTo>
                  <a:pt x="100545" y="289610"/>
                </a:lnTo>
                <a:lnTo>
                  <a:pt x="410514" y="0"/>
                </a:lnTo>
                <a:lnTo>
                  <a:pt x="323824" y="0"/>
                </a:lnTo>
                <a:lnTo>
                  <a:pt x="65824" y="242214"/>
                </a:lnTo>
                <a:lnTo>
                  <a:pt x="65824" y="0"/>
                </a:lnTo>
                <a:lnTo>
                  <a:pt x="0" y="0"/>
                </a:lnTo>
                <a:lnTo>
                  <a:pt x="0" y="645515"/>
                </a:lnTo>
                <a:lnTo>
                  <a:pt x="65824" y="645515"/>
                </a:lnTo>
                <a:lnTo>
                  <a:pt x="65824" y="344805"/>
                </a:lnTo>
                <a:lnTo>
                  <a:pt x="348729" y="645515"/>
                </a:lnTo>
                <a:lnTo>
                  <a:pt x="434682" y="645515"/>
                </a:lnTo>
                <a:close/>
              </a:path>
              <a:path w="1096009" h="645794">
                <a:moveTo>
                  <a:pt x="1095705" y="645528"/>
                </a:moveTo>
                <a:lnTo>
                  <a:pt x="996645" y="433108"/>
                </a:lnTo>
                <a:lnTo>
                  <a:pt x="967600" y="370814"/>
                </a:lnTo>
                <a:lnTo>
                  <a:pt x="896594" y="218554"/>
                </a:lnTo>
                <a:lnTo>
                  <a:pt x="896594" y="370814"/>
                </a:lnTo>
                <a:lnTo>
                  <a:pt x="675982" y="370814"/>
                </a:lnTo>
                <a:lnTo>
                  <a:pt x="786536" y="137172"/>
                </a:lnTo>
                <a:lnTo>
                  <a:pt x="896594" y="370814"/>
                </a:lnTo>
                <a:lnTo>
                  <a:pt x="896594" y="218554"/>
                </a:lnTo>
                <a:lnTo>
                  <a:pt x="858647" y="137172"/>
                </a:lnTo>
                <a:lnTo>
                  <a:pt x="794689" y="0"/>
                </a:lnTo>
                <a:lnTo>
                  <a:pt x="778916" y="0"/>
                </a:lnTo>
                <a:lnTo>
                  <a:pt x="473951" y="645528"/>
                </a:lnTo>
                <a:lnTo>
                  <a:pt x="545896" y="645528"/>
                </a:lnTo>
                <a:lnTo>
                  <a:pt x="646430" y="433108"/>
                </a:lnTo>
                <a:lnTo>
                  <a:pt x="924521" y="433108"/>
                </a:lnTo>
                <a:lnTo>
                  <a:pt x="1026045" y="645528"/>
                </a:lnTo>
                <a:lnTo>
                  <a:pt x="1095705" y="6455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137164" y="1665097"/>
            <a:ext cx="1561465" cy="163830"/>
            <a:chOff x="4137164" y="1665097"/>
            <a:chExt cx="1561465" cy="16383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7164" y="1668983"/>
              <a:ext cx="98551" cy="1559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1014" y="1665122"/>
              <a:ext cx="282270" cy="16371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570539" y="1668817"/>
              <a:ext cx="96520" cy="156210"/>
            </a:xfrm>
            <a:custGeom>
              <a:avLst/>
              <a:gdLst/>
              <a:ahLst/>
              <a:cxnLst/>
              <a:rect l="l" t="t" r="r" b="b"/>
              <a:pathLst>
                <a:path w="96520" h="156210">
                  <a:moveTo>
                    <a:pt x="95961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66040"/>
                  </a:lnTo>
                  <a:lnTo>
                    <a:pt x="0" y="85090"/>
                  </a:lnTo>
                  <a:lnTo>
                    <a:pt x="0" y="156210"/>
                  </a:lnTo>
                  <a:lnTo>
                    <a:pt x="20154" y="156210"/>
                  </a:lnTo>
                  <a:lnTo>
                    <a:pt x="20154" y="85090"/>
                  </a:lnTo>
                  <a:lnTo>
                    <a:pt x="90665" y="85090"/>
                  </a:lnTo>
                  <a:lnTo>
                    <a:pt x="90665" y="66040"/>
                  </a:lnTo>
                  <a:lnTo>
                    <a:pt x="20154" y="66040"/>
                  </a:lnTo>
                  <a:lnTo>
                    <a:pt x="20154" y="19050"/>
                  </a:lnTo>
                  <a:lnTo>
                    <a:pt x="95961" y="19050"/>
                  </a:lnTo>
                  <a:lnTo>
                    <a:pt x="959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0605" y="1665097"/>
              <a:ext cx="339255" cy="16376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058003" y="1668957"/>
              <a:ext cx="20320" cy="156210"/>
            </a:xfrm>
            <a:custGeom>
              <a:avLst/>
              <a:gdLst/>
              <a:ahLst/>
              <a:cxnLst/>
              <a:rect l="l" t="t" r="r" b="b"/>
              <a:pathLst>
                <a:path w="20320" h="156210">
                  <a:moveTo>
                    <a:pt x="20104" y="0"/>
                  </a:moveTo>
                  <a:lnTo>
                    <a:pt x="0" y="0"/>
                  </a:lnTo>
                  <a:lnTo>
                    <a:pt x="0" y="156044"/>
                  </a:lnTo>
                  <a:lnTo>
                    <a:pt x="20104" y="156044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5412" y="1665122"/>
              <a:ext cx="162407" cy="1637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95074" y="1668970"/>
              <a:ext cx="403402" cy="156222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5754839" y="1665109"/>
            <a:ext cx="448945" cy="163830"/>
            <a:chOff x="5754839" y="1665109"/>
            <a:chExt cx="448945" cy="16383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54839" y="1665109"/>
              <a:ext cx="102730" cy="16375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885688" y="1668970"/>
              <a:ext cx="154305" cy="156210"/>
            </a:xfrm>
            <a:custGeom>
              <a:avLst/>
              <a:gdLst/>
              <a:ahLst/>
              <a:cxnLst/>
              <a:rect l="l" t="t" r="r" b="b"/>
              <a:pathLst>
                <a:path w="154304" h="156210">
                  <a:moveTo>
                    <a:pt x="121958" y="156057"/>
                  </a:moveTo>
                  <a:lnTo>
                    <a:pt x="39192" y="71094"/>
                  </a:lnTo>
                  <a:lnTo>
                    <a:pt x="113550" y="4165"/>
                  </a:lnTo>
                  <a:lnTo>
                    <a:pt x="118198" y="12"/>
                  </a:lnTo>
                  <a:lnTo>
                    <a:pt x="89001" y="12"/>
                  </a:lnTo>
                  <a:lnTo>
                    <a:pt x="20180" y="64935"/>
                  </a:lnTo>
                  <a:lnTo>
                    <a:pt x="20180" y="12"/>
                  </a:lnTo>
                  <a:lnTo>
                    <a:pt x="0" y="12"/>
                  </a:lnTo>
                  <a:lnTo>
                    <a:pt x="0" y="156057"/>
                  </a:lnTo>
                  <a:lnTo>
                    <a:pt x="20180" y="156057"/>
                  </a:lnTo>
                  <a:lnTo>
                    <a:pt x="20180" y="78968"/>
                  </a:lnTo>
                  <a:lnTo>
                    <a:pt x="92621" y="156057"/>
                  </a:lnTo>
                  <a:lnTo>
                    <a:pt x="121958" y="156057"/>
                  </a:lnTo>
                  <a:close/>
                </a:path>
                <a:path w="154304" h="156210">
                  <a:moveTo>
                    <a:pt x="154254" y="0"/>
                  </a:moveTo>
                  <a:lnTo>
                    <a:pt x="134150" y="0"/>
                  </a:lnTo>
                  <a:lnTo>
                    <a:pt x="134150" y="156032"/>
                  </a:lnTo>
                  <a:lnTo>
                    <a:pt x="154254" y="156032"/>
                  </a:lnTo>
                  <a:lnTo>
                    <a:pt x="1542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75375" y="1668970"/>
              <a:ext cx="127838" cy="156057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6283858" y="1665097"/>
            <a:ext cx="538480" cy="163830"/>
            <a:chOff x="6283858" y="1665097"/>
            <a:chExt cx="538480" cy="163830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83858" y="1665097"/>
              <a:ext cx="417385" cy="16375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720840" y="1669363"/>
              <a:ext cx="101600" cy="156210"/>
            </a:xfrm>
            <a:custGeom>
              <a:avLst/>
              <a:gdLst/>
              <a:ahLst/>
              <a:cxnLst/>
              <a:rect l="l" t="t" r="r" b="b"/>
              <a:pathLst>
                <a:path w="101600" h="156210">
                  <a:moveTo>
                    <a:pt x="101155" y="137160"/>
                  </a:moveTo>
                  <a:lnTo>
                    <a:pt x="20180" y="137160"/>
                  </a:lnTo>
                  <a:lnTo>
                    <a:pt x="20180" y="83820"/>
                  </a:lnTo>
                  <a:lnTo>
                    <a:pt x="93433" y="83820"/>
                  </a:lnTo>
                  <a:lnTo>
                    <a:pt x="93433" y="64770"/>
                  </a:lnTo>
                  <a:lnTo>
                    <a:pt x="20180" y="64770"/>
                  </a:lnTo>
                  <a:lnTo>
                    <a:pt x="20180" y="17780"/>
                  </a:lnTo>
                  <a:lnTo>
                    <a:pt x="98552" y="17780"/>
                  </a:lnTo>
                  <a:lnTo>
                    <a:pt x="98552" y="0"/>
                  </a:lnTo>
                  <a:lnTo>
                    <a:pt x="0" y="0"/>
                  </a:lnTo>
                  <a:lnTo>
                    <a:pt x="0" y="17780"/>
                  </a:lnTo>
                  <a:lnTo>
                    <a:pt x="0" y="64770"/>
                  </a:lnTo>
                  <a:lnTo>
                    <a:pt x="0" y="83820"/>
                  </a:lnTo>
                  <a:lnTo>
                    <a:pt x="0" y="137160"/>
                  </a:lnTo>
                  <a:lnTo>
                    <a:pt x="0" y="156210"/>
                  </a:lnTo>
                  <a:lnTo>
                    <a:pt x="101155" y="156210"/>
                  </a:lnTo>
                  <a:lnTo>
                    <a:pt x="101155" y="137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3">
            <a:extLst>
              <a:ext uri="{FF2B5EF4-FFF2-40B4-BE49-F238E27FC236}">
                <a16:creationId xmlns:a16="http://schemas.microsoft.com/office/drawing/2014/main" id="{140F5091-28FC-AC96-7CAD-3715A6E2502C}"/>
              </a:ext>
            </a:extLst>
          </p:cNvPr>
          <p:cNvSpPr/>
          <p:nvPr/>
        </p:nvSpPr>
        <p:spPr>
          <a:xfrm>
            <a:off x="2915996" y="4924425"/>
            <a:ext cx="200025" cy="914400"/>
          </a:xfrm>
          <a:custGeom>
            <a:avLst/>
            <a:gdLst/>
            <a:ahLst/>
            <a:cxnLst/>
            <a:rect l="l" t="t" r="r" b="b"/>
            <a:pathLst>
              <a:path w="200025" h="1474470">
                <a:moveTo>
                  <a:pt x="199428" y="0"/>
                </a:moveTo>
                <a:lnTo>
                  <a:pt x="0" y="0"/>
                </a:lnTo>
                <a:lnTo>
                  <a:pt x="0" y="1474050"/>
                </a:lnTo>
                <a:lnTo>
                  <a:pt x="199428" y="1474050"/>
                </a:lnTo>
                <a:lnTo>
                  <a:pt x="1994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4267" y="3875404"/>
            <a:ext cx="290195" cy="290195"/>
            <a:chOff x="3764267" y="3875404"/>
            <a:chExt cx="290195" cy="290195"/>
          </a:xfrm>
        </p:grpSpPr>
        <p:sp>
          <p:nvSpPr>
            <p:cNvPr id="3" name="object 3"/>
            <p:cNvSpPr/>
            <p:nvPr/>
          </p:nvSpPr>
          <p:spPr>
            <a:xfrm>
              <a:off x="3764267" y="3875404"/>
              <a:ext cx="290195" cy="290195"/>
            </a:xfrm>
            <a:custGeom>
              <a:avLst/>
              <a:gdLst/>
              <a:ahLst/>
              <a:cxnLst/>
              <a:rect l="l" t="t" r="r" b="b"/>
              <a:pathLst>
                <a:path w="290195" h="290195">
                  <a:moveTo>
                    <a:pt x="201028" y="0"/>
                  </a:moveTo>
                  <a:lnTo>
                    <a:pt x="88709" y="0"/>
                  </a:lnTo>
                  <a:lnTo>
                    <a:pt x="54210" y="6981"/>
                  </a:lnTo>
                  <a:lnTo>
                    <a:pt x="26009" y="26008"/>
                  </a:lnTo>
                  <a:lnTo>
                    <a:pt x="6981" y="54204"/>
                  </a:lnTo>
                  <a:lnTo>
                    <a:pt x="0" y="88696"/>
                  </a:lnTo>
                  <a:lnTo>
                    <a:pt x="0" y="201015"/>
                  </a:lnTo>
                  <a:lnTo>
                    <a:pt x="6981" y="235514"/>
                  </a:lnTo>
                  <a:lnTo>
                    <a:pt x="26009" y="263715"/>
                  </a:lnTo>
                  <a:lnTo>
                    <a:pt x="54210" y="282743"/>
                  </a:lnTo>
                  <a:lnTo>
                    <a:pt x="88709" y="289725"/>
                  </a:lnTo>
                  <a:lnTo>
                    <a:pt x="201028" y="289725"/>
                  </a:lnTo>
                  <a:lnTo>
                    <a:pt x="235527" y="282743"/>
                  </a:lnTo>
                  <a:lnTo>
                    <a:pt x="257328" y="268033"/>
                  </a:lnTo>
                  <a:lnTo>
                    <a:pt x="88709" y="268033"/>
                  </a:lnTo>
                  <a:lnTo>
                    <a:pt x="62646" y="262759"/>
                  </a:lnTo>
                  <a:lnTo>
                    <a:pt x="41341" y="248383"/>
                  </a:lnTo>
                  <a:lnTo>
                    <a:pt x="26966" y="227078"/>
                  </a:lnTo>
                  <a:lnTo>
                    <a:pt x="21691" y="201015"/>
                  </a:lnTo>
                  <a:lnTo>
                    <a:pt x="21691" y="88696"/>
                  </a:lnTo>
                  <a:lnTo>
                    <a:pt x="26966" y="62641"/>
                  </a:lnTo>
                  <a:lnTo>
                    <a:pt x="41341" y="41340"/>
                  </a:lnTo>
                  <a:lnTo>
                    <a:pt x="62646" y="26965"/>
                  </a:lnTo>
                  <a:lnTo>
                    <a:pt x="88709" y="21691"/>
                  </a:lnTo>
                  <a:lnTo>
                    <a:pt x="257330" y="21691"/>
                  </a:lnTo>
                  <a:lnTo>
                    <a:pt x="235527" y="6981"/>
                  </a:lnTo>
                  <a:lnTo>
                    <a:pt x="201028" y="0"/>
                  </a:lnTo>
                  <a:close/>
                </a:path>
                <a:path w="290195" h="290195">
                  <a:moveTo>
                    <a:pt x="257330" y="21691"/>
                  </a:moveTo>
                  <a:lnTo>
                    <a:pt x="201028" y="21691"/>
                  </a:lnTo>
                  <a:lnTo>
                    <a:pt x="227091" y="26965"/>
                  </a:lnTo>
                  <a:lnTo>
                    <a:pt x="248396" y="41340"/>
                  </a:lnTo>
                  <a:lnTo>
                    <a:pt x="262771" y="62641"/>
                  </a:lnTo>
                  <a:lnTo>
                    <a:pt x="268046" y="88696"/>
                  </a:lnTo>
                  <a:lnTo>
                    <a:pt x="268046" y="201015"/>
                  </a:lnTo>
                  <a:lnTo>
                    <a:pt x="262771" y="227078"/>
                  </a:lnTo>
                  <a:lnTo>
                    <a:pt x="248396" y="248383"/>
                  </a:lnTo>
                  <a:lnTo>
                    <a:pt x="227091" y="262759"/>
                  </a:lnTo>
                  <a:lnTo>
                    <a:pt x="201028" y="268033"/>
                  </a:lnTo>
                  <a:lnTo>
                    <a:pt x="257328" y="268033"/>
                  </a:lnTo>
                  <a:lnTo>
                    <a:pt x="263728" y="263715"/>
                  </a:lnTo>
                  <a:lnTo>
                    <a:pt x="282756" y="235514"/>
                  </a:lnTo>
                  <a:lnTo>
                    <a:pt x="289737" y="201015"/>
                  </a:lnTo>
                  <a:lnTo>
                    <a:pt x="289737" y="88696"/>
                  </a:lnTo>
                  <a:lnTo>
                    <a:pt x="282756" y="54204"/>
                  </a:lnTo>
                  <a:lnTo>
                    <a:pt x="263728" y="26008"/>
                  </a:lnTo>
                  <a:lnTo>
                    <a:pt x="257330" y="21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844" y="3919905"/>
              <a:ext cx="173634" cy="173647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782872" y="3005670"/>
            <a:ext cx="3199765" cy="19685"/>
          </a:xfrm>
          <a:custGeom>
            <a:avLst/>
            <a:gdLst/>
            <a:ahLst/>
            <a:cxnLst/>
            <a:rect l="l" t="t" r="r" b="b"/>
            <a:pathLst>
              <a:path w="3199765" h="19685">
                <a:moveTo>
                  <a:pt x="3199383" y="0"/>
                </a:moveTo>
                <a:lnTo>
                  <a:pt x="0" y="0"/>
                </a:lnTo>
                <a:lnTo>
                  <a:pt x="0" y="19138"/>
                </a:lnTo>
                <a:lnTo>
                  <a:pt x="3199383" y="19138"/>
                </a:lnTo>
                <a:lnTo>
                  <a:pt x="31993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64267" y="2403005"/>
            <a:ext cx="484505" cy="520700"/>
          </a:xfrm>
          <a:custGeom>
            <a:avLst/>
            <a:gdLst/>
            <a:ahLst/>
            <a:cxnLst/>
            <a:rect l="l" t="t" r="r" b="b"/>
            <a:pathLst>
              <a:path w="484504" h="520700">
                <a:moveTo>
                  <a:pt x="267487" y="0"/>
                </a:moveTo>
                <a:lnTo>
                  <a:pt x="212461" y="4646"/>
                </a:lnTo>
                <a:lnTo>
                  <a:pt x="162255" y="18581"/>
                </a:lnTo>
                <a:lnTo>
                  <a:pt x="116868" y="41796"/>
                </a:lnTo>
                <a:lnTo>
                  <a:pt x="76301" y="74282"/>
                </a:lnTo>
                <a:lnTo>
                  <a:pt x="42916" y="113594"/>
                </a:lnTo>
                <a:lnTo>
                  <a:pt x="19072" y="157214"/>
                </a:lnTo>
                <a:lnTo>
                  <a:pt x="4767" y="205143"/>
                </a:lnTo>
                <a:lnTo>
                  <a:pt x="0" y="257378"/>
                </a:lnTo>
                <a:lnTo>
                  <a:pt x="3938" y="307188"/>
                </a:lnTo>
                <a:lnTo>
                  <a:pt x="15751" y="353213"/>
                </a:lnTo>
                <a:lnTo>
                  <a:pt x="35436" y="395450"/>
                </a:lnTo>
                <a:lnTo>
                  <a:pt x="62991" y="433895"/>
                </a:lnTo>
                <a:lnTo>
                  <a:pt x="95240" y="465059"/>
                </a:lnTo>
                <a:lnTo>
                  <a:pt x="131878" y="489300"/>
                </a:lnTo>
                <a:lnTo>
                  <a:pt x="172908" y="506616"/>
                </a:lnTo>
                <a:lnTo>
                  <a:pt x="218331" y="517007"/>
                </a:lnTo>
                <a:lnTo>
                  <a:pt x="268147" y="520471"/>
                </a:lnTo>
                <a:lnTo>
                  <a:pt x="301530" y="518857"/>
                </a:lnTo>
                <a:lnTo>
                  <a:pt x="363434" y="505962"/>
                </a:lnTo>
                <a:lnTo>
                  <a:pt x="418518" y="480468"/>
                </a:lnTo>
                <a:lnTo>
                  <a:pt x="464738" y="443994"/>
                </a:lnTo>
                <a:lnTo>
                  <a:pt x="484403" y="421728"/>
                </a:lnTo>
                <a:lnTo>
                  <a:pt x="445350" y="392112"/>
                </a:lnTo>
                <a:lnTo>
                  <a:pt x="408178" y="427786"/>
                </a:lnTo>
                <a:lnTo>
                  <a:pt x="366763" y="453261"/>
                </a:lnTo>
                <a:lnTo>
                  <a:pt x="321099" y="468541"/>
                </a:lnTo>
                <a:lnTo>
                  <a:pt x="271183" y="473633"/>
                </a:lnTo>
                <a:lnTo>
                  <a:pt x="225886" y="469845"/>
                </a:lnTo>
                <a:lnTo>
                  <a:pt x="184653" y="458477"/>
                </a:lnTo>
                <a:lnTo>
                  <a:pt x="147480" y="439531"/>
                </a:lnTo>
                <a:lnTo>
                  <a:pt x="114363" y="413003"/>
                </a:lnTo>
                <a:lnTo>
                  <a:pt x="87173" y="380813"/>
                </a:lnTo>
                <a:lnTo>
                  <a:pt x="67759" y="344874"/>
                </a:lnTo>
                <a:lnTo>
                  <a:pt x="56115" y="305183"/>
                </a:lnTo>
                <a:lnTo>
                  <a:pt x="52235" y="261734"/>
                </a:lnTo>
                <a:lnTo>
                  <a:pt x="53969" y="232510"/>
                </a:lnTo>
                <a:lnTo>
                  <a:pt x="67858" y="178529"/>
                </a:lnTo>
                <a:lnTo>
                  <a:pt x="95338" y="131013"/>
                </a:lnTo>
                <a:lnTo>
                  <a:pt x="134481" y="92778"/>
                </a:lnTo>
                <a:lnTo>
                  <a:pt x="184139" y="64868"/>
                </a:lnTo>
                <a:lnTo>
                  <a:pt x="239049" y="50644"/>
                </a:lnTo>
                <a:lnTo>
                  <a:pt x="268147" y="48869"/>
                </a:lnTo>
                <a:lnTo>
                  <a:pt x="294702" y="50226"/>
                </a:lnTo>
                <a:lnTo>
                  <a:pt x="344459" y="61085"/>
                </a:lnTo>
                <a:lnTo>
                  <a:pt x="389526" y="82723"/>
                </a:lnTo>
                <a:lnTo>
                  <a:pt x="428360" y="114654"/>
                </a:lnTo>
                <a:lnTo>
                  <a:pt x="445350" y="134442"/>
                </a:lnTo>
                <a:lnTo>
                  <a:pt x="484403" y="104457"/>
                </a:lnTo>
                <a:lnTo>
                  <a:pt x="443642" y="60445"/>
                </a:lnTo>
                <a:lnTo>
                  <a:pt x="392785" y="27482"/>
                </a:lnTo>
                <a:lnTo>
                  <a:pt x="333508" y="6873"/>
                </a:lnTo>
                <a:lnTo>
                  <a:pt x="301338" y="1718"/>
                </a:lnTo>
                <a:lnTo>
                  <a:pt x="2674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04258" y="2427935"/>
            <a:ext cx="477520" cy="495934"/>
          </a:xfrm>
          <a:custGeom>
            <a:avLst/>
            <a:gdLst/>
            <a:ahLst/>
            <a:cxnLst/>
            <a:rect l="l" t="t" r="r" b="b"/>
            <a:pathLst>
              <a:path w="477520" h="495935">
                <a:moveTo>
                  <a:pt x="246252" y="0"/>
                </a:moveTo>
                <a:lnTo>
                  <a:pt x="234099" y="0"/>
                </a:lnTo>
                <a:lnTo>
                  <a:pt x="0" y="495541"/>
                </a:lnTo>
                <a:lnTo>
                  <a:pt x="55232" y="495541"/>
                </a:lnTo>
                <a:lnTo>
                  <a:pt x="132422" y="332473"/>
                </a:lnTo>
                <a:lnTo>
                  <a:pt x="401289" y="332473"/>
                </a:lnTo>
                <a:lnTo>
                  <a:pt x="378992" y="284657"/>
                </a:lnTo>
                <a:lnTo>
                  <a:pt x="155079" y="284657"/>
                </a:lnTo>
                <a:lnTo>
                  <a:pt x="239991" y="105295"/>
                </a:lnTo>
                <a:lnTo>
                  <a:pt x="295353" y="105295"/>
                </a:lnTo>
                <a:lnTo>
                  <a:pt x="246252" y="0"/>
                </a:lnTo>
                <a:close/>
              </a:path>
              <a:path w="477520" h="495935">
                <a:moveTo>
                  <a:pt x="401289" y="332473"/>
                </a:moveTo>
                <a:lnTo>
                  <a:pt x="345897" y="332473"/>
                </a:lnTo>
                <a:lnTo>
                  <a:pt x="423849" y="495541"/>
                </a:lnTo>
                <a:lnTo>
                  <a:pt x="477329" y="495541"/>
                </a:lnTo>
                <a:lnTo>
                  <a:pt x="401289" y="332473"/>
                </a:lnTo>
                <a:close/>
              </a:path>
              <a:path w="477520" h="495935">
                <a:moveTo>
                  <a:pt x="295353" y="105295"/>
                </a:moveTo>
                <a:lnTo>
                  <a:pt x="239991" y="105295"/>
                </a:lnTo>
                <a:lnTo>
                  <a:pt x="324484" y="284657"/>
                </a:lnTo>
                <a:lnTo>
                  <a:pt x="378992" y="284657"/>
                </a:lnTo>
                <a:lnTo>
                  <a:pt x="295353" y="105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61102" y="2427935"/>
            <a:ext cx="317500" cy="495934"/>
          </a:xfrm>
          <a:custGeom>
            <a:avLst/>
            <a:gdLst/>
            <a:ahLst/>
            <a:cxnLst/>
            <a:rect l="l" t="t" r="r" b="b"/>
            <a:pathLst>
              <a:path w="317500" h="495935">
                <a:moveTo>
                  <a:pt x="98691" y="0"/>
                </a:moveTo>
                <a:lnTo>
                  <a:pt x="0" y="0"/>
                </a:lnTo>
                <a:lnTo>
                  <a:pt x="0" y="495541"/>
                </a:lnTo>
                <a:lnTo>
                  <a:pt x="49529" y="495541"/>
                </a:lnTo>
                <a:lnTo>
                  <a:pt x="49529" y="265442"/>
                </a:lnTo>
                <a:lnTo>
                  <a:pt x="138760" y="265442"/>
                </a:lnTo>
                <a:lnTo>
                  <a:pt x="194357" y="261285"/>
                </a:lnTo>
                <a:lnTo>
                  <a:pt x="236448" y="249440"/>
                </a:lnTo>
                <a:lnTo>
                  <a:pt x="280137" y="217639"/>
                </a:lnTo>
                <a:lnTo>
                  <a:pt x="134873" y="217639"/>
                </a:lnTo>
                <a:lnTo>
                  <a:pt x="49529" y="216941"/>
                </a:lnTo>
                <a:lnTo>
                  <a:pt x="49529" y="48526"/>
                </a:lnTo>
                <a:lnTo>
                  <a:pt x="280741" y="48526"/>
                </a:lnTo>
                <a:lnTo>
                  <a:pt x="267433" y="34925"/>
                </a:lnTo>
                <a:lnTo>
                  <a:pt x="231553" y="13243"/>
                </a:lnTo>
                <a:lnTo>
                  <a:pt x="192539" y="3798"/>
                </a:lnTo>
                <a:lnTo>
                  <a:pt x="136627" y="424"/>
                </a:lnTo>
                <a:lnTo>
                  <a:pt x="98691" y="0"/>
                </a:lnTo>
                <a:close/>
              </a:path>
              <a:path w="317500" h="495935">
                <a:moveTo>
                  <a:pt x="138760" y="265442"/>
                </a:moveTo>
                <a:lnTo>
                  <a:pt x="77508" y="265442"/>
                </a:lnTo>
                <a:lnTo>
                  <a:pt x="255727" y="495541"/>
                </a:lnTo>
                <a:lnTo>
                  <a:pt x="317004" y="495541"/>
                </a:lnTo>
                <a:lnTo>
                  <a:pt x="138760" y="265442"/>
                </a:lnTo>
                <a:close/>
              </a:path>
              <a:path w="317500" h="495935">
                <a:moveTo>
                  <a:pt x="280741" y="48526"/>
                </a:moveTo>
                <a:lnTo>
                  <a:pt x="136880" y="48526"/>
                </a:lnTo>
                <a:lnTo>
                  <a:pt x="160551" y="49070"/>
                </a:lnTo>
                <a:lnTo>
                  <a:pt x="180598" y="50704"/>
                </a:lnTo>
                <a:lnTo>
                  <a:pt x="220220" y="62374"/>
                </a:lnTo>
                <a:lnTo>
                  <a:pt x="251097" y="96889"/>
                </a:lnTo>
                <a:lnTo>
                  <a:pt x="258673" y="131737"/>
                </a:lnTo>
                <a:lnTo>
                  <a:pt x="257844" y="144228"/>
                </a:lnTo>
                <a:lnTo>
                  <a:pt x="238054" y="187704"/>
                </a:lnTo>
                <a:lnTo>
                  <a:pt x="194740" y="212324"/>
                </a:lnTo>
                <a:lnTo>
                  <a:pt x="134873" y="217639"/>
                </a:lnTo>
                <a:lnTo>
                  <a:pt x="280137" y="217639"/>
                </a:lnTo>
                <a:lnTo>
                  <a:pt x="305146" y="169913"/>
                </a:lnTo>
                <a:lnTo>
                  <a:pt x="309918" y="131914"/>
                </a:lnTo>
                <a:lnTo>
                  <a:pt x="308187" y="108574"/>
                </a:lnTo>
                <a:lnTo>
                  <a:pt x="302999" y="87153"/>
                </a:lnTo>
                <a:lnTo>
                  <a:pt x="294359" y="67656"/>
                </a:lnTo>
                <a:lnTo>
                  <a:pt x="282270" y="50088"/>
                </a:lnTo>
                <a:lnTo>
                  <a:pt x="280741" y="485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77434" y="2427934"/>
            <a:ext cx="284480" cy="495300"/>
          </a:xfrm>
          <a:custGeom>
            <a:avLst/>
            <a:gdLst/>
            <a:ahLst/>
            <a:cxnLst/>
            <a:rect l="l" t="t" r="r" b="b"/>
            <a:pathLst>
              <a:path w="284479" h="495300">
                <a:moveTo>
                  <a:pt x="283984" y="0"/>
                </a:moveTo>
                <a:lnTo>
                  <a:pt x="0" y="0"/>
                </a:lnTo>
                <a:lnTo>
                  <a:pt x="0" y="48260"/>
                </a:lnTo>
                <a:lnTo>
                  <a:pt x="0" y="203200"/>
                </a:lnTo>
                <a:lnTo>
                  <a:pt x="0" y="252730"/>
                </a:lnTo>
                <a:lnTo>
                  <a:pt x="0" y="447040"/>
                </a:lnTo>
                <a:lnTo>
                  <a:pt x="0" y="495300"/>
                </a:lnTo>
                <a:lnTo>
                  <a:pt x="281978" y="495300"/>
                </a:lnTo>
                <a:lnTo>
                  <a:pt x="281978" y="447040"/>
                </a:lnTo>
                <a:lnTo>
                  <a:pt x="49530" y="447040"/>
                </a:lnTo>
                <a:lnTo>
                  <a:pt x="49530" y="252730"/>
                </a:lnTo>
                <a:lnTo>
                  <a:pt x="281978" y="252730"/>
                </a:lnTo>
                <a:lnTo>
                  <a:pt x="281978" y="203200"/>
                </a:lnTo>
                <a:lnTo>
                  <a:pt x="49530" y="203200"/>
                </a:lnTo>
                <a:lnTo>
                  <a:pt x="49530" y="48260"/>
                </a:lnTo>
                <a:lnTo>
                  <a:pt x="283984" y="48260"/>
                </a:lnTo>
                <a:lnTo>
                  <a:pt x="2839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46966" y="2427934"/>
            <a:ext cx="240665" cy="495300"/>
          </a:xfrm>
          <a:custGeom>
            <a:avLst/>
            <a:gdLst/>
            <a:ahLst/>
            <a:cxnLst/>
            <a:rect l="l" t="t" r="r" b="b"/>
            <a:pathLst>
              <a:path w="240664" h="495300">
                <a:moveTo>
                  <a:pt x="240182" y="448310"/>
                </a:moveTo>
                <a:lnTo>
                  <a:pt x="49504" y="448310"/>
                </a:lnTo>
                <a:lnTo>
                  <a:pt x="49504" y="0"/>
                </a:lnTo>
                <a:lnTo>
                  <a:pt x="0" y="0"/>
                </a:lnTo>
                <a:lnTo>
                  <a:pt x="0" y="448310"/>
                </a:lnTo>
                <a:lnTo>
                  <a:pt x="0" y="495300"/>
                </a:lnTo>
                <a:lnTo>
                  <a:pt x="240182" y="495300"/>
                </a:lnTo>
                <a:lnTo>
                  <a:pt x="240182" y="448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58560" y="2427935"/>
            <a:ext cx="49530" cy="495934"/>
          </a:xfrm>
          <a:custGeom>
            <a:avLst/>
            <a:gdLst/>
            <a:ahLst/>
            <a:cxnLst/>
            <a:rect l="l" t="t" r="r" b="b"/>
            <a:pathLst>
              <a:path w="49529" h="495935">
                <a:moveTo>
                  <a:pt x="49529" y="0"/>
                </a:moveTo>
                <a:lnTo>
                  <a:pt x="0" y="0"/>
                </a:lnTo>
                <a:lnTo>
                  <a:pt x="0" y="495541"/>
                </a:lnTo>
                <a:lnTo>
                  <a:pt x="49529" y="495541"/>
                </a:lnTo>
                <a:lnTo>
                  <a:pt x="495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21603" y="2427934"/>
            <a:ext cx="841375" cy="495934"/>
          </a:xfrm>
          <a:custGeom>
            <a:avLst/>
            <a:gdLst/>
            <a:ahLst/>
            <a:cxnLst/>
            <a:rect l="l" t="t" r="r" b="b"/>
            <a:pathLst>
              <a:path w="841375" h="495935">
                <a:moveTo>
                  <a:pt x="333692" y="495541"/>
                </a:moveTo>
                <a:lnTo>
                  <a:pt x="77177" y="222326"/>
                </a:lnTo>
                <a:lnTo>
                  <a:pt x="315137" y="0"/>
                </a:lnTo>
                <a:lnTo>
                  <a:pt x="248589" y="0"/>
                </a:lnTo>
                <a:lnTo>
                  <a:pt x="50533" y="185940"/>
                </a:lnTo>
                <a:lnTo>
                  <a:pt x="50533" y="0"/>
                </a:lnTo>
                <a:lnTo>
                  <a:pt x="0" y="0"/>
                </a:lnTo>
                <a:lnTo>
                  <a:pt x="0" y="495541"/>
                </a:lnTo>
                <a:lnTo>
                  <a:pt x="50533" y="495541"/>
                </a:lnTo>
                <a:lnTo>
                  <a:pt x="50533" y="264693"/>
                </a:lnTo>
                <a:lnTo>
                  <a:pt x="267703" y="495541"/>
                </a:lnTo>
                <a:lnTo>
                  <a:pt x="333692" y="495541"/>
                </a:lnTo>
                <a:close/>
              </a:path>
              <a:path w="841375" h="495935">
                <a:moveTo>
                  <a:pt x="841133" y="495541"/>
                </a:moveTo>
                <a:lnTo>
                  <a:pt x="765086" y="332473"/>
                </a:lnTo>
                <a:lnTo>
                  <a:pt x="742784" y="284657"/>
                </a:lnTo>
                <a:lnTo>
                  <a:pt x="688289" y="167779"/>
                </a:lnTo>
                <a:lnTo>
                  <a:pt x="688289" y="284657"/>
                </a:lnTo>
                <a:lnTo>
                  <a:pt x="518922" y="284657"/>
                </a:lnTo>
                <a:lnTo>
                  <a:pt x="603796" y="105295"/>
                </a:lnTo>
                <a:lnTo>
                  <a:pt x="688289" y="284657"/>
                </a:lnTo>
                <a:lnTo>
                  <a:pt x="688289" y="167779"/>
                </a:lnTo>
                <a:lnTo>
                  <a:pt x="659155" y="105295"/>
                </a:lnTo>
                <a:lnTo>
                  <a:pt x="610057" y="0"/>
                </a:lnTo>
                <a:lnTo>
                  <a:pt x="597941" y="0"/>
                </a:lnTo>
                <a:lnTo>
                  <a:pt x="363829" y="495541"/>
                </a:lnTo>
                <a:lnTo>
                  <a:pt x="419061" y="495541"/>
                </a:lnTo>
                <a:lnTo>
                  <a:pt x="496239" y="332473"/>
                </a:lnTo>
                <a:lnTo>
                  <a:pt x="709726" y="332473"/>
                </a:lnTo>
                <a:lnTo>
                  <a:pt x="787654" y="495541"/>
                </a:lnTo>
                <a:lnTo>
                  <a:pt x="841133" y="4955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342726" y="3106458"/>
            <a:ext cx="1586230" cy="125730"/>
            <a:chOff x="4342726" y="3106458"/>
            <a:chExt cx="1586230" cy="12573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2726" y="3109442"/>
              <a:ext cx="75653" cy="1197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7798" y="3106483"/>
              <a:ext cx="216700" cy="1256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5415" y="3106458"/>
              <a:ext cx="352615" cy="12571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049634" y="3109417"/>
              <a:ext cx="15875" cy="120014"/>
            </a:xfrm>
            <a:custGeom>
              <a:avLst/>
              <a:gdLst/>
              <a:ahLst/>
              <a:cxnLst/>
              <a:rect l="l" t="t" r="r" b="b"/>
              <a:pathLst>
                <a:path w="15875" h="120014">
                  <a:moveTo>
                    <a:pt x="15430" y="0"/>
                  </a:moveTo>
                  <a:lnTo>
                    <a:pt x="0" y="0"/>
                  </a:lnTo>
                  <a:lnTo>
                    <a:pt x="0" y="119799"/>
                  </a:lnTo>
                  <a:lnTo>
                    <a:pt x="15430" y="119799"/>
                  </a:lnTo>
                  <a:lnTo>
                    <a:pt x="154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86019" y="3106483"/>
              <a:ext cx="124675" cy="1256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612" y="3109442"/>
              <a:ext cx="309702" cy="1197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84570" y="3106458"/>
              <a:ext cx="78854" cy="12571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685015" y="3109416"/>
              <a:ext cx="118745" cy="120014"/>
            </a:xfrm>
            <a:custGeom>
              <a:avLst/>
              <a:gdLst/>
              <a:ahLst/>
              <a:cxnLst/>
              <a:rect l="l" t="t" r="r" b="b"/>
              <a:pathLst>
                <a:path w="118745" h="120014">
                  <a:moveTo>
                    <a:pt x="93611" y="119811"/>
                  </a:moveTo>
                  <a:lnTo>
                    <a:pt x="30073" y="54597"/>
                  </a:lnTo>
                  <a:lnTo>
                    <a:pt x="87160" y="3213"/>
                  </a:lnTo>
                  <a:lnTo>
                    <a:pt x="90728" y="25"/>
                  </a:lnTo>
                  <a:lnTo>
                    <a:pt x="68313" y="25"/>
                  </a:lnTo>
                  <a:lnTo>
                    <a:pt x="15481" y="49860"/>
                  </a:lnTo>
                  <a:lnTo>
                    <a:pt x="15481" y="25"/>
                  </a:lnTo>
                  <a:lnTo>
                    <a:pt x="0" y="25"/>
                  </a:lnTo>
                  <a:lnTo>
                    <a:pt x="0" y="119811"/>
                  </a:lnTo>
                  <a:lnTo>
                    <a:pt x="15481" y="119811"/>
                  </a:lnTo>
                  <a:lnTo>
                    <a:pt x="15481" y="60629"/>
                  </a:lnTo>
                  <a:lnTo>
                    <a:pt x="71094" y="119811"/>
                  </a:lnTo>
                  <a:lnTo>
                    <a:pt x="93611" y="119811"/>
                  </a:lnTo>
                  <a:close/>
                </a:path>
                <a:path w="118745" h="120014">
                  <a:moveTo>
                    <a:pt x="118402" y="0"/>
                  </a:moveTo>
                  <a:lnTo>
                    <a:pt x="102984" y="0"/>
                  </a:lnTo>
                  <a:lnTo>
                    <a:pt x="102984" y="119799"/>
                  </a:lnTo>
                  <a:lnTo>
                    <a:pt x="118402" y="119799"/>
                  </a:lnTo>
                  <a:lnTo>
                    <a:pt x="118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30620" y="3109442"/>
              <a:ext cx="98145" cy="119786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0666" y="3106470"/>
            <a:ext cx="413105" cy="125704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3808323" y="4287405"/>
            <a:ext cx="137160" cy="294640"/>
          </a:xfrm>
          <a:custGeom>
            <a:avLst/>
            <a:gdLst/>
            <a:ahLst/>
            <a:cxnLst/>
            <a:rect l="l" t="t" r="r" b="b"/>
            <a:pathLst>
              <a:path w="137160" h="294639">
                <a:moveTo>
                  <a:pt x="135191" y="0"/>
                </a:moveTo>
                <a:lnTo>
                  <a:pt x="83210" y="0"/>
                </a:lnTo>
                <a:lnTo>
                  <a:pt x="62553" y="4168"/>
                </a:lnTo>
                <a:lnTo>
                  <a:pt x="45688" y="15538"/>
                </a:lnTo>
                <a:lnTo>
                  <a:pt x="34318" y="32404"/>
                </a:lnTo>
                <a:lnTo>
                  <a:pt x="30149" y="53060"/>
                </a:lnTo>
                <a:lnTo>
                  <a:pt x="30149" y="95097"/>
                </a:lnTo>
                <a:lnTo>
                  <a:pt x="1651" y="95097"/>
                </a:lnTo>
                <a:lnTo>
                  <a:pt x="0" y="96761"/>
                </a:lnTo>
                <a:lnTo>
                  <a:pt x="0" y="144475"/>
                </a:lnTo>
                <a:lnTo>
                  <a:pt x="1651" y="146126"/>
                </a:lnTo>
                <a:lnTo>
                  <a:pt x="30149" y="146126"/>
                </a:lnTo>
                <a:lnTo>
                  <a:pt x="30149" y="148450"/>
                </a:lnTo>
                <a:lnTo>
                  <a:pt x="30149" y="292912"/>
                </a:lnTo>
                <a:lnTo>
                  <a:pt x="31813" y="294576"/>
                </a:lnTo>
                <a:lnTo>
                  <a:pt x="88798" y="294576"/>
                </a:lnTo>
                <a:lnTo>
                  <a:pt x="90462" y="292912"/>
                </a:lnTo>
                <a:lnTo>
                  <a:pt x="90462" y="146126"/>
                </a:lnTo>
                <a:lnTo>
                  <a:pt x="130733" y="146126"/>
                </a:lnTo>
                <a:lnTo>
                  <a:pt x="132334" y="144652"/>
                </a:lnTo>
                <a:lnTo>
                  <a:pt x="136372" y="96951"/>
                </a:lnTo>
                <a:lnTo>
                  <a:pt x="134658" y="95097"/>
                </a:lnTo>
                <a:lnTo>
                  <a:pt x="90462" y="95097"/>
                </a:lnTo>
                <a:lnTo>
                  <a:pt x="90462" y="56908"/>
                </a:lnTo>
                <a:lnTo>
                  <a:pt x="96342" y="51028"/>
                </a:lnTo>
                <a:lnTo>
                  <a:pt x="135191" y="51028"/>
                </a:lnTo>
                <a:lnTo>
                  <a:pt x="136855" y="49364"/>
                </a:lnTo>
                <a:lnTo>
                  <a:pt x="136855" y="1663"/>
                </a:lnTo>
                <a:lnTo>
                  <a:pt x="1351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4006456" y="3689208"/>
            <a:ext cx="3508769" cy="23087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2555">
              <a:lnSpc>
                <a:spcPct val="136300"/>
              </a:lnSpc>
              <a:spcBef>
                <a:spcPts val="95"/>
              </a:spcBef>
            </a:pPr>
            <a:r>
              <a:rPr sz="2250" b="0" spc="-10" dirty="0" err="1">
                <a:solidFill>
                  <a:srgbClr val="FFFFFF"/>
                </a:solidFill>
                <a:latin typeface="Verdana"/>
                <a:cs typeface="Verdana"/>
              </a:rPr>
              <a:t>carelika</a:t>
            </a:r>
            <a:r>
              <a:rPr lang="hu-HU" sz="2250" b="0" spc="-10" dirty="0" err="1">
                <a:solidFill>
                  <a:srgbClr val="FFFFFF"/>
                </a:solidFill>
                <a:latin typeface="Verdana"/>
                <a:cs typeface="Verdana"/>
              </a:rPr>
              <a:t>magyarorszag</a:t>
            </a:r>
            <a:r>
              <a:rPr sz="2250" b="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50" b="0" spc="-10" dirty="0" err="1">
                <a:solidFill>
                  <a:srgbClr val="FFFFFF"/>
                </a:solidFill>
                <a:latin typeface="Verdana"/>
                <a:cs typeface="Verdana"/>
              </a:rPr>
              <a:t>Carelika</a:t>
            </a:r>
            <a:r>
              <a:rPr sz="2250" b="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hu-HU" sz="2250" b="0" spc="-10" dirty="0">
                <a:solidFill>
                  <a:srgbClr val="FFFFFF"/>
                </a:solidFill>
                <a:latin typeface="Verdana"/>
                <a:cs typeface="Verdana"/>
              </a:rPr>
              <a:t>Magyarország</a:t>
            </a:r>
            <a:br>
              <a:rPr lang="hu-HU" sz="2250" b="0" spc="-10" dirty="0">
                <a:solidFill>
                  <a:srgbClr val="FFFFFF"/>
                </a:solidFill>
                <a:latin typeface="Verdana"/>
                <a:cs typeface="Verdana"/>
              </a:rPr>
            </a:br>
            <a:br>
              <a:rPr lang="hu-HU" sz="2250" b="0" spc="-10" dirty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hu-HU" sz="2250" b="0" spc="-10" dirty="0">
                <a:solidFill>
                  <a:srgbClr val="FFFFFF"/>
                </a:solidFill>
                <a:latin typeface="Verdana"/>
                <a:cs typeface="Verdana"/>
              </a:rPr>
              <a:t>   www.carelika.hu</a:t>
            </a:r>
            <a:br>
              <a:rPr lang="hu-HU" sz="2250" b="0" spc="-10" dirty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hu-HU" sz="2250" b="0" spc="-10" dirty="0">
                <a:solidFill>
                  <a:srgbClr val="FFFFFF"/>
                </a:solidFill>
                <a:latin typeface="Verdana"/>
                <a:cs typeface="Verdana"/>
              </a:rPr>
              <a:t>   info@carelika.hu</a:t>
            </a:r>
            <a:endParaRPr sz="22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2368</TotalTime>
  <Words>3565</Words>
  <Application>Microsoft Office PowerPoint</Application>
  <PresentationFormat>Egyéni</PresentationFormat>
  <Paragraphs>408</Paragraphs>
  <Slides>44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44</vt:i4>
      </vt:variant>
    </vt:vector>
  </HeadingPairs>
  <TitlesOfParts>
    <vt:vector size="51" baseType="lpstr">
      <vt:lpstr>Arial</vt:lpstr>
      <vt:lpstr>Arial Black</vt:lpstr>
      <vt:lpstr>Liberation Sans Narrow</vt:lpstr>
      <vt:lpstr>Times New Roman</vt:lpstr>
      <vt:lpstr>Trebuchet MS</vt:lpstr>
      <vt:lpstr>Verdana</vt:lpstr>
      <vt:lpstr>Office Theme</vt:lpstr>
      <vt:lpstr>PowerPoint-bemutató</vt:lpstr>
      <vt:lpstr>PROFESSZIONÁLIS ÁPOLÁS BŐRÉNEK</vt:lpstr>
      <vt:lpstr>A CARELIKA FILOZÓFIA</vt:lpstr>
      <vt:lpstr>EGYEDI KÉSZÍTMÉNYEK</vt:lpstr>
      <vt:lpstr>PIACI TREND</vt:lpstr>
      <vt:lpstr>FÓKUSZBAN AZ ALGA</vt:lpstr>
      <vt:lpstr>AZ AKTÍV HATÓANYAGOK AJÁNLOTT ÉS MARKETING MENNYISÉGE </vt:lpstr>
      <vt:lpstr>PEEL OFF MASZKOK Vízzel érintkezve a por azonnal gyengéd eleggyé alakul, ezáltal könnyen eloszlathatóvá válik a felületen.</vt:lpstr>
      <vt:lpstr>KLASSZIKUS ALGA LEHÚZHATÓ MASZK </vt:lpstr>
      <vt:lpstr>KLASSZIKUS ALGA PEEL OFF MASZK</vt:lpstr>
      <vt:lpstr>ALGA PEEL OFF MASZK ALGI-TWIN + AKTÍV OLDAT Maszk intenzív anti-aging hatással, hatása hosszantartó és eredményes az érett bőr kezelésében.</vt:lpstr>
      <vt:lpstr>ALGA PEEL OFF MASZK ALGI-TWIN + AKTÍV OLDAT</vt:lpstr>
      <vt:lpstr>LÁGYÍTÓ, PUHÍTÓ PEEL OFF MASZKOK GLÜKÓZZAL</vt:lpstr>
      <vt:lpstr>LÁGYÍTÓ, PUHÍTÓ ALGA PEEL OFF MASZKOK GLÜKÓZZAL HASZNÁLAT: Keverjen össze 40 g port 40 ml vízzel. Helyezze fel a kezelendő felületre (szemek, arc, nyak) vastagon (3-5 mm), szabadon hagyva az szájat és az orrlyukakat.  5-6 perc elteltével a maszk sűrű, elasztikus filmréteget képez a felületen.  25-30 perc elteltével egyben távolítjuk el a maszkot.</vt:lpstr>
      <vt:lpstr>SHAKER PEEL OFF MASZKOK</vt:lpstr>
      <vt:lpstr>SHAKER PEEL OFF MASZK</vt:lpstr>
      <vt:lpstr>SHAKER HAB/HABOS MASZKOK</vt:lpstr>
      <vt:lpstr>PREBIOTIKUM + ALOE VERA, MINDEN SHAKER MASZK BÁZISA</vt:lpstr>
      <vt:lpstr>PREBIOTIKUM SHAKER MASZKOK</vt:lpstr>
      <vt:lpstr>SHAKER MASZKOK SHAKER MASZKJAINK meglepően könnyen alkalmazhatóak, egyedülálló hatást nyújtva. Porított bázisuk néhány másodpercen belül a shaker segítségével izgalmas eleggyé alakul, maszktól függően géllé, krémes, habos állagúvá.  Felhelyezésük a kezelni kívánt területre egyszerű.</vt:lpstr>
      <vt:lpstr>PAPAYA ENZIM MASZK</vt:lpstr>
      <vt:lpstr>OXYGÉN GÉLMASZKOK</vt:lpstr>
      <vt:lpstr>OXIGÉN GÉLMASZKOK</vt:lpstr>
      <vt:lpstr>KARBOXI TERÁPIA EGY LÉPÉSBEN</vt:lpstr>
      <vt:lpstr>KARBOXI TERÁPIA EGY LÉPÉSBEN</vt:lpstr>
      <vt:lpstr>KRÉM MASZKOK</vt:lpstr>
      <vt:lpstr>BIOCELLULÓZ MASZKOK</vt:lpstr>
      <vt:lpstr>HATÁSOKBENEFITS</vt:lpstr>
      <vt:lpstr>HIDROGÉL MASZKOK</vt:lpstr>
      <vt:lpstr>HIDROGÉL MASZKOK</vt:lpstr>
      <vt:lpstr>SZÖVET ARC MASZKOK</vt:lpstr>
      <vt:lpstr>PowerPoint-bemutató</vt:lpstr>
      <vt:lpstr>ULTRA MELTING MASSAGE BALM</vt:lpstr>
      <vt:lpstr>RADÍROK</vt:lpstr>
      <vt:lpstr>ARCÁPOLÓ KRÉMEK</vt:lpstr>
      <vt:lpstr>ARCÁPOLÓ KRÉMEK</vt:lpstr>
      <vt:lpstr>VÉDŐ PERMET</vt:lpstr>
      <vt:lpstr>LETISZTÍTÁS ÉS TONIZÁLÁS</vt:lpstr>
      <vt:lpstr>LETISZTÍTÓ POROK</vt:lpstr>
      <vt:lpstr>LETISZTÍTÓ TEJ ÉS TONIK</vt:lpstr>
      <vt:lpstr>LETISZTÍTÓK</vt:lpstr>
      <vt:lpstr>MICELLÁS VIZEK</vt:lpstr>
      <vt:lpstr>UNIQUE, NOT DIFFERENT!  NEM MÁS: EGYEDI!</vt:lpstr>
      <vt:lpstr>carelikamagyarorszag Carelika Magyarország     www.carelika.hu    info@carelika.hu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László Kovács</cp:lastModifiedBy>
  <cp:revision>67</cp:revision>
  <dcterms:created xsi:type="dcterms:W3CDTF">2024-11-12T13:56:14Z</dcterms:created>
  <dcterms:modified xsi:type="dcterms:W3CDTF">2025-03-20T17:49:32Z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2022-08-26T00:00:00Z</vt:filetime>
  </property>
  <property fmtid="{D5CDD505-2E9C-101B-9397-08002B2CF9AE}" pid="3" name="Creator">
    <vt:lpwstr>Adobe InDesign 17.4 (Windows)</vt:lpwstr>
  </property>
  <property fmtid="{D5CDD505-2E9C-101B-9397-08002B2CF9AE}" pid="4" name="LastSaved">
    <vt:filetime>2024-11-12T00:00:00Z</vt:filetime>
  </property>
  <property fmtid="{D5CDD505-2E9C-101B-9397-08002B2CF9AE}" pid="5" name="Producer">
    <vt:lpwstr>3-Heights(TM) PDF Security Shell 4.8.25.2 (http://www.pdf-tools.com)</vt:lpwstr>
  </property>
</Properties>
</file>