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74" r:id="rId4"/>
    <p:sldId id="275" r:id="rId5"/>
    <p:sldId id="276" r:id="rId6"/>
    <p:sldId id="258" r:id="rId7"/>
    <p:sldId id="259" r:id="rId8"/>
    <p:sldId id="277" r:id="rId9"/>
    <p:sldId id="278" r:id="rId10"/>
    <p:sldId id="279" r:id="rId11"/>
    <p:sldId id="263" r:id="rId12"/>
    <p:sldId id="264" r:id="rId13"/>
    <p:sldId id="271" r:id="rId14"/>
    <p:sldId id="272" r:id="rId15"/>
    <p:sldId id="266" r:id="rId16"/>
    <p:sldId id="267" r:id="rId17"/>
    <p:sldId id="268" r:id="rId18"/>
    <p:sldId id="269" r:id="rId19"/>
    <p:sldId id="270" r:id="rId20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 autoAdjust="0"/>
  </p:normalViewPr>
  <p:slideViewPr>
    <p:cSldViewPr>
      <p:cViewPr varScale="1">
        <p:scale>
          <a:sx n="76" d="100"/>
          <a:sy n="76" d="100"/>
        </p:scale>
        <p:origin x="869" y="48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-17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4185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667870-AF48-487B-819A-B35AEF88652A}" type="datetimeFigureOut">
              <a:rPr lang="lv-LV" smtClean="0"/>
              <a:t>20.03.2025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726AF7-C6A2-457A-AA09-2B35D3A5198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2732717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726AF7-C6A2-457A-AA09-2B35D3A51984}" type="slidenum">
              <a:rPr lang="lv-LV" smtClean="0"/>
              <a:t>9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4131060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876" y="2125980"/>
            <a:ext cx="10368598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A9DCD3"/>
                </a:solidFill>
                <a:latin typeface="Montserrat SemiBold"/>
                <a:cs typeface="Montserrat Semi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9752" y="3840480"/>
            <a:ext cx="8538845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rgbClr val="6C6D70"/>
                </a:solidFill>
                <a:latin typeface="Montserrat"/>
                <a:cs typeface="Montserra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97532" y="125997"/>
            <a:ext cx="1237394" cy="318837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489064" y="1133995"/>
            <a:ext cx="1671320" cy="125730"/>
          </a:xfrm>
          <a:custGeom>
            <a:avLst/>
            <a:gdLst/>
            <a:ahLst/>
            <a:cxnLst/>
            <a:rect l="l" t="t" r="r" b="b"/>
            <a:pathLst>
              <a:path w="1671320" h="125730">
                <a:moveTo>
                  <a:pt x="1671104" y="0"/>
                </a:moveTo>
                <a:lnTo>
                  <a:pt x="0" y="0"/>
                </a:lnTo>
                <a:lnTo>
                  <a:pt x="0" y="125145"/>
                </a:lnTo>
                <a:lnTo>
                  <a:pt x="1671104" y="125145"/>
                </a:lnTo>
                <a:lnTo>
                  <a:pt x="1671104" y="0"/>
                </a:lnTo>
                <a:close/>
              </a:path>
            </a:pathLst>
          </a:custGeom>
          <a:solidFill>
            <a:srgbClr val="A9DC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A9DCD3"/>
                </a:solidFill>
                <a:latin typeface="Montserrat SemiBold"/>
                <a:cs typeface="Montserrat Semi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6C6D70"/>
                </a:solidFill>
                <a:latin typeface="Montserrat"/>
                <a:cs typeface="Montserra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A9DCD3"/>
                </a:solidFill>
                <a:latin typeface="Montserrat SemiBold"/>
                <a:cs typeface="Montserrat Semi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917" y="1577340"/>
            <a:ext cx="5306282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82150" y="1577340"/>
            <a:ext cx="5306282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3/20/2025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A9DCD3"/>
                </a:solidFill>
                <a:latin typeface="Montserrat SemiBold"/>
                <a:cs typeface="Montserrat Semi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3/20/2025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3/20/2025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497532" y="125997"/>
            <a:ext cx="1237394" cy="31883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1761" y="434738"/>
            <a:ext cx="3259454" cy="695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A9DCD3"/>
                </a:solidFill>
                <a:latin typeface="Montserrat SemiBold"/>
                <a:cs typeface="Montserrat Semi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2561" y="1842913"/>
            <a:ext cx="11105515" cy="14071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rgbClr val="6C6D70"/>
                </a:solidFill>
                <a:latin typeface="Montserrat"/>
                <a:cs typeface="Montserra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82812" y="6377940"/>
            <a:ext cx="28056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image" Target="../media/image21.jpg"/><Relationship Id="rId7" Type="http://schemas.openxmlformats.org/officeDocument/2006/relationships/image" Target="../media/image2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10" Type="http://schemas.openxmlformats.org/officeDocument/2006/relationships/image" Target="../media/image28.png"/><Relationship Id="rId4" Type="http://schemas.openxmlformats.org/officeDocument/2006/relationships/image" Target="../media/image22.jpg"/><Relationship Id="rId9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6.png"/><Relationship Id="rId18" Type="http://schemas.openxmlformats.org/officeDocument/2006/relationships/image" Target="../media/image6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12" Type="http://schemas.openxmlformats.org/officeDocument/2006/relationships/image" Target="../media/image55.png"/><Relationship Id="rId17" Type="http://schemas.openxmlformats.org/officeDocument/2006/relationships/image" Target="../media/image60.png"/><Relationship Id="rId2" Type="http://schemas.openxmlformats.org/officeDocument/2006/relationships/image" Target="../media/image45.png"/><Relationship Id="rId16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5" Type="http://schemas.openxmlformats.org/officeDocument/2006/relationships/image" Target="../media/image48.png"/><Relationship Id="rId15" Type="http://schemas.openxmlformats.org/officeDocument/2006/relationships/image" Target="../media/image58.png"/><Relationship Id="rId10" Type="http://schemas.openxmlformats.org/officeDocument/2006/relationships/image" Target="../media/image53.png"/><Relationship Id="rId19" Type="http://schemas.openxmlformats.org/officeDocument/2006/relationships/image" Target="../media/image62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Relationship Id="rId14" Type="http://schemas.openxmlformats.org/officeDocument/2006/relationships/image" Target="../media/image5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openxmlformats.org/officeDocument/2006/relationships/image" Target="../media/image74.png"/><Relationship Id="rId18" Type="http://schemas.openxmlformats.org/officeDocument/2006/relationships/image" Target="../media/image79.png"/><Relationship Id="rId3" Type="http://schemas.openxmlformats.org/officeDocument/2006/relationships/image" Target="../media/image64.png"/><Relationship Id="rId21" Type="http://schemas.openxmlformats.org/officeDocument/2006/relationships/image" Target="../media/image82.png"/><Relationship Id="rId7" Type="http://schemas.openxmlformats.org/officeDocument/2006/relationships/image" Target="../media/image68.png"/><Relationship Id="rId12" Type="http://schemas.openxmlformats.org/officeDocument/2006/relationships/image" Target="../media/image73.png"/><Relationship Id="rId17" Type="http://schemas.openxmlformats.org/officeDocument/2006/relationships/image" Target="../media/image78.png"/><Relationship Id="rId2" Type="http://schemas.openxmlformats.org/officeDocument/2006/relationships/image" Target="../media/image63.png"/><Relationship Id="rId16" Type="http://schemas.openxmlformats.org/officeDocument/2006/relationships/image" Target="../media/image77.png"/><Relationship Id="rId20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11" Type="http://schemas.openxmlformats.org/officeDocument/2006/relationships/image" Target="../media/image72.png"/><Relationship Id="rId5" Type="http://schemas.openxmlformats.org/officeDocument/2006/relationships/image" Target="../media/image66.png"/><Relationship Id="rId15" Type="http://schemas.openxmlformats.org/officeDocument/2006/relationships/image" Target="../media/image76.png"/><Relationship Id="rId23" Type="http://schemas.openxmlformats.org/officeDocument/2006/relationships/image" Target="../media/image84.png"/><Relationship Id="rId10" Type="http://schemas.openxmlformats.org/officeDocument/2006/relationships/image" Target="../media/image71.png"/><Relationship Id="rId19" Type="http://schemas.openxmlformats.org/officeDocument/2006/relationships/image" Target="../media/image80.png"/><Relationship Id="rId4" Type="http://schemas.openxmlformats.org/officeDocument/2006/relationships/image" Target="../media/image65.png"/><Relationship Id="rId9" Type="http://schemas.openxmlformats.org/officeDocument/2006/relationships/image" Target="../media/image70.png"/><Relationship Id="rId14" Type="http://schemas.openxmlformats.org/officeDocument/2006/relationships/image" Target="../media/image75.png"/><Relationship Id="rId22" Type="http://schemas.openxmlformats.org/officeDocument/2006/relationships/image" Target="../media/image8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jpg"/><Relationship Id="rId13" Type="http://schemas.openxmlformats.org/officeDocument/2006/relationships/image" Target="../media/image96.png"/><Relationship Id="rId3" Type="http://schemas.openxmlformats.org/officeDocument/2006/relationships/image" Target="../media/image86.png"/><Relationship Id="rId7" Type="http://schemas.openxmlformats.org/officeDocument/2006/relationships/image" Target="../media/image90.jpg"/><Relationship Id="rId12" Type="http://schemas.openxmlformats.org/officeDocument/2006/relationships/image" Target="../media/image95.png"/><Relationship Id="rId17" Type="http://schemas.openxmlformats.org/officeDocument/2006/relationships/image" Target="../media/image100.jpg"/><Relationship Id="rId2" Type="http://schemas.openxmlformats.org/officeDocument/2006/relationships/image" Target="../media/image85.jpg"/><Relationship Id="rId16" Type="http://schemas.openxmlformats.org/officeDocument/2006/relationships/image" Target="../media/image9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jpg"/><Relationship Id="rId11" Type="http://schemas.openxmlformats.org/officeDocument/2006/relationships/image" Target="../media/image94.png"/><Relationship Id="rId5" Type="http://schemas.openxmlformats.org/officeDocument/2006/relationships/image" Target="../media/image88.jpg"/><Relationship Id="rId15" Type="http://schemas.openxmlformats.org/officeDocument/2006/relationships/image" Target="../media/image98.png"/><Relationship Id="rId10" Type="http://schemas.openxmlformats.org/officeDocument/2006/relationships/image" Target="../media/image93.jpg"/><Relationship Id="rId4" Type="http://schemas.openxmlformats.org/officeDocument/2006/relationships/image" Target="../media/image87.png"/><Relationship Id="rId9" Type="http://schemas.openxmlformats.org/officeDocument/2006/relationships/image" Target="../media/image92.png"/><Relationship Id="rId14" Type="http://schemas.openxmlformats.org/officeDocument/2006/relationships/image" Target="../media/image9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openxmlformats.org/officeDocument/2006/relationships/image" Target="../media/image102.png"/><Relationship Id="rId7" Type="http://schemas.openxmlformats.org/officeDocument/2006/relationships/image" Target="../media/image106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4" Type="http://schemas.openxmlformats.org/officeDocument/2006/relationships/image" Target="../media/image10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7" Type="http://schemas.openxmlformats.org/officeDocument/2006/relationships/image" Target="../media/image113.png"/><Relationship Id="rId2" Type="http://schemas.openxmlformats.org/officeDocument/2006/relationships/image" Target="../media/image10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2.png"/><Relationship Id="rId5" Type="http://schemas.openxmlformats.org/officeDocument/2006/relationships/image" Target="../media/image111.jpg"/><Relationship Id="rId4" Type="http://schemas.openxmlformats.org/officeDocument/2006/relationships/image" Target="../media/image11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13" Type="http://schemas.openxmlformats.org/officeDocument/2006/relationships/image" Target="../media/image125.png"/><Relationship Id="rId3" Type="http://schemas.openxmlformats.org/officeDocument/2006/relationships/image" Target="../media/image115.png"/><Relationship Id="rId7" Type="http://schemas.openxmlformats.org/officeDocument/2006/relationships/image" Target="../media/image119.png"/><Relationship Id="rId12" Type="http://schemas.openxmlformats.org/officeDocument/2006/relationships/image" Target="../media/image124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8.png"/><Relationship Id="rId11" Type="http://schemas.openxmlformats.org/officeDocument/2006/relationships/image" Target="../media/image123.png"/><Relationship Id="rId5" Type="http://schemas.openxmlformats.org/officeDocument/2006/relationships/image" Target="../media/image117.png"/><Relationship Id="rId15" Type="http://schemas.openxmlformats.org/officeDocument/2006/relationships/image" Target="../media/image127.png"/><Relationship Id="rId10" Type="http://schemas.openxmlformats.org/officeDocument/2006/relationships/image" Target="../media/image122.png"/><Relationship Id="rId4" Type="http://schemas.openxmlformats.org/officeDocument/2006/relationships/image" Target="../media/image116.png"/><Relationship Id="rId9" Type="http://schemas.openxmlformats.org/officeDocument/2006/relationships/image" Target="../media/image121.png"/><Relationship Id="rId14" Type="http://schemas.openxmlformats.org/officeDocument/2006/relationships/image" Target="../media/image12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png"/><Relationship Id="rId3" Type="http://schemas.openxmlformats.org/officeDocument/2006/relationships/image" Target="../media/image128.png"/><Relationship Id="rId7" Type="http://schemas.openxmlformats.org/officeDocument/2006/relationships/image" Target="../media/image132.png"/><Relationship Id="rId2" Type="http://schemas.openxmlformats.org/officeDocument/2006/relationships/hyperlink" Target="http://www.carelikacosmetics.com/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1.png"/><Relationship Id="rId11" Type="http://schemas.openxmlformats.org/officeDocument/2006/relationships/image" Target="../media/image136.png"/><Relationship Id="rId5" Type="http://schemas.openxmlformats.org/officeDocument/2006/relationships/image" Target="../media/image130.png"/><Relationship Id="rId10" Type="http://schemas.openxmlformats.org/officeDocument/2006/relationships/image" Target="../media/image135.png"/><Relationship Id="rId4" Type="http://schemas.openxmlformats.org/officeDocument/2006/relationships/image" Target="../media/image129.png"/><Relationship Id="rId9" Type="http://schemas.openxmlformats.org/officeDocument/2006/relationships/image" Target="../media/image1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635" cy="6858000"/>
          </a:xfrm>
          <a:custGeom>
            <a:avLst/>
            <a:gdLst/>
            <a:ahLst/>
            <a:cxnLst/>
            <a:rect l="l" t="t" r="r" b="b"/>
            <a:pathLst>
              <a:path w="12192635" h="6858000">
                <a:moveTo>
                  <a:pt x="12192114" y="0"/>
                </a:moveTo>
                <a:lnTo>
                  <a:pt x="0" y="0"/>
                </a:lnTo>
                <a:lnTo>
                  <a:pt x="0" y="6858000"/>
                </a:lnTo>
                <a:lnTo>
                  <a:pt x="12192114" y="6858000"/>
                </a:lnTo>
                <a:lnTo>
                  <a:pt x="12192114" y="0"/>
                </a:lnTo>
                <a:close/>
              </a:path>
            </a:pathLst>
          </a:custGeom>
          <a:solidFill>
            <a:srgbClr val="FBFBF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565763" y="7023"/>
            <a:ext cx="11626850" cy="6851015"/>
            <a:chOff x="565763" y="7023"/>
            <a:chExt cx="11626850" cy="685101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11530" y="7023"/>
              <a:ext cx="9580584" cy="685097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65759" y="2221890"/>
              <a:ext cx="2938145" cy="567690"/>
            </a:xfrm>
            <a:custGeom>
              <a:avLst/>
              <a:gdLst/>
              <a:ahLst/>
              <a:cxnLst/>
              <a:rect l="l" t="t" r="r" b="b"/>
              <a:pathLst>
                <a:path w="2938145" h="567689">
                  <a:moveTo>
                    <a:pt x="442264" y="95377"/>
                  </a:moveTo>
                  <a:lnTo>
                    <a:pt x="405041" y="55194"/>
                  </a:lnTo>
                  <a:lnTo>
                    <a:pt x="358622" y="25082"/>
                  </a:lnTo>
                  <a:lnTo>
                    <a:pt x="304495" y="6273"/>
                  </a:lnTo>
                  <a:lnTo>
                    <a:pt x="244221" y="0"/>
                  </a:lnTo>
                  <a:lnTo>
                    <a:pt x="193979" y="4241"/>
                  </a:lnTo>
                  <a:lnTo>
                    <a:pt x="148132" y="16967"/>
                  </a:lnTo>
                  <a:lnTo>
                    <a:pt x="106705" y="38163"/>
                  </a:lnTo>
                  <a:lnTo>
                    <a:pt x="69672" y="67818"/>
                  </a:lnTo>
                  <a:lnTo>
                    <a:pt x="39192" y="103708"/>
                  </a:lnTo>
                  <a:lnTo>
                    <a:pt x="17411" y="143535"/>
                  </a:lnTo>
                  <a:lnTo>
                    <a:pt x="4356" y="187286"/>
                  </a:lnTo>
                  <a:lnTo>
                    <a:pt x="0" y="234975"/>
                  </a:lnTo>
                  <a:lnTo>
                    <a:pt x="3594" y="280454"/>
                  </a:lnTo>
                  <a:lnTo>
                    <a:pt x="14389" y="322478"/>
                  </a:lnTo>
                  <a:lnTo>
                    <a:pt x="32359" y="361048"/>
                  </a:lnTo>
                  <a:lnTo>
                    <a:pt x="57518" y="396138"/>
                  </a:lnTo>
                  <a:lnTo>
                    <a:pt x="94945" y="430720"/>
                  </a:lnTo>
                  <a:lnTo>
                    <a:pt x="138645" y="455422"/>
                  </a:lnTo>
                  <a:lnTo>
                    <a:pt x="188607" y="470242"/>
                  </a:lnTo>
                  <a:lnTo>
                    <a:pt x="244830" y="475183"/>
                  </a:lnTo>
                  <a:lnTo>
                    <a:pt x="275297" y="473710"/>
                  </a:lnTo>
                  <a:lnTo>
                    <a:pt x="331825" y="461937"/>
                  </a:lnTo>
                  <a:lnTo>
                    <a:pt x="382104" y="438670"/>
                  </a:lnTo>
                  <a:lnTo>
                    <a:pt x="424307" y="405371"/>
                  </a:lnTo>
                  <a:lnTo>
                    <a:pt x="442264" y="385038"/>
                  </a:lnTo>
                  <a:lnTo>
                    <a:pt x="406603" y="357987"/>
                  </a:lnTo>
                  <a:lnTo>
                    <a:pt x="372656" y="390563"/>
                  </a:lnTo>
                  <a:lnTo>
                    <a:pt x="334848" y="413829"/>
                  </a:lnTo>
                  <a:lnTo>
                    <a:pt x="293166" y="427774"/>
                  </a:lnTo>
                  <a:lnTo>
                    <a:pt x="247599" y="432422"/>
                  </a:lnTo>
                  <a:lnTo>
                    <a:pt x="206235" y="428967"/>
                  </a:lnTo>
                  <a:lnTo>
                    <a:pt x="168592" y="418592"/>
                  </a:lnTo>
                  <a:lnTo>
                    <a:pt x="134645" y="401281"/>
                  </a:lnTo>
                  <a:lnTo>
                    <a:pt x="104419" y="377050"/>
                  </a:lnTo>
                  <a:lnTo>
                    <a:pt x="79590" y="347675"/>
                  </a:lnTo>
                  <a:lnTo>
                    <a:pt x="51244" y="278625"/>
                  </a:lnTo>
                  <a:lnTo>
                    <a:pt x="47701" y="238963"/>
                  </a:lnTo>
                  <a:lnTo>
                    <a:pt x="49288" y="212280"/>
                  </a:lnTo>
                  <a:lnTo>
                    <a:pt x="61963" y="163004"/>
                  </a:lnTo>
                  <a:lnTo>
                    <a:pt x="87045" y="119621"/>
                  </a:lnTo>
                  <a:lnTo>
                    <a:pt x="122783" y="84709"/>
                  </a:lnTo>
                  <a:lnTo>
                    <a:pt x="168122" y="59220"/>
                  </a:lnTo>
                  <a:lnTo>
                    <a:pt x="218262" y="46240"/>
                  </a:lnTo>
                  <a:lnTo>
                    <a:pt x="244830" y="44615"/>
                  </a:lnTo>
                  <a:lnTo>
                    <a:pt x="269062" y="45859"/>
                  </a:lnTo>
                  <a:lnTo>
                    <a:pt x="314490" y="55778"/>
                  </a:lnTo>
                  <a:lnTo>
                    <a:pt x="355638" y="75526"/>
                  </a:lnTo>
                  <a:lnTo>
                    <a:pt x="391096" y="104686"/>
                  </a:lnTo>
                  <a:lnTo>
                    <a:pt x="406603" y="122745"/>
                  </a:lnTo>
                  <a:lnTo>
                    <a:pt x="442264" y="95377"/>
                  </a:lnTo>
                  <a:close/>
                </a:path>
                <a:path w="2938145" h="567689">
                  <a:moveTo>
                    <a:pt x="928801" y="475195"/>
                  </a:moveTo>
                  <a:lnTo>
                    <a:pt x="859370" y="326313"/>
                  </a:lnTo>
                  <a:lnTo>
                    <a:pt x="839012" y="282651"/>
                  </a:lnTo>
                  <a:lnTo>
                    <a:pt x="789254" y="175958"/>
                  </a:lnTo>
                  <a:lnTo>
                    <a:pt x="789254" y="282651"/>
                  </a:lnTo>
                  <a:lnTo>
                    <a:pt x="634593" y="282651"/>
                  </a:lnTo>
                  <a:lnTo>
                    <a:pt x="712114" y="118897"/>
                  </a:lnTo>
                  <a:lnTo>
                    <a:pt x="789254" y="282651"/>
                  </a:lnTo>
                  <a:lnTo>
                    <a:pt x="789254" y="175958"/>
                  </a:lnTo>
                  <a:lnTo>
                    <a:pt x="762647" y="118897"/>
                  </a:lnTo>
                  <a:lnTo>
                    <a:pt x="717816" y="22771"/>
                  </a:lnTo>
                  <a:lnTo>
                    <a:pt x="706742" y="22771"/>
                  </a:lnTo>
                  <a:lnTo>
                    <a:pt x="493026" y="475195"/>
                  </a:lnTo>
                  <a:lnTo>
                    <a:pt x="543445" y="475195"/>
                  </a:lnTo>
                  <a:lnTo>
                    <a:pt x="613892" y="326313"/>
                  </a:lnTo>
                  <a:lnTo>
                    <a:pt x="808799" y="326313"/>
                  </a:lnTo>
                  <a:lnTo>
                    <a:pt x="879983" y="475195"/>
                  </a:lnTo>
                  <a:lnTo>
                    <a:pt x="928801" y="475195"/>
                  </a:lnTo>
                  <a:close/>
                </a:path>
                <a:path w="2938145" h="567689">
                  <a:moveTo>
                    <a:pt x="1290828" y="475183"/>
                  </a:moveTo>
                  <a:lnTo>
                    <a:pt x="1128077" y="265112"/>
                  </a:lnTo>
                  <a:lnTo>
                    <a:pt x="1154988" y="264096"/>
                  </a:lnTo>
                  <a:lnTo>
                    <a:pt x="1178839" y="261315"/>
                  </a:lnTo>
                  <a:lnTo>
                    <a:pt x="1217282" y="250507"/>
                  </a:lnTo>
                  <a:lnTo>
                    <a:pt x="1257147" y="221462"/>
                  </a:lnTo>
                  <a:lnTo>
                    <a:pt x="1257325" y="221297"/>
                  </a:lnTo>
                  <a:lnTo>
                    <a:pt x="1279982" y="177888"/>
                  </a:lnTo>
                  <a:lnTo>
                    <a:pt x="1284351" y="143192"/>
                  </a:lnTo>
                  <a:lnTo>
                    <a:pt x="1282763" y="121894"/>
                  </a:lnTo>
                  <a:lnTo>
                    <a:pt x="1278039" y="102336"/>
                  </a:lnTo>
                  <a:lnTo>
                    <a:pt x="1270152" y="84543"/>
                  </a:lnTo>
                  <a:lnTo>
                    <a:pt x="1259116" y="68491"/>
                  </a:lnTo>
                  <a:lnTo>
                    <a:pt x="1257719" y="67068"/>
                  </a:lnTo>
                  <a:lnTo>
                    <a:pt x="1245565" y="54648"/>
                  </a:lnTo>
                  <a:lnTo>
                    <a:pt x="1237564" y="48856"/>
                  </a:lnTo>
                  <a:lnTo>
                    <a:pt x="1237564" y="143052"/>
                  </a:lnTo>
                  <a:lnTo>
                    <a:pt x="1236802" y="154457"/>
                  </a:lnTo>
                  <a:lnTo>
                    <a:pt x="1218730" y="194132"/>
                  </a:lnTo>
                  <a:lnTo>
                    <a:pt x="1179195" y="216623"/>
                  </a:lnTo>
                  <a:lnTo>
                    <a:pt x="1124534" y="221462"/>
                  </a:lnTo>
                  <a:lnTo>
                    <a:pt x="1046619" y="220929"/>
                  </a:lnTo>
                  <a:lnTo>
                    <a:pt x="1046619" y="67068"/>
                  </a:lnTo>
                  <a:lnTo>
                    <a:pt x="1126375" y="67068"/>
                  </a:lnTo>
                  <a:lnTo>
                    <a:pt x="1166279" y="69062"/>
                  </a:lnTo>
                  <a:lnTo>
                    <a:pt x="1211021" y="85712"/>
                  </a:lnTo>
                  <a:lnTo>
                    <a:pt x="1234490" y="121310"/>
                  </a:lnTo>
                  <a:lnTo>
                    <a:pt x="1237564" y="143052"/>
                  </a:lnTo>
                  <a:lnTo>
                    <a:pt x="1237564" y="48856"/>
                  </a:lnTo>
                  <a:lnTo>
                    <a:pt x="1193596" y="28917"/>
                  </a:lnTo>
                  <a:lnTo>
                    <a:pt x="1154684" y="24320"/>
                  </a:lnTo>
                  <a:lnTo>
                    <a:pt x="1091501" y="22771"/>
                  </a:lnTo>
                  <a:lnTo>
                    <a:pt x="1001407" y="22771"/>
                  </a:lnTo>
                  <a:lnTo>
                    <a:pt x="1001407" y="475183"/>
                  </a:lnTo>
                  <a:lnTo>
                    <a:pt x="1046619" y="475183"/>
                  </a:lnTo>
                  <a:lnTo>
                    <a:pt x="1046619" y="265112"/>
                  </a:lnTo>
                  <a:lnTo>
                    <a:pt x="1072159" y="265112"/>
                  </a:lnTo>
                  <a:lnTo>
                    <a:pt x="1234871" y="475183"/>
                  </a:lnTo>
                  <a:lnTo>
                    <a:pt x="1290828" y="475183"/>
                  </a:lnTo>
                  <a:close/>
                </a:path>
                <a:path w="2938145" h="567689">
                  <a:moveTo>
                    <a:pt x="1640776" y="22771"/>
                  </a:moveTo>
                  <a:lnTo>
                    <a:pt x="1381506" y="22771"/>
                  </a:lnTo>
                  <a:lnTo>
                    <a:pt x="1381506" y="67221"/>
                  </a:lnTo>
                  <a:lnTo>
                    <a:pt x="1381506" y="209461"/>
                  </a:lnTo>
                  <a:lnTo>
                    <a:pt x="1381506" y="252641"/>
                  </a:lnTo>
                  <a:lnTo>
                    <a:pt x="1381506" y="430441"/>
                  </a:lnTo>
                  <a:lnTo>
                    <a:pt x="1381506" y="474891"/>
                  </a:lnTo>
                  <a:lnTo>
                    <a:pt x="1638935" y="474891"/>
                  </a:lnTo>
                  <a:lnTo>
                    <a:pt x="1638935" y="430441"/>
                  </a:lnTo>
                  <a:lnTo>
                    <a:pt x="1426718" y="430441"/>
                  </a:lnTo>
                  <a:lnTo>
                    <a:pt x="1426718" y="252641"/>
                  </a:lnTo>
                  <a:lnTo>
                    <a:pt x="1638935" y="252641"/>
                  </a:lnTo>
                  <a:lnTo>
                    <a:pt x="1638935" y="209461"/>
                  </a:lnTo>
                  <a:lnTo>
                    <a:pt x="1426718" y="209461"/>
                  </a:lnTo>
                  <a:lnTo>
                    <a:pt x="1426718" y="67221"/>
                  </a:lnTo>
                  <a:lnTo>
                    <a:pt x="1640776" y="67221"/>
                  </a:lnTo>
                  <a:lnTo>
                    <a:pt x="1640776" y="22771"/>
                  </a:lnTo>
                  <a:close/>
                </a:path>
                <a:path w="2938145" h="567689">
                  <a:moveTo>
                    <a:pt x="1938159" y="431711"/>
                  </a:moveTo>
                  <a:lnTo>
                    <a:pt x="1764080" y="431711"/>
                  </a:lnTo>
                  <a:lnTo>
                    <a:pt x="1764080" y="22771"/>
                  </a:lnTo>
                  <a:lnTo>
                    <a:pt x="1718881" y="22771"/>
                  </a:lnTo>
                  <a:lnTo>
                    <a:pt x="1718881" y="431711"/>
                  </a:lnTo>
                  <a:lnTo>
                    <a:pt x="1718881" y="474891"/>
                  </a:lnTo>
                  <a:lnTo>
                    <a:pt x="1938159" y="474891"/>
                  </a:lnTo>
                  <a:lnTo>
                    <a:pt x="1938159" y="431711"/>
                  </a:lnTo>
                  <a:close/>
                </a:path>
                <a:path w="2938145" h="567689">
                  <a:moveTo>
                    <a:pt x="2048586" y="22771"/>
                  </a:moveTo>
                  <a:lnTo>
                    <a:pt x="2003374" y="22771"/>
                  </a:lnTo>
                  <a:lnTo>
                    <a:pt x="2003374" y="475183"/>
                  </a:lnTo>
                  <a:lnTo>
                    <a:pt x="2048586" y="475183"/>
                  </a:lnTo>
                  <a:lnTo>
                    <a:pt x="2048586" y="22771"/>
                  </a:lnTo>
                  <a:close/>
                </a:path>
                <a:path w="2938145" h="567689">
                  <a:moveTo>
                    <a:pt x="2456878" y="475183"/>
                  </a:moveTo>
                  <a:lnTo>
                    <a:pt x="2222665" y="225755"/>
                  </a:lnTo>
                  <a:lnTo>
                    <a:pt x="2439924" y="22771"/>
                  </a:lnTo>
                  <a:lnTo>
                    <a:pt x="2379167" y="22771"/>
                  </a:lnTo>
                  <a:lnTo>
                    <a:pt x="2198344" y="192544"/>
                  </a:lnTo>
                  <a:lnTo>
                    <a:pt x="2198344" y="22771"/>
                  </a:lnTo>
                  <a:lnTo>
                    <a:pt x="2152205" y="22771"/>
                  </a:lnTo>
                  <a:lnTo>
                    <a:pt x="2152205" y="475183"/>
                  </a:lnTo>
                  <a:lnTo>
                    <a:pt x="2198344" y="475183"/>
                  </a:lnTo>
                  <a:lnTo>
                    <a:pt x="2198344" y="264439"/>
                  </a:lnTo>
                  <a:lnTo>
                    <a:pt x="2396617" y="475183"/>
                  </a:lnTo>
                  <a:lnTo>
                    <a:pt x="2456878" y="475183"/>
                  </a:lnTo>
                  <a:close/>
                </a:path>
                <a:path w="2938145" h="567689">
                  <a:moveTo>
                    <a:pt x="2920149" y="475195"/>
                  </a:moveTo>
                  <a:lnTo>
                    <a:pt x="2850731" y="326313"/>
                  </a:lnTo>
                  <a:lnTo>
                    <a:pt x="2830360" y="282651"/>
                  </a:lnTo>
                  <a:lnTo>
                    <a:pt x="2780614" y="175971"/>
                  </a:lnTo>
                  <a:lnTo>
                    <a:pt x="2780614" y="282651"/>
                  </a:lnTo>
                  <a:lnTo>
                    <a:pt x="2625991" y="282651"/>
                  </a:lnTo>
                  <a:lnTo>
                    <a:pt x="2703474" y="118897"/>
                  </a:lnTo>
                  <a:lnTo>
                    <a:pt x="2780614" y="282651"/>
                  </a:lnTo>
                  <a:lnTo>
                    <a:pt x="2780614" y="175971"/>
                  </a:lnTo>
                  <a:lnTo>
                    <a:pt x="2754007" y="118897"/>
                  </a:lnTo>
                  <a:lnTo>
                    <a:pt x="2709189" y="22771"/>
                  </a:lnTo>
                  <a:lnTo>
                    <a:pt x="2698127" y="22771"/>
                  </a:lnTo>
                  <a:lnTo>
                    <a:pt x="2484386" y="475195"/>
                  </a:lnTo>
                  <a:lnTo>
                    <a:pt x="2534818" y="475195"/>
                  </a:lnTo>
                  <a:lnTo>
                    <a:pt x="2605278" y="326313"/>
                  </a:lnTo>
                  <a:lnTo>
                    <a:pt x="2800185" y="326313"/>
                  </a:lnTo>
                  <a:lnTo>
                    <a:pt x="2871330" y="475195"/>
                  </a:lnTo>
                  <a:lnTo>
                    <a:pt x="2920149" y="475195"/>
                  </a:lnTo>
                  <a:close/>
                </a:path>
                <a:path w="2938145" h="567689">
                  <a:moveTo>
                    <a:pt x="2937980" y="550227"/>
                  </a:moveTo>
                  <a:lnTo>
                    <a:pt x="16979" y="550227"/>
                  </a:lnTo>
                  <a:lnTo>
                    <a:pt x="16979" y="567690"/>
                  </a:lnTo>
                  <a:lnTo>
                    <a:pt x="2937980" y="567690"/>
                  </a:lnTo>
                  <a:lnTo>
                    <a:pt x="2937980" y="550227"/>
                  </a:lnTo>
                  <a:close/>
                </a:path>
              </a:pathLst>
            </a:custGeom>
            <a:solidFill>
              <a:srgbClr val="6C6D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93900" y="2864159"/>
              <a:ext cx="284642" cy="11473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97640" y="2864135"/>
              <a:ext cx="321925" cy="11476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739277" y="2866847"/>
              <a:ext cx="14604" cy="109855"/>
            </a:xfrm>
            <a:custGeom>
              <a:avLst/>
              <a:gdLst/>
              <a:ahLst/>
              <a:cxnLst/>
              <a:rect l="l" t="t" r="r" b="b"/>
              <a:pathLst>
                <a:path w="14605" h="109855">
                  <a:moveTo>
                    <a:pt x="14097" y="0"/>
                  </a:moveTo>
                  <a:lnTo>
                    <a:pt x="0" y="0"/>
                  </a:lnTo>
                  <a:lnTo>
                    <a:pt x="0" y="109372"/>
                  </a:lnTo>
                  <a:lnTo>
                    <a:pt x="14097" y="109372"/>
                  </a:lnTo>
                  <a:lnTo>
                    <a:pt x="14097" y="0"/>
                  </a:lnTo>
                  <a:close/>
                </a:path>
              </a:pathLst>
            </a:custGeom>
            <a:solidFill>
              <a:srgbClr val="6C6D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72513" y="2864159"/>
              <a:ext cx="113830" cy="11473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05444" y="2866856"/>
              <a:ext cx="282729" cy="10937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227679" y="2864135"/>
              <a:ext cx="72008" cy="114769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319362" y="2866846"/>
              <a:ext cx="108585" cy="109855"/>
            </a:xfrm>
            <a:custGeom>
              <a:avLst/>
              <a:gdLst/>
              <a:ahLst/>
              <a:cxnLst/>
              <a:rect l="l" t="t" r="r" b="b"/>
              <a:pathLst>
                <a:path w="108585" h="109855">
                  <a:moveTo>
                    <a:pt x="85471" y="109397"/>
                  </a:moveTo>
                  <a:lnTo>
                    <a:pt x="27470" y="49847"/>
                  </a:lnTo>
                  <a:lnTo>
                    <a:pt x="79590" y="2933"/>
                  </a:lnTo>
                  <a:lnTo>
                    <a:pt x="82854" y="25"/>
                  </a:lnTo>
                  <a:lnTo>
                    <a:pt x="62382" y="25"/>
                  </a:lnTo>
                  <a:lnTo>
                    <a:pt x="14147" y="45516"/>
                  </a:lnTo>
                  <a:lnTo>
                    <a:pt x="14147" y="25"/>
                  </a:lnTo>
                  <a:lnTo>
                    <a:pt x="0" y="25"/>
                  </a:lnTo>
                  <a:lnTo>
                    <a:pt x="0" y="109397"/>
                  </a:lnTo>
                  <a:lnTo>
                    <a:pt x="14147" y="109397"/>
                  </a:lnTo>
                  <a:lnTo>
                    <a:pt x="14147" y="55359"/>
                  </a:lnTo>
                  <a:lnTo>
                    <a:pt x="64922" y="109397"/>
                  </a:lnTo>
                  <a:lnTo>
                    <a:pt x="85471" y="109397"/>
                  </a:lnTo>
                  <a:close/>
                </a:path>
                <a:path w="108585" h="109855">
                  <a:moveTo>
                    <a:pt x="108140" y="0"/>
                  </a:moveTo>
                  <a:lnTo>
                    <a:pt x="94043" y="0"/>
                  </a:lnTo>
                  <a:lnTo>
                    <a:pt x="94043" y="109372"/>
                  </a:lnTo>
                  <a:lnTo>
                    <a:pt x="108140" y="109372"/>
                  </a:lnTo>
                  <a:lnTo>
                    <a:pt x="108140" y="0"/>
                  </a:lnTo>
                  <a:close/>
                </a:path>
              </a:pathLst>
            </a:custGeom>
            <a:solidFill>
              <a:srgbClr val="6C6D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452331" y="2866865"/>
              <a:ext cx="89598" cy="10935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598431" y="2864137"/>
              <a:ext cx="377170" cy="114769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772454" y="3500744"/>
            <a:ext cx="3378835" cy="86241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ts val="3315"/>
              </a:lnSpc>
              <a:spcBef>
                <a:spcPts val="125"/>
              </a:spcBef>
            </a:pPr>
            <a:r>
              <a:rPr lang="hu-HU" sz="3000" b="1" spc="-10" dirty="0">
                <a:solidFill>
                  <a:srgbClr val="A9DCD3"/>
                </a:solidFill>
                <a:latin typeface="Montserrat SemiBold"/>
                <a:cs typeface="Montserrat SemiBold"/>
              </a:rPr>
              <a:t>EGYEDI</a:t>
            </a:r>
            <a:r>
              <a:rPr sz="3000" b="1" spc="-10" dirty="0">
                <a:solidFill>
                  <a:srgbClr val="A9DCD3"/>
                </a:solidFill>
                <a:latin typeface="Montserrat SemiBold"/>
                <a:cs typeface="Montserrat SemiBold"/>
              </a:rPr>
              <a:t>,</a:t>
            </a:r>
            <a:endParaRPr sz="3000" dirty="0">
              <a:latin typeface="Montserrat SemiBold"/>
              <a:cs typeface="Montserrat SemiBold"/>
            </a:endParaRPr>
          </a:p>
          <a:p>
            <a:pPr marL="12700">
              <a:lnSpc>
                <a:spcPts val="3315"/>
              </a:lnSpc>
            </a:pPr>
            <a:r>
              <a:rPr sz="3000" b="1" dirty="0">
                <a:solidFill>
                  <a:srgbClr val="A9DCD3"/>
                </a:solidFill>
                <a:latin typeface="Montserrat SemiBold"/>
                <a:cs typeface="Montserrat SemiBold"/>
              </a:rPr>
              <a:t>N</a:t>
            </a:r>
            <a:r>
              <a:rPr lang="hu-HU" sz="3000" b="1" dirty="0">
                <a:solidFill>
                  <a:srgbClr val="A9DCD3"/>
                </a:solidFill>
                <a:latin typeface="Montserrat SemiBold"/>
                <a:cs typeface="Montserrat SemiBold"/>
              </a:rPr>
              <a:t>EM MÁS</a:t>
            </a:r>
            <a:r>
              <a:rPr sz="3000" b="1" spc="-10" dirty="0">
                <a:solidFill>
                  <a:srgbClr val="A9DCD3"/>
                </a:solidFill>
                <a:latin typeface="Montserrat SemiBold"/>
                <a:cs typeface="Montserrat SemiBold"/>
              </a:rPr>
              <a:t>!</a:t>
            </a:r>
            <a:endParaRPr sz="3000" dirty="0">
              <a:latin typeface="Montserrat SemiBold"/>
              <a:cs typeface="Montserrat SemiBold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516064" y="3610533"/>
            <a:ext cx="3095625" cy="2356485"/>
            <a:chOff x="516064" y="3610533"/>
            <a:chExt cx="3095625" cy="2356485"/>
          </a:xfrm>
        </p:grpSpPr>
        <p:sp>
          <p:nvSpPr>
            <p:cNvPr id="17" name="object 17"/>
            <p:cNvSpPr/>
            <p:nvPr/>
          </p:nvSpPr>
          <p:spPr>
            <a:xfrm>
              <a:off x="516064" y="3610533"/>
              <a:ext cx="148590" cy="716915"/>
            </a:xfrm>
            <a:custGeom>
              <a:avLst/>
              <a:gdLst/>
              <a:ahLst/>
              <a:cxnLst/>
              <a:rect l="l" t="t" r="r" b="b"/>
              <a:pathLst>
                <a:path w="148590" h="716914">
                  <a:moveTo>
                    <a:pt x="147967" y="0"/>
                  </a:moveTo>
                  <a:lnTo>
                    <a:pt x="0" y="0"/>
                  </a:lnTo>
                  <a:lnTo>
                    <a:pt x="0" y="716432"/>
                  </a:lnTo>
                  <a:lnTo>
                    <a:pt x="147967" y="716432"/>
                  </a:lnTo>
                  <a:lnTo>
                    <a:pt x="147967" y="0"/>
                  </a:lnTo>
                  <a:close/>
                </a:path>
              </a:pathLst>
            </a:custGeom>
            <a:solidFill>
              <a:srgbClr val="A9DC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963686" y="5224442"/>
              <a:ext cx="647711" cy="71953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52108" y="5227471"/>
              <a:ext cx="894438" cy="71274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835461" y="5200768"/>
              <a:ext cx="721241" cy="76584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81769" y="434738"/>
            <a:ext cx="3424606" cy="689932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 marR="5080">
              <a:lnSpc>
                <a:spcPts val="2400"/>
              </a:lnSpc>
              <a:spcBef>
                <a:spcPts val="580"/>
              </a:spcBef>
            </a:pPr>
            <a:r>
              <a:rPr spc="-10" dirty="0"/>
              <a:t>CARELIKA </a:t>
            </a:r>
            <a:br>
              <a:rPr lang="hu-HU" spc="-10" dirty="0"/>
            </a:br>
            <a:r>
              <a:rPr lang="hu-HU" spc="-10" dirty="0"/>
              <a:t>MÁRKA TÖRTÉNET</a:t>
            </a:r>
            <a:endParaRPr spc="-10" dirty="0"/>
          </a:p>
        </p:txBody>
      </p:sp>
      <p:sp>
        <p:nvSpPr>
          <p:cNvPr id="3" name="object 3"/>
          <p:cNvSpPr txBox="1"/>
          <p:nvPr/>
        </p:nvSpPr>
        <p:spPr>
          <a:xfrm>
            <a:off x="532569" y="1914909"/>
            <a:ext cx="5147310" cy="2885405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 marR="6985" algn="just">
              <a:lnSpc>
                <a:spcPts val="1500"/>
              </a:lnSpc>
              <a:spcBef>
                <a:spcPts val="300"/>
              </a:spcBef>
            </a:pPr>
            <a:r>
              <a:rPr lang="hu-HU" sz="1400" dirty="0">
                <a:solidFill>
                  <a:srgbClr val="6C6D70"/>
                </a:solidFill>
                <a:latin typeface="Montserrat"/>
                <a:cs typeface="Montserrat"/>
              </a:rPr>
              <a:t>Maga a </a:t>
            </a:r>
            <a:r>
              <a:rPr lang="en-US" sz="1400" dirty="0" err="1">
                <a:solidFill>
                  <a:srgbClr val="6C6D70"/>
                </a:solidFill>
                <a:latin typeface="Montserrat"/>
                <a:cs typeface="Montserrat"/>
              </a:rPr>
              <a:t>Carelika</a:t>
            </a:r>
            <a:r>
              <a:rPr lang="en-US" sz="1400" dirty="0">
                <a:solidFill>
                  <a:srgbClr val="6C6D70"/>
                </a:solidFill>
                <a:latin typeface="Montserrat"/>
                <a:cs typeface="Montserrat"/>
              </a:rPr>
              <a:t> </a:t>
            </a:r>
            <a:r>
              <a:rPr lang="hu-HU" sz="1400" dirty="0">
                <a:solidFill>
                  <a:srgbClr val="6C6D70"/>
                </a:solidFill>
                <a:latin typeface="Montserrat"/>
                <a:cs typeface="Montserrat"/>
              </a:rPr>
              <a:t>márka</a:t>
            </a:r>
            <a:r>
              <a:rPr lang="en-US" sz="1400" dirty="0">
                <a:solidFill>
                  <a:srgbClr val="6C6D70"/>
                </a:solidFill>
                <a:latin typeface="Montserrat"/>
                <a:cs typeface="Montserrat"/>
              </a:rPr>
              <a:t> 2020</a:t>
            </a:r>
            <a:r>
              <a:rPr lang="hu-HU" sz="1400" dirty="0">
                <a:solidFill>
                  <a:srgbClr val="6C6D70"/>
                </a:solidFill>
                <a:latin typeface="Montserrat"/>
                <a:cs typeface="Montserrat"/>
              </a:rPr>
              <a:t>-ban jött létre az igen nagy szakmai múltra visszatekintő </a:t>
            </a:r>
            <a:r>
              <a:rPr lang="en-US" sz="1400" dirty="0">
                <a:solidFill>
                  <a:srgbClr val="6C6D70"/>
                </a:solidFill>
                <a:latin typeface="Montserrat"/>
                <a:cs typeface="Montserrat"/>
              </a:rPr>
              <a:t>Lika</a:t>
            </a:r>
            <a:r>
              <a:rPr lang="lt-LT" sz="1400" dirty="0">
                <a:solidFill>
                  <a:srgbClr val="6C6D70"/>
                </a:solidFill>
                <a:latin typeface="Montserrat"/>
                <a:cs typeface="Montserrat"/>
              </a:rPr>
              <a:t>-</a:t>
            </a:r>
            <a:r>
              <a:rPr lang="en-US" sz="1400" dirty="0">
                <a:solidFill>
                  <a:srgbClr val="6C6D70"/>
                </a:solidFill>
                <a:latin typeface="Montserrat"/>
                <a:cs typeface="Montserrat"/>
              </a:rPr>
              <a:t>J </a:t>
            </a:r>
            <a:r>
              <a:rPr lang="hu-HU" sz="1400" dirty="0">
                <a:solidFill>
                  <a:srgbClr val="6C6D70"/>
                </a:solidFill>
                <a:latin typeface="Montserrat"/>
                <a:cs typeface="Montserrat"/>
              </a:rPr>
              <a:t>vállalat által. A vállalkozás 1997 óta van jelen a szépségipar területén.</a:t>
            </a:r>
            <a:endParaRPr lang="lt-LT" sz="1400" dirty="0">
              <a:solidFill>
                <a:srgbClr val="6C6D70"/>
              </a:solidFill>
              <a:latin typeface="Montserrat"/>
              <a:cs typeface="Montserrat"/>
            </a:endParaRPr>
          </a:p>
          <a:p>
            <a:pPr marL="12700" marR="6985" algn="just">
              <a:lnSpc>
                <a:spcPts val="1500"/>
              </a:lnSpc>
              <a:spcBef>
                <a:spcPts val="300"/>
              </a:spcBef>
            </a:pPr>
            <a:endParaRPr lang="lt-LT" sz="1400" dirty="0">
              <a:solidFill>
                <a:srgbClr val="6C6D70"/>
              </a:solidFill>
              <a:latin typeface="Montserrat"/>
              <a:cs typeface="Montserrat"/>
            </a:endParaRPr>
          </a:p>
          <a:p>
            <a:pPr marL="12700" marR="6985" algn="just">
              <a:lnSpc>
                <a:spcPts val="1500"/>
              </a:lnSpc>
              <a:spcBef>
                <a:spcPts val="300"/>
              </a:spcBef>
            </a:pPr>
            <a:r>
              <a:rPr lang="hu-HU" sz="1400" dirty="0">
                <a:solidFill>
                  <a:srgbClr val="6C6D70"/>
                </a:solidFill>
                <a:latin typeface="Montserrat"/>
                <a:cs typeface="Montserrat"/>
              </a:rPr>
              <a:t>A megannyi tapasztalat és a szakemberek kívánalmainak figyelembe vételével megalkottuk a professzionális felhasználásra ajánlott márkánkat szépségszalonoknak, kozmetikus szakembereknek</a:t>
            </a:r>
            <a:r>
              <a:rPr lang="lt-LT" sz="1400" dirty="0">
                <a:solidFill>
                  <a:srgbClr val="6C6D70"/>
                </a:solidFill>
                <a:latin typeface="Montserrat"/>
                <a:cs typeface="Montserrat"/>
              </a:rPr>
              <a:t> – </a:t>
            </a:r>
            <a:r>
              <a:rPr lang="hu-HU" sz="1400" dirty="0">
                <a:solidFill>
                  <a:srgbClr val="6C6D70"/>
                </a:solidFill>
                <a:latin typeface="Montserrat"/>
                <a:cs typeface="Montserrat"/>
              </a:rPr>
              <a:t>a márkát amely akadályok nélkül ötvözi a legmodernebb technológiát a természetes összetevőkkel, megvalósítva a legmagasabb színvonalú bőrápolást.</a:t>
            </a:r>
            <a:endParaRPr lang="lt-LT" sz="1400" dirty="0">
              <a:solidFill>
                <a:srgbClr val="6C6D70"/>
              </a:solidFill>
              <a:latin typeface="Montserrat"/>
              <a:cs typeface="Montserrat"/>
            </a:endParaRPr>
          </a:p>
          <a:p>
            <a:pPr marL="12700" marR="6985" algn="just">
              <a:lnSpc>
                <a:spcPts val="1500"/>
              </a:lnSpc>
              <a:spcBef>
                <a:spcPts val="300"/>
              </a:spcBef>
            </a:pPr>
            <a:endParaRPr lang="lt-LT" sz="1400" dirty="0">
              <a:solidFill>
                <a:srgbClr val="6C6D70"/>
              </a:solidFill>
              <a:latin typeface="Montserrat"/>
              <a:cs typeface="Montserrat"/>
            </a:endParaRPr>
          </a:p>
          <a:p>
            <a:pPr marL="12700" marR="6985" algn="just">
              <a:lnSpc>
                <a:spcPts val="1500"/>
              </a:lnSpc>
              <a:spcBef>
                <a:spcPts val="300"/>
              </a:spcBef>
            </a:pPr>
            <a:r>
              <a:rPr lang="hu-HU" sz="1400" dirty="0">
                <a:solidFill>
                  <a:srgbClr val="6C6D70"/>
                </a:solidFill>
                <a:latin typeface="Montserrat"/>
                <a:cs typeface="Montserrat"/>
              </a:rPr>
              <a:t>Az egyik legfontosabb megkülönböztető védjegyünk a francia, bretagne-i gyártás és eredet.</a:t>
            </a:r>
            <a:endParaRPr sz="1400" dirty="0">
              <a:latin typeface="Montserrat"/>
              <a:cs typeface="Montserra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8514" y="0"/>
            <a:ext cx="6093612" cy="685799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34600" y="5224442"/>
            <a:ext cx="647712" cy="71953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52108" y="5227471"/>
            <a:ext cx="894438" cy="71274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906375" y="5200768"/>
            <a:ext cx="721243" cy="76584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837968" y="5226697"/>
            <a:ext cx="663342" cy="714606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709247" y="5226314"/>
            <a:ext cx="720877" cy="71540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95060" y="936182"/>
            <a:ext cx="3659557" cy="4985638"/>
            <a:chOff x="0" y="0"/>
            <a:chExt cx="7319113" cy="9971276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4599" b="4599"/>
            <a:stretch>
              <a:fillRect/>
            </a:stretch>
          </p:blipFill>
          <p:spPr>
            <a:xfrm>
              <a:off x="0" y="0"/>
              <a:ext cx="7319113" cy="9971276"/>
            </a:xfrm>
            <a:prstGeom prst="rect">
              <a:avLst/>
            </a:prstGeom>
          </p:spPr>
        </p:pic>
      </p:grpSp>
      <p:sp>
        <p:nvSpPr>
          <p:cNvPr id="4" name="TextBox 4"/>
          <p:cNvSpPr txBox="1"/>
          <p:nvPr/>
        </p:nvSpPr>
        <p:spPr>
          <a:xfrm>
            <a:off x="5634878" y="1459886"/>
            <a:ext cx="5871322" cy="51001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99"/>
              </a:lnSpc>
            </a:pPr>
            <a:r>
              <a:rPr lang="hu-HU" sz="1400" dirty="0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"/>
              </a:rPr>
              <a:t>A </a:t>
            </a:r>
            <a:r>
              <a:rPr lang="en-US" sz="1400" dirty="0" err="1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"/>
              </a:rPr>
              <a:t>Carelika</a:t>
            </a:r>
            <a:r>
              <a:rPr lang="hu-HU" sz="1400" dirty="0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"/>
              </a:rPr>
              <a:t> </a:t>
            </a:r>
            <a:r>
              <a:rPr lang="hu-HU" sz="1400" dirty="0" err="1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"/>
              </a:rPr>
              <a:t>Cosmetic</a:t>
            </a:r>
            <a:r>
              <a:rPr lang="hu-HU" sz="1400" dirty="0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"/>
              </a:rPr>
              <a:t> professzionális </a:t>
            </a:r>
            <a:r>
              <a:rPr lang="hu-HU" sz="1400" dirty="0" err="1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"/>
              </a:rPr>
              <a:t>brand</a:t>
            </a:r>
            <a:r>
              <a:rPr lang="hu-HU" sz="1400" dirty="0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"/>
              </a:rPr>
              <a:t> a kozmetikai készítmények egyedi szegmensét képviseli, amely kivételes módon alkalmazza és jeleníti meg termékeiben a vegyészet, a termékfejlesztés, a biológia területein elért tudományos innovációkat, együttműködve a legjelentősebb francia professzionális kozmetikumokat előállító gyártókkal</a:t>
            </a:r>
            <a:r>
              <a:rPr lang="en-US" sz="1400" dirty="0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"/>
              </a:rPr>
              <a:t>. </a:t>
            </a:r>
          </a:p>
          <a:p>
            <a:pPr algn="l">
              <a:lnSpc>
                <a:spcPts val="2099"/>
              </a:lnSpc>
            </a:pPr>
            <a:endParaRPr lang="en-US" sz="1400" dirty="0">
              <a:solidFill>
                <a:srgbClr val="504C44"/>
              </a:solidFill>
              <a:latin typeface="Montserrat" panose="00000500000000000000" pitchFamily="2" charset="0"/>
              <a:ea typeface="Inter"/>
              <a:cs typeface="Inter"/>
              <a:sym typeface="Inter"/>
            </a:endParaRPr>
          </a:p>
          <a:p>
            <a:pPr algn="l">
              <a:lnSpc>
                <a:spcPts val="2099"/>
              </a:lnSpc>
            </a:pPr>
            <a:r>
              <a:rPr lang="hu-HU" sz="1400" dirty="0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"/>
              </a:rPr>
              <a:t> A </a:t>
            </a:r>
            <a:r>
              <a:rPr lang="en-US" sz="1400" dirty="0" err="1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"/>
              </a:rPr>
              <a:t>Carelik</a:t>
            </a:r>
            <a:r>
              <a:rPr lang="hu-HU" sz="1400" dirty="0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"/>
              </a:rPr>
              <a:t>a által fejlesztett és megalkotott készítmények egyik fő célja a bőrben lévő kollagén állapotának megőrzése, ezáltal a bőr öregedésének késleltetése. Továbbá olyan professzionális kezelések megvalósítása, amelyek különböző esztétikai problémákat kezelnek eredményesen, és a szalon kezelések eredményességét megtámogató, az otthoni ápolást megvalósító készítmények alkalmazása.</a:t>
            </a:r>
            <a:r>
              <a:rPr lang="en-US" sz="1400" dirty="0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"/>
              </a:rPr>
              <a:t> </a:t>
            </a:r>
          </a:p>
          <a:p>
            <a:pPr algn="l">
              <a:lnSpc>
                <a:spcPts val="2099"/>
              </a:lnSpc>
            </a:pPr>
            <a:endParaRPr lang="en-US" sz="1400" dirty="0">
              <a:solidFill>
                <a:srgbClr val="504C44"/>
              </a:solidFill>
              <a:latin typeface="Montserrat" panose="00000500000000000000" pitchFamily="2" charset="0"/>
              <a:ea typeface="Inter"/>
              <a:cs typeface="Inter"/>
              <a:sym typeface="Inter"/>
            </a:endParaRPr>
          </a:p>
          <a:p>
            <a:pPr algn="l">
              <a:lnSpc>
                <a:spcPts val="2099"/>
              </a:lnSpc>
            </a:pPr>
            <a:r>
              <a:rPr lang="hu-HU" sz="1400" dirty="0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"/>
              </a:rPr>
              <a:t>A </a:t>
            </a:r>
            <a:r>
              <a:rPr lang="en-US" sz="1400" dirty="0" err="1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"/>
              </a:rPr>
              <a:t>Carelika</a:t>
            </a:r>
            <a:r>
              <a:rPr lang="hu-HU" sz="1400" dirty="0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"/>
              </a:rPr>
              <a:t> elkötelezett a holisztikus szemlélet mellett, ezért is alkotott meg olyan kezeléseket, amelyek az egyénre figyelve és alakítva nyújtanak megoldást.</a:t>
            </a:r>
            <a:endParaRPr lang="en-US" sz="1400" dirty="0">
              <a:solidFill>
                <a:srgbClr val="504C44"/>
              </a:solidFill>
              <a:latin typeface="Montserrat" panose="00000500000000000000" pitchFamily="2" charset="0"/>
              <a:ea typeface="Inter"/>
              <a:cs typeface="Inter"/>
              <a:sym typeface="Inter"/>
            </a:endParaRPr>
          </a:p>
          <a:p>
            <a:pPr algn="l">
              <a:lnSpc>
                <a:spcPts val="2099"/>
              </a:lnSpc>
            </a:pPr>
            <a:endParaRPr lang="en-US" sz="1499" dirty="0">
              <a:solidFill>
                <a:srgbClr val="504C4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5634878" y="891731"/>
            <a:ext cx="4000243" cy="4129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33"/>
              </a:lnSpc>
            </a:pPr>
            <a:r>
              <a:rPr lang="hu-HU" b="1" spc="-10" dirty="0">
                <a:solidFill>
                  <a:srgbClr val="A9DCD3"/>
                </a:solidFill>
                <a:latin typeface="Montserrat"/>
                <a:ea typeface="+mj-ea"/>
                <a:cs typeface="Baskerville Display PT"/>
                <a:sym typeface="Baskerville Display PT"/>
              </a:rPr>
              <a:t>RÓLUNK</a:t>
            </a:r>
            <a:endParaRPr lang="en-US" b="1" spc="533" dirty="0">
              <a:solidFill>
                <a:srgbClr val="504C44"/>
              </a:solidFill>
              <a:latin typeface="Montserrat SemiBold" panose="00000700000000000000" pitchFamily="2" charset="0"/>
              <a:ea typeface="Baskerville Display PT"/>
              <a:cs typeface="Baskerville Display PT"/>
              <a:sym typeface="Baskerville Display PT"/>
            </a:endParaRPr>
          </a:p>
        </p:txBody>
      </p:sp>
      <p:sp>
        <p:nvSpPr>
          <p:cNvPr id="6" name="AutoShape 6"/>
          <p:cNvSpPr/>
          <p:nvPr/>
        </p:nvSpPr>
        <p:spPr>
          <a:xfrm flipH="1" flipV="1">
            <a:off x="5355415" y="1491636"/>
            <a:ext cx="0" cy="1174262"/>
          </a:xfrm>
          <a:prstGeom prst="line">
            <a:avLst/>
          </a:prstGeom>
          <a:ln w="190500" cap="flat">
            <a:solidFill>
              <a:srgbClr val="AADBD5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26574" y="685800"/>
            <a:ext cx="7598199" cy="5486400"/>
            <a:chOff x="0" y="0"/>
            <a:chExt cx="3001758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001757" cy="2167467"/>
            </a:xfrm>
            <a:custGeom>
              <a:avLst/>
              <a:gdLst/>
              <a:ahLst/>
              <a:cxnLst/>
              <a:rect l="l" t="t" r="r" b="b"/>
              <a:pathLst>
                <a:path w="3001757" h="2167467">
                  <a:moveTo>
                    <a:pt x="0" y="0"/>
                  </a:moveTo>
                  <a:lnTo>
                    <a:pt x="3001757" y="0"/>
                  </a:lnTo>
                  <a:lnTo>
                    <a:pt x="3001757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AADBD5">
                <a:alpha val="49804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3001758" cy="22150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67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584121" y="1727460"/>
            <a:ext cx="3527829" cy="3474517"/>
            <a:chOff x="0" y="0"/>
            <a:chExt cx="7055658" cy="6949035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2"/>
            <a:srcRect l="16183" r="16183"/>
            <a:stretch>
              <a:fillRect/>
            </a:stretch>
          </p:blipFill>
          <p:spPr>
            <a:xfrm>
              <a:off x="0" y="0"/>
              <a:ext cx="7055658" cy="6949035"/>
            </a:xfrm>
            <a:prstGeom prst="rect">
              <a:avLst/>
            </a:prstGeom>
          </p:spPr>
        </p:pic>
      </p:grpSp>
      <p:sp>
        <p:nvSpPr>
          <p:cNvPr id="7" name="TextBox 7"/>
          <p:cNvSpPr txBox="1"/>
          <p:nvPr/>
        </p:nvSpPr>
        <p:spPr>
          <a:xfrm>
            <a:off x="2174784" y="2186016"/>
            <a:ext cx="4848722" cy="3638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67"/>
              </a:lnSpc>
            </a:pPr>
            <a:r>
              <a:rPr lang="hu-HU" sz="1400" dirty="0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"/>
              </a:rPr>
              <a:t>A szépség  </a:t>
            </a:r>
            <a:r>
              <a:rPr lang="hu-HU" sz="1400" dirty="0" err="1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"/>
              </a:rPr>
              <a:t>újradefiniálása</a:t>
            </a:r>
            <a:r>
              <a:rPr lang="hu-HU" sz="1400" dirty="0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"/>
              </a:rPr>
              <a:t>: mindenki szabadon élhesse meg valódi szépségét, csúcsminőségű, prémium kozmetikai készítményeink segítségével. Víziónk egy olyan világ, amelyben mindenki szépnek látja magát és jól érzi magát bőrében, korától, nemétől, származásától függetlenül. A kutatás és fejlesztés iránti elköteleződésünk garantálja, hogy készítményeink ne csupán a természetes szépséget fokozzák, hanem a teljes bőr állapotát tegyék egészségessé. Érezzük magunkat jól a bőrünkben!</a:t>
            </a:r>
            <a:endParaRPr lang="en-US" sz="1400" dirty="0">
              <a:solidFill>
                <a:srgbClr val="504C44"/>
              </a:solidFill>
              <a:latin typeface="Montserrat" panose="00000500000000000000" pitchFamily="2" charset="0"/>
              <a:ea typeface="Inter"/>
              <a:cs typeface="Inter"/>
              <a:sym typeface="Inter"/>
            </a:endParaRPr>
          </a:p>
          <a:p>
            <a:pPr algn="l">
              <a:lnSpc>
                <a:spcPts val="1867"/>
              </a:lnSpc>
            </a:pPr>
            <a:r>
              <a:rPr lang="hu-HU" sz="1400" dirty="0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"/>
              </a:rPr>
              <a:t>Innovációink, kreativitásunk, vendégeink igényeire való figyelmünk révén, célunk úgy alkalmazni a szépségipar legújabb kutatási eredményeit, hogy a legnagyszerűbb eredményt valósítsuk meg a professzionális bőrápolás területén</a:t>
            </a:r>
            <a:r>
              <a:rPr lang="en-US" sz="1400" dirty="0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"/>
              </a:rPr>
              <a:t>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174784" y="1520993"/>
            <a:ext cx="2908729" cy="4129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33"/>
              </a:lnSpc>
            </a:pPr>
            <a:r>
              <a:rPr lang="lt-LT" b="1" spc="-10" dirty="0">
                <a:solidFill>
                  <a:srgbClr val="A9DCD3"/>
                </a:solidFill>
                <a:latin typeface="Montserrat"/>
                <a:ea typeface="+mj-ea"/>
                <a:cs typeface="Baskerville Display PT"/>
                <a:sym typeface="Baskerville Display PT"/>
              </a:rPr>
              <a:t>V</a:t>
            </a:r>
            <a:r>
              <a:rPr lang="hu-HU" b="1" spc="-10" dirty="0">
                <a:solidFill>
                  <a:srgbClr val="A9DCD3"/>
                </a:solidFill>
                <a:latin typeface="Montserrat"/>
                <a:ea typeface="+mj-ea"/>
                <a:cs typeface="Baskerville Display PT"/>
                <a:sym typeface="Baskerville Display PT"/>
              </a:rPr>
              <a:t>ÍZIÓNK</a:t>
            </a:r>
            <a:endParaRPr lang="en-US" spc="533" dirty="0">
              <a:solidFill>
                <a:srgbClr val="504C44"/>
              </a:solidFill>
              <a:latin typeface="Montserrat ExtraBold" panose="00000900000000000000" pitchFamily="2" charset="0"/>
              <a:ea typeface="Baskerville Display PT"/>
              <a:cs typeface="Baskerville Display PT"/>
              <a:sym typeface="Baskerville Display P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7598199" cy="5486400"/>
            <a:chOff x="0" y="0"/>
            <a:chExt cx="3001758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001757" cy="2167467"/>
            </a:xfrm>
            <a:custGeom>
              <a:avLst/>
              <a:gdLst/>
              <a:ahLst/>
              <a:cxnLst/>
              <a:rect l="l" t="t" r="r" b="b"/>
              <a:pathLst>
                <a:path w="3001757" h="2167467">
                  <a:moveTo>
                    <a:pt x="0" y="0"/>
                  </a:moveTo>
                  <a:lnTo>
                    <a:pt x="3001757" y="0"/>
                  </a:lnTo>
                  <a:lnTo>
                    <a:pt x="3001757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AADBD5">
                <a:alpha val="49804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3001758" cy="22150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67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497503" y="1167560"/>
            <a:ext cx="5123106" cy="4522881"/>
            <a:chOff x="0" y="0"/>
            <a:chExt cx="10246212" cy="9045762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2"/>
            <a:srcRect l="12252" r="12252"/>
            <a:stretch>
              <a:fillRect/>
            </a:stretch>
          </p:blipFill>
          <p:spPr>
            <a:xfrm>
              <a:off x="0" y="0"/>
              <a:ext cx="10246212" cy="9045762"/>
            </a:xfrm>
            <a:prstGeom prst="rect">
              <a:avLst/>
            </a:prstGeom>
          </p:spPr>
        </p:pic>
      </p:grpSp>
      <p:sp>
        <p:nvSpPr>
          <p:cNvPr id="8" name="TextBox 8"/>
          <p:cNvSpPr txBox="1"/>
          <p:nvPr/>
        </p:nvSpPr>
        <p:spPr>
          <a:xfrm>
            <a:off x="1578516" y="1167560"/>
            <a:ext cx="2908729" cy="4129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33"/>
              </a:lnSpc>
            </a:pPr>
            <a:r>
              <a:rPr lang="hu-HU" b="1" spc="-10" dirty="0">
                <a:solidFill>
                  <a:srgbClr val="A9DCD3"/>
                </a:solidFill>
                <a:latin typeface="Montserrat"/>
                <a:ea typeface="+mj-ea"/>
                <a:cs typeface="Montserrat"/>
              </a:rPr>
              <a:t>KÜLDETÉSÜNK</a:t>
            </a:r>
            <a:r>
              <a:rPr kumimoji="0" lang="lv-LV" sz="1800" b="1" i="0" u="none" strike="noStrike" kern="0" cap="none" spc="-10" normalizeH="0" baseline="0" noProof="0" dirty="0">
                <a:ln>
                  <a:noFill/>
                </a:ln>
                <a:solidFill>
                  <a:srgbClr val="A9DCD3"/>
                </a:solidFill>
                <a:effectLst/>
                <a:uLnTx/>
                <a:uFillTx/>
                <a:latin typeface="Montserrat"/>
                <a:ea typeface="+mj-ea"/>
                <a:cs typeface="Montserrat"/>
              </a:rPr>
              <a:t> </a:t>
            </a:r>
            <a:endParaRPr lang="en-US" b="1" spc="533" dirty="0">
              <a:solidFill>
                <a:srgbClr val="504C44"/>
              </a:solidFill>
              <a:latin typeface="Montserrat" panose="00000500000000000000" pitchFamily="2" charset="0"/>
              <a:ea typeface="Baskerville Display PT"/>
              <a:cs typeface="Baskerville Display PT"/>
              <a:sym typeface="Baskerville Display P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578516" y="2218989"/>
            <a:ext cx="4087411" cy="24200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67"/>
              </a:lnSpc>
            </a:pPr>
            <a:r>
              <a:rPr lang="hu-HU" sz="1400" dirty="0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"/>
              </a:rPr>
              <a:t>A</a:t>
            </a:r>
            <a:r>
              <a:rPr lang="en-US" sz="1400" dirty="0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"/>
              </a:rPr>
              <a:t> </a:t>
            </a:r>
            <a:r>
              <a:rPr lang="en-US" sz="1400" dirty="0" err="1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"/>
              </a:rPr>
              <a:t>Carelika</a:t>
            </a:r>
            <a:r>
              <a:rPr lang="hu-HU" sz="1400" dirty="0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"/>
              </a:rPr>
              <a:t> hittétele: más-más bőrállapotra alkalmazva ugyanaz a kezelés</a:t>
            </a:r>
            <a:r>
              <a:rPr lang="en-US" sz="1400" dirty="0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"/>
              </a:rPr>
              <a:t>,</a:t>
            </a:r>
            <a:r>
              <a:rPr lang="hu-HU" sz="1400" dirty="0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"/>
              </a:rPr>
              <a:t> nem biztos, hogy ugyanolyan hatékony. A bőr egyedi mint az ember önmaga, meghatározott genetikája, életmódja, külső és belső környezete által. Ebből az alaptételből kiindulva alkottuk meg azt a speciális bőrápoló rendszert, amely minden egyes készítménye megfelel az egyéni bőr egyéni igényeinek.</a:t>
            </a:r>
            <a:endParaRPr lang="en-US" sz="1400" dirty="0">
              <a:solidFill>
                <a:srgbClr val="504C44"/>
              </a:solidFill>
              <a:latin typeface="Montserrat" panose="00000500000000000000" pitchFamily="2" charset="0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97532" y="125997"/>
            <a:ext cx="1237394" cy="318837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0"/>
            <a:ext cx="6537959" cy="6858000"/>
            <a:chOff x="0" y="0"/>
            <a:chExt cx="6537959" cy="6858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6096635" cy="6858000"/>
            </a:xfrm>
            <a:custGeom>
              <a:avLst/>
              <a:gdLst/>
              <a:ahLst/>
              <a:cxnLst/>
              <a:rect l="l" t="t" r="r" b="b"/>
              <a:pathLst>
                <a:path w="6096635" h="6858000">
                  <a:moveTo>
                    <a:pt x="6096063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6096063" y="6858000"/>
                  </a:lnTo>
                  <a:lnTo>
                    <a:pt x="6096063" y="0"/>
                  </a:lnTo>
                  <a:close/>
                </a:path>
              </a:pathLst>
            </a:custGeom>
            <a:solidFill>
              <a:srgbClr val="A9DC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63974" y="791997"/>
              <a:ext cx="2213152" cy="259391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238584" y="766599"/>
              <a:ext cx="2264410" cy="2644775"/>
            </a:xfrm>
            <a:custGeom>
              <a:avLst/>
              <a:gdLst/>
              <a:ahLst/>
              <a:cxnLst/>
              <a:rect l="l" t="t" r="r" b="b"/>
              <a:pathLst>
                <a:path w="2264409" h="2644775">
                  <a:moveTo>
                    <a:pt x="0" y="25400"/>
                  </a:moveTo>
                  <a:lnTo>
                    <a:pt x="0" y="2619311"/>
                  </a:lnTo>
                  <a:lnTo>
                    <a:pt x="0" y="2644711"/>
                  </a:lnTo>
                  <a:lnTo>
                    <a:pt x="25400" y="2644711"/>
                  </a:lnTo>
                  <a:lnTo>
                    <a:pt x="2238540" y="2644711"/>
                  </a:lnTo>
                  <a:lnTo>
                    <a:pt x="2263940" y="2644711"/>
                  </a:lnTo>
                  <a:lnTo>
                    <a:pt x="2263940" y="2619311"/>
                  </a:lnTo>
                  <a:lnTo>
                    <a:pt x="2263940" y="25400"/>
                  </a:lnTo>
                  <a:lnTo>
                    <a:pt x="2263940" y="0"/>
                  </a:lnTo>
                  <a:lnTo>
                    <a:pt x="2238540" y="0"/>
                  </a:lnTo>
                  <a:lnTo>
                    <a:pt x="25400" y="0"/>
                  </a:lnTo>
                  <a:lnTo>
                    <a:pt x="0" y="0"/>
                  </a:lnTo>
                  <a:lnTo>
                    <a:pt x="0" y="25400"/>
                  </a:lnTo>
                  <a:close/>
                </a:path>
              </a:pathLst>
            </a:custGeom>
            <a:ln w="50800">
              <a:solidFill>
                <a:srgbClr val="A9DCD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7345" y="3720056"/>
              <a:ext cx="1510576" cy="215779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92757" y="3720058"/>
              <a:ext cx="1431340" cy="215779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59096" y="3718890"/>
              <a:ext cx="1527644" cy="215894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4933698" y="3693514"/>
              <a:ext cx="1578610" cy="2209800"/>
            </a:xfrm>
            <a:custGeom>
              <a:avLst/>
              <a:gdLst/>
              <a:ahLst/>
              <a:cxnLst/>
              <a:rect l="l" t="t" r="r" b="b"/>
              <a:pathLst>
                <a:path w="1578609" h="2209800">
                  <a:moveTo>
                    <a:pt x="0" y="25400"/>
                  </a:moveTo>
                  <a:lnTo>
                    <a:pt x="0" y="2184336"/>
                  </a:lnTo>
                  <a:lnTo>
                    <a:pt x="0" y="2209736"/>
                  </a:lnTo>
                  <a:lnTo>
                    <a:pt x="25400" y="2209736"/>
                  </a:lnTo>
                  <a:lnTo>
                    <a:pt x="1553044" y="2209736"/>
                  </a:lnTo>
                  <a:lnTo>
                    <a:pt x="1578444" y="2209736"/>
                  </a:lnTo>
                  <a:lnTo>
                    <a:pt x="1578444" y="2184336"/>
                  </a:lnTo>
                  <a:lnTo>
                    <a:pt x="1578444" y="25400"/>
                  </a:lnTo>
                  <a:lnTo>
                    <a:pt x="1578444" y="0"/>
                  </a:lnTo>
                  <a:lnTo>
                    <a:pt x="1553044" y="0"/>
                  </a:lnTo>
                  <a:lnTo>
                    <a:pt x="25400" y="0"/>
                  </a:lnTo>
                  <a:lnTo>
                    <a:pt x="0" y="0"/>
                  </a:lnTo>
                  <a:lnTo>
                    <a:pt x="0" y="25400"/>
                  </a:lnTo>
                  <a:close/>
                </a:path>
              </a:pathLst>
            </a:custGeom>
            <a:ln w="50800">
              <a:solidFill>
                <a:srgbClr val="A9DCD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5139" y="793089"/>
              <a:ext cx="3962830" cy="259281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261236" y="3720034"/>
              <a:ext cx="1661855" cy="2157804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6710847" y="3718911"/>
            <a:ext cx="705485" cy="705485"/>
            <a:chOff x="6710847" y="3718911"/>
            <a:chExt cx="705485" cy="705485"/>
          </a:xfrm>
        </p:grpSpPr>
        <p:sp>
          <p:nvSpPr>
            <p:cNvPr id="14" name="object 14"/>
            <p:cNvSpPr/>
            <p:nvPr/>
          </p:nvSpPr>
          <p:spPr>
            <a:xfrm>
              <a:off x="6710847" y="3718911"/>
              <a:ext cx="705485" cy="705485"/>
            </a:xfrm>
            <a:custGeom>
              <a:avLst/>
              <a:gdLst/>
              <a:ahLst/>
              <a:cxnLst/>
              <a:rect l="l" t="t" r="r" b="b"/>
              <a:pathLst>
                <a:path w="705484" h="705485">
                  <a:moveTo>
                    <a:pt x="352577" y="0"/>
                  </a:moveTo>
                  <a:lnTo>
                    <a:pt x="304736" y="3218"/>
                  </a:lnTo>
                  <a:lnTo>
                    <a:pt x="258850" y="12594"/>
                  </a:lnTo>
                  <a:lnTo>
                    <a:pt x="215341" y="27708"/>
                  </a:lnTo>
                  <a:lnTo>
                    <a:pt x="174627" y="48138"/>
                  </a:lnTo>
                  <a:lnTo>
                    <a:pt x="137130" y="73465"/>
                  </a:lnTo>
                  <a:lnTo>
                    <a:pt x="103270" y="103270"/>
                  </a:lnTo>
                  <a:lnTo>
                    <a:pt x="73465" y="137130"/>
                  </a:lnTo>
                  <a:lnTo>
                    <a:pt x="48138" y="174627"/>
                  </a:lnTo>
                  <a:lnTo>
                    <a:pt x="27708" y="215341"/>
                  </a:lnTo>
                  <a:lnTo>
                    <a:pt x="12594" y="258850"/>
                  </a:lnTo>
                  <a:lnTo>
                    <a:pt x="3218" y="304736"/>
                  </a:lnTo>
                  <a:lnTo>
                    <a:pt x="0" y="352577"/>
                  </a:lnTo>
                  <a:lnTo>
                    <a:pt x="3218" y="400421"/>
                  </a:lnTo>
                  <a:lnTo>
                    <a:pt x="12594" y="446308"/>
                  </a:lnTo>
                  <a:lnTo>
                    <a:pt x="27708" y="489818"/>
                  </a:lnTo>
                  <a:lnTo>
                    <a:pt x="48138" y="530532"/>
                  </a:lnTo>
                  <a:lnTo>
                    <a:pt x="73465" y="568029"/>
                  </a:lnTo>
                  <a:lnTo>
                    <a:pt x="103270" y="601889"/>
                  </a:lnTo>
                  <a:lnTo>
                    <a:pt x="137130" y="631692"/>
                  </a:lnTo>
                  <a:lnTo>
                    <a:pt x="174627" y="657018"/>
                  </a:lnTo>
                  <a:lnTo>
                    <a:pt x="215341" y="677448"/>
                  </a:lnTo>
                  <a:lnTo>
                    <a:pt x="258850" y="692560"/>
                  </a:lnTo>
                  <a:lnTo>
                    <a:pt x="304736" y="701936"/>
                  </a:lnTo>
                  <a:lnTo>
                    <a:pt x="352577" y="705154"/>
                  </a:lnTo>
                  <a:lnTo>
                    <a:pt x="400418" y="701936"/>
                  </a:lnTo>
                  <a:lnTo>
                    <a:pt x="446304" y="692560"/>
                  </a:lnTo>
                  <a:lnTo>
                    <a:pt x="489813" y="677448"/>
                  </a:lnTo>
                  <a:lnTo>
                    <a:pt x="530526" y="657018"/>
                  </a:lnTo>
                  <a:lnTo>
                    <a:pt x="568024" y="631692"/>
                  </a:lnTo>
                  <a:lnTo>
                    <a:pt x="601884" y="601889"/>
                  </a:lnTo>
                  <a:lnTo>
                    <a:pt x="631688" y="568029"/>
                  </a:lnTo>
                  <a:lnTo>
                    <a:pt x="657016" y="530532"/>
                  </a:lnTo>
                  <a:lnTo>
                    <a:pt x="677446" y="489818"/>
                  </a:lnTo>
                  <a:lnTo>
                    <a:pt x="692559" y="446308"/>
                  </a:lnTo>
                  <a:lnTo>
                    <a:pt x="701936" y="400421"/>
                  </a:lnTo>
                  <a:lnTo>
                    <a:pt x="705154" y="352577"/>
                  </a:lnTo>
                  <a:lnTo>
                    <a:pt x="701936" y="304736"/>
                  </a:lnTo>
                  <a:lnTo>
                    <a:pt x="692559" y="258850"/>
                  </a:lnTo>
                  <a:lnTo>
                    <a:pt x="677446" y="215341"/>
                  </a:lnTo>
                  <a:lnTo>
                    <a:pt x="657016" y="174627"/>
                  </a:lnTo>
                  <a:lnTo>
                    <a:pt x="631688" y="137130"/>
                  </a:lnTo>
                  <a:lnTo>
                    <a:pt x="601884" y="103270"/>
                  </a:lnTo>
                  <a:lnTo>
                    <a:pt x="568024" y="73465"/>
                  </a:lnTo>
                  <a:lnTo>
                    <a:pt x="530526" y="48138"/>
                  </a:lnTo>
                  <a:lnTo>
                    <a:pt x="489813" y="27708"/>
                  </a:lnTo>
                  <a:lnTo>
                    <a:pt x="446304" y="12594"/>
                  </a:lnTo>
                  <a:lnTo>
                    <a:pt x="400418" y="3218"/>
                  </a:lnTo>
                  <a:lnTo>
                    <a:pt x="352577" y="0"/>
                  </a:lnTo>
                  <a:close/>
                </a:path>
              </a:pathLst>
            </a:custGeom>
            <a:solidFill>
              <a:srgbClr val="A9DC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821868" y="3826395"/>
              <a:ext cx="483870" cy="490855"/>
            </a:xfrm>
            <a:custGeom>
              <a:avLst/>
              <a:gdLst/>
              <a:ahLst/>
              <a:cxnLst/>
              <a:rect l="l" t="t" r="r" b="b"/>
              <a:pathLst>
                <a:path w="483870" h="490854">
                  <a:moveTo>
                    <a:pt x="246786" y="290156"/>
                  </a:moveTo>
                  <a:lnTo>
                    <a:pt x="81648" y="290156"/>
                  </a:lnTo>
                  <a:lnTo>
                    <a:pt x="79476" y="303911"/>
                  </a:lnTo>
                  <a:lnTo>
                    <a:pt x="88480" y="305409"/>
                  </a:lnTo>
                  <a:lnTo>
                    <a:pt x="246786" y="305409"/>
                  </a:lnTo>
                  <a:lnTo>
                    <a:pt x="246786" y="290156"/>
                  </a:lnTo>
                  <a:close/>
                </a:path>
                <a:path w="483870" h="490854">
                  <a:moveTo>
                    <a:pt x="246786" y="232968"/>
                  </a:moveTo>
                  <a:lnTo>
                    <a:pt x="86575" y="232968"/>
                  </a:lnTo>
                  <a:lnTo>
                    <a:pt x="79209" y="235115"/>
                  </a:lnTo>
                  <a:lnTo>
                    <a:pt x="83083" y="248221"/>
                  </a:lnTo>
                  <a:lnTo>
                    <a:pt x="246786" y="248221"/>
                  </a:lnTo>
                  <a:lnTo>
                    <a:pt x="246786" y="232968"/>
                  </a:lnTo>
                  <a:close/>
                </a:path>
                <a:path w="483870" h="490854">
                  <a:moveTo>
                    <a:pt x="246786" y="175780"/>
                  </a:moveTo>
                  <a:lnTo>
                    <a:pt x="86575" y="175780"/>
                  </a:lnTo>
                  <a:lnTo>
                    <a:pt x="79209" y="177927"/>
                  </a:lnTo>
                  <a:lnTo>
                    <a:pt x="83083" y="191033"/>
                  </a:lnTo>
                  <a:lnTo>
                    <a:pt x="246786" y="191033"/>
                  </a:lnTo>
                  <a:lnTo>
                    <a:pt x="246786" y="175780"/>
                  </a:lnTo>
                  <a:close/>
                </a:path>
                <a:path w="483870" h="490854">
                  <a:moveTo>
                    <a:pt x="246786" y="118605"/>
                  </a:moveTo>
                  <a:lnTo>
                    <a:pt x="86575" y="118605"/>
                  </a:lnTo>
                  <a:lnTo>
                    <a:pt x="79209" y="120751"/>
                  </a:lnTo>
                  <a:lnTo>
                    <a:pt x="83083" y="133858"/>
                  </a:lnTo>
                  <a:lnTo>
                    <a:pt x="246786" y="133858"/>
                  </a:lnTo>
                  <a:lnTo>
                    <a:pt x="246786" y="118605"/>
                  </a:lnTo>
                  <a:close/>
                </a:path>
                <a:path w="483870" h="490854">
                  <a:moveTo>
                    <a:pt x="421106" y="31864"/>
                  </a:moveTo>
                  <a:lnTo>
                    <a:pt x="395262" y="3797"/>
                  </a:lnTo>
                  <a:lnTo>
                    <a:pt x="389661" y="2311"/>
                  </a:lnTo>
                  <a:lnTo>
                    <a:pt x="337210" y="3797"/>
                  </a:lnTo>
                  <a:lnTo>
                    <a:pt x="283857" y="3187"/>
                  </a:lnTo>
                  <a:lnTo>
                    <a:pt x="176403" y="152"/>
                  </a:lnTo>
                  <a:lnTo>
                    <a:pt x="123291" y="0"/>
                  </a:lnTo>
                  <a:lnTo>
                    <a:pt x="69481" y="2311"/>
                  </a:lnTo>
                  <a:lnTo>
                    <a:pt x="70764" y="2311"/>
                  </a:lnTo>
                  <a:lnTo>
                    <a:pt x="62204" y="3657"/>
                  </a:lnTo>
                  <a:lnTo>
                    <a:pt x="36055" y="31013"/>
                  </a:lnTo>
                  <a:lnTo>
                    <a:pt x="36055" y="414058"/>
                  </a:lnTo>
                  <a:lnTo>
                    <a:pt x="6743" y="421551"/>
                  </a:lnTo>
                  <a:lnTo>
                    <a:pt x="0" y="446773"/>
                  </a:lnTo>
                  <a:lnTo>
                    <a:pt x="11468" y="474472"/>
                  </a:lnTo>
                  <a:lnTo>
                    <a:pt x="11544" y="474662"/>
                  </a:lnTo>
                  <a:lnTo>
                    <a:pt x="37172" y="490143"/>
                  </a:lnTo>
                  <a:lnTo>
                    <a:pt x="383946" y="490308"/>
                  </a:lnTo>
                  <a:lnTo>
                    <a:pt x="395719" y="487045"/>
                  </a:lnTo>
                  <a:lnTo>
                    <a:pt x="407835" y="477697"/>
                  </a:lnTo>
                  <a:lnTo>
                    <a:pt x="409930" y="475056"/>
                  </a:lnTo>
                  <a:lnTo>
                    <a:pt x="410400" y="474472"/>
                  </a:lnTo>
                  <a:lnTo>
                    <a:pt x="417283" y="465848"/>
                  </a:lnTo>
                  <a:lnTo>
                    <a:pt x="421106" y="455041"/>
                  </a:lnTo>
                  <a:lnTo>
                    <a:pt x="421106" y="406184"/>
                  </a:lnTo>
                  <a:lnTo>
                    <a:pt x="405866" y="406184"/>
                  </a:lnTo>
                  <a:lnTo>
                    <a:pt x="405866" y="452958"/>
                  </a:lnTo>
                  <a:lnTo>
                    <a:pt x="399389" y="464972"/>
                  </a:lnTo>
                  <a:lnTo>
                    <a:pt x="397586" y="466788"/>
                  </a:lnTo>
                  <a:lnTo>
                    <a:pt x="385191" y="474002"/>
                  </a:lnTo>
                  <a:lnTo>
                    <a:pt x="371233" y="474472"/>
                  </a:lnTo>
                  <a:lnTo>
                    <a:pt x="358686" y="468668"/>
                  </a:lnTo>
                  <a:lnTo>
                    <a:pt x="350494" y="457034"/>
                  </a:lnTo>
                  <a:lnTo>
                    <a:pt x="348780" y="447230"/>
                  </a:lnTo>
                  <a:lnTo>
                    <a:pt x="348576" y="441299"/>
                  </a:lnTo>
                  <a:lnTo>
                    <a:pt x="348513" y="439788"/>
                  </a:lnTo>
                  <a:lnTo>
                    <a:pt x="348424" y="437184"/>
                  </a:lnTo>
                  <a:lnTo>
                    <a:pt x="347065" y="429501"/>
                  </a:lnTo>
                  <a:lnTo>
                    <a:pt x="346710" y="427545"/>
                  </a:lnTo>
                  <a:lnTo>
                    <a:pt x="342963" y="422008"/>
                  </a:lnTo>
                  <a:lnTo>
                    <a:pt x="342963" y="475056"/>
                  </a:lnTo>
                  <a:lnTo>
                    <a:pt x="38912" y="475056"/>
                  </a:lnTo>
                  <a:lnTo>
                    <a:pt x="16357" y="441299"/>
                  </a:lnTo>
                  <a:lnTo>
                    <a:pt x="16319" y="439788"/>
                  </a:lnTo>
                  <a:lnTo>
                    <a:pt x="18313" y="432028"/>
                  </a:lnTo>
                  <a:lnTo>
                    <a:pt x="23812" y="429501"/>
                  </a:lnTo>
                  <a:lnTo>
                    <a:pt x="329641" y="430237"/>
                  </a:lnTo>
                  <a:lnTo>
                    <a:pt x="333057" y="441299"/>
                  </a:lnTo>
                  <a:lnTo>
                    <a:pt x="334162" y="452958"/>
                  </a:lnTo>
                  <a:lnTo>
                    <a:pt x="336334" y="464400"/>
                  </a:lnTo>
                  <a:lnTo>
                    <a:pt x="342963" y="475056"/>
                  </a:lnTo>
                  <a:lnTo>
                    <a:pt x="342963" y="422008"/>
                  </a:lnTo>
                  <a:lnTo>
                    <a:pt x="340906" y="418960"/>
                  </a:lnTo>
                  <a:lnTo>
                    <a:pt x="339966" y="418122"/>
                  </a:lnTo>
                  <a:lnTo>
                    <a:pt x="332955" y="414058"/>
                  </a:lnTo>
                  <a:lnTo>
                    <a:pt x="51308" y="414058"/>
                  </a:lnTo>
                  <a:lnTo>
                    <a:pt x="51308" y="35674"/>
                  </a:lnTo>
                  <a:lnTo>
                    <a:pt x="71285" y="17526"/>
                  </a:lnTo>
                  <a:lnTo>
                    <a:pt x="390664" y="18465"/>
                  </a:lnTo>
                  <a:lnTo>
                    <a:pt x="397027" y="19558"/>
                  </a:lnTo>
                  <a:lnTo>
                    <a:pt x="405866" y="29832"/>
                  </a:lnTo>
                  <a:lnTo>
                    <a:pt x="405866" y="91046"/>
                  </a:lnTo>
                  <a:lnTo>
                    <a:pt x="421106" y="91046"/>
                  </a:lnTo>
                  <a:lnTo>
                    <a:pt x="421106" y="31864"/>
                  </a:lnTo>
                  <a:close/>
                </a:path>
                <a:path w="483870" h="490854">
                  <a:moveTo>
                    <a:pt x="483349" y="215163"/>
                  </a:moveTo>
                  <a:lnTo>
                    <a:pt x="480771" y="205841"/>
                  </a:lnTo>
                  <a:lnTo>
                    <a:pt x="479526" y="204190"/>
                  </a:lnTo>
                  <a:lnTo>
                    <a:pt x="475373" y="198755"/>
                  </a:lnTo>
                  <a:lnTo>
                    <a:pt x="469963" y="193116"/>
                  </a:lnTo>
                  <a:lnTo>
                    <a:pt x="467245" y="187883"/>
                  </a:lnTo>
                  <a:lnTo>
                    <a:pt x="468071" y="182981"/>
                  </a:lnTo>
                  <a:lnTo>
                    <a:pt x="469976" y="177038"/>
                  </a:lnTo>
                  <a:lnTo>
                    <a:pt x="470992" y="170053"/>
                  </a:lnTo>
                  <a:lnTo>
                    <a:pt x="470979" y="169557"/>
                  </a:lnTo>
                  <a:lnTo>
                    <a:pt x="469226" y="161036"/>
                  </a:lnTo>
                  <a:lnTo>
                    <a:pt x="466547" y="157467"/>
                  </a:lnTo>
                  <a:lnTo>
                    <a:pt x="466547" y="220281"/>
                  </a:lnTo>
                  <a:lnTo>
                    <a:pt x="465175" y="224193"/>
                  </a:lnTo>
                  <a:lnTo>
                    <a:pt x="454977" y="226314"/>
                  </a:lnTo>
                  <a:lnTo>
                    <a:pt x="450291" y="249110"/>
                  </a:lnTo>
                  <a:lnTo>
                    <a:pt x="450189" y="249618"/>
                  </a:lnTo>
                  <a:lnTo>
                    <a:pt x="454685" y="250037"/>
                  </a:lnTo>
                  <a:lnTo>
                    <a:pt x="455307" y="255841"/>
                  </a:lnTo>
                  <a:lnTo>
                    <a:pt x="455307" y="257632"/>
                  </a:lnTo>
                  <a:lnTo>
                    <a:pt x="454279" y="263563"/>
                  </a:lnTo>
                  <a:lnTo>
                    <a:pt x="454240" y="263779"/>
                  </a:lnTo>
                  <a:lnTo>
                    <a:pt x="449795" y="267284"/>
                  </a:lnTo>
                  <a:lnTo>
                    <a:pt x="443471" y="269303"/>
                  </a:lnTo>
                  <a:lnTo>
                    <a:pt x="437515" y="271297"/>
                  </a:lnTo>
                  <a:lnTo>
                    <a:pt x="428688" y="278396"/>
                  </a:lnTo>
                  <a:lnTo>
                    <a:pt x="424573" y="286778"/>
                  </a:lnTo>
                  <a:lnTo>
                    <a:pt x="422351" y="294271"/>
                  </a:lnTo>
                  <a:lnTo>
                    <a:pt x="419214" y="298792"/>
                  </a:lnTo>
                  <a:lnTo>
                    <a:pt x="412229" y="299440"/>
                  </a:lnTo>
                  <a:lnTo>
                    <a:pt x="406146" y="297967"/>
                  </a:lnTo>
                  <a:lnTo>
                    <a:pt x="406146" y="314769"/>
                  </a:lnTo>
                  <a:lnTo>
                    <a:pt x="405853" y="314769"/>
                  </a:lnTo>
                  <a:lnTo>
                    <a:pt x="405853" y="370230"/>
                  </a:lnTo>
                  <a:lnTo>
                    <a:pt x="403377" y="368985"/>
                  </a:lnTo>
                  <a:lnTo>
                    <a:pt x="397446" y="366001"/>
                  </a:lnTo>
                  <a:lnTo>
                    <a:pt x="388289" y="360159"/>
                  </a:lnTo>
                  <a:lnTo>
                    <a:pt x="379145" y="355053"/>
                  </a:lnTo>
                  <a:lnTo>
                    <a:pt x="370560" y="352869"/>
                  </a:lnTo>
                  <a:lnTo>
                    <a:pt x="362699" y="355053"/>
                  </a:lnTo>
                  <a:lnTo>
                    <a:pt x="353682" y="360159"/>
                  </a:lnTo>
                  <a:lnTo>
                    <a:pt x="344982" y="365823"/>
                  </a:lnTo>
                  <a:lnTo>
                    <a:pt x="337235" y="370230"/>
                  </a:lnTo>
                  <a:lnTo>
                    <a:pt x="337235" y="313042"/>
                  </a:lnTo>
                  <a:lnTo>
                    <a:pt x="346430" y="314769"/>
                  </a:lnTo>
                  <a:lnTo>
                    <a:pt x="353301" y="320014"/>
                  </a:lnTo>
                  <a:lnTo>
                    <a:pt x="360502" y="325602"/>
                  </a:lnTo>
                  <a:lnTo>
                    <a:pt x="370674" y="328396"/>
                  </a:lnTo>
                  <a:lnTo>
                    <a:pt x="380466" y="325932"/>
                  </a:lnTo>
                  <a:lnTo>
                    <a:pt x="387870" y="320230"/>
                  </a:lnTo>
                  <a:lnTo>
                    <a:pt x="394246" y="314769"/>
                  </a:lnTo>
                  <a:lnTo>
                    <a:pt x="397649" y="313842"/>
                  </a:lnTo>
                  <a:lnTo>
                    <a:pt x="400621" y="313042"/>
                  </a:lnTo>
                  <a:lnTo>
                    <a:pt x="401764" y="313042"/>
                  </a:lnTo>
                  <a:lnTo>
                    <a:pt x="402653" y="313182"/>
                  </a:lnTo>
                  <a:lnTo>
                    <a:pt x="406146" y="314769"/>
                  </a:lnTo>
                  <a:lnTo>
                    <a:pt x="406146" y="297967"/>
                  </a:lnTo>
                  <a:lnTo>
                    <a:pt x="404126" y="297472"/>
                  </a:lnTo>
                  <a:lnTo>
                    <a:pt x="394525" y="297141"/>
                  </a:lnTo>
                  <a:lnTo>
                    <a:pt x="383082" y="302653"/>
                  </a:lnTo>
                  <a:lnTo>
                    <a:pt x="378955" y="305904"/>
                  </a:lnTo>
                  <a:lnTo>
                    <a:pt x="376986" y="313842"/>
                  </a:lnTo>
                  <a:lnTo>
                    <a:pt x="373507" y="313042"/>
                  </a:lnTo>
                  <a:lnTo>
                    <a:pt x="364058" y="310870"/>
                  </a:lnTo>
                  <a:lnTo>
                    <a:pt x="359181" y="301231"/>
                  </a:lnTo>
                  <a:lnTo>
                    <a:pt x="355244" y="299808"/>
                  </a:lnTo>
                  <a:lnTo>
                    <a:pt x="340283" y="294411"/>
                  </a:lnTo>
                  <a:lnTo>
                    <a:pt x="337388" y="299504"/>
                  </a:lnTo>
                  <a:lnTo>
                    <a:pt x="328549" y="299783"/>
                  </a:lnTo>
                  <a:lnTo>
                    <a:pt x="321868" y="298602"/>
                  </a:lnTo>
                  <a:lnTo>
                    <a:pt x="318998" y="294982"/>
                  </a:lnTo>
                  <a:lnTo>
                    <a:pt x="317792" y="289737"/>
                  </a:lnTo>
                  <a:lnTo>
                    <a:pt x="316090" y="283667"/>
                  </a:lnTo>
                  <a:lnTo>
                    <a:pt x="308813" y="274091"/>
                  </a:lnTo>
                  <a:lnTo>
                    <a:pt x="299897" y="269735"/>
                  </a:lnTo>
                  <a:lnTo>
                    <a:pt x="291731" y="267284"/>
                  </a:lnTo>
                  <a:lnTo>
                    <a:pt x="286804" y="263563"/>
                  </a:lnTo>
                  <a:lnTo>
                    <a:pt x="285470" y="260997"/>
                  </a:lnTo>
                  <a:lnTo>
                    <a:pt x="283832" y="257632"/>
                  </a:lnTo>
                  <a:lnTo>
                    <a:pt x="289077" y="253415"/>
                  </a:lnTo>
                  <a:lnTo>
                    <a:pt x="289407" y="250037"/>
                  </a:lnTo>
                  <a:lnTo>
                    <a:pt x="289496" y="249110"/>
                  </a:lnTo>
                  <a:lnTo>
                    <a:pt x="289610" y="246799"/>
                  </a:lnTo>
                  <a:lnTo>
                    <a:pt x="288137" y="235661"/>
                  </a:lnTo>
                  <a:lnTo>
                    <a:pt x="282905" y="227685"/>
                  </a:lnTo>
                  <a:lnTo>
                    <a:pt x="277190" y="221856"/>
                  </a:lnTo>
                  <a:lnTo>
                    <a:pt x="274294" y="216789"/>
                  </a:lnTo>
                  <a:lnTo>
                    <a:pt x="274878" y="215163"/>
                  </a:lnTo>
                  <a:lnTo>
                    <a:pt x="276720" y="210807"/>
                  </a:lnTo>
                  <a:lnTo>
                    <a:pt x="282727" y="204190"/>
                  </a:lnTo>
                  <a:lnTo>
                    <a:pt x="288290" y="195287"/>
                  </a:lnTo>
                  <a:lnTo>
                    <a:pt x="289318" y="184340"/>
                  </a:lnTo>
                  <a:lnTo>
                    <a:pt x="289356" y="184010"/>
                  </a:lnTo>
                  <a:lnTo>
                    <a:pt x="289445" y="182981"/>
                  </a:lnTo>
                  <a:lnTo>
                    <a:pt x="289483" y="182575"/>
                  </a:lnTo>
                  <a:lnTo>
                    <a:pt x="288785" y="177990"/>
                  </a:lnTo>
                  <a:lnTo>
                    <a:pt x="284645" y="174853"/>
                  </a:lnTo>
                  <a:lnTo>
                    <a:pt x="288137" y="161696"/>
                  </a:lnTo>
                  <a:lnTo>
                    <a:pt x="298411" y="162941"/>
                  </a:lnTo>
                  <a:lnTo>
                    <a:pt x="301523" y="161696"/>
                  </a:lnTo>
                  <a:lnTo>
                    <a:pt x="304025" y="160693"/>
                  </a:lnTo>
                  <a:lnTo>
                    <a:pt x="312356" y="154292"/>
                  </a:lnTo>
                  <a:lnTo>
                    <a:pt x="316318" y="146024"/>
                  </a:lnTo>
                  <a:lnTo>
                    <a:pt x="316407" y="145821"/>
                  </a:lnTo>
                  <a:lnTo>
                    <a:pt x="319087" y="137642"/>
                  </a:lnTo>
                  <a:lnTo>
                    <a:pt x="323253" y="132105"/>
                  </a:lnTo>
                  <a:lnTo>
                    <a:pt x="329209" y="131622"/>
                  </a:lnTo>
                  <a:lnTo>
                    <a:pt x="337350" y="133350"/>
                  </a:lnTo>
                  <a:lnTo>
                    <a:pt x="346938" y="133921"/>
                  </a:lnTo>
                  <a:lnTo>
                    <a:pt x="353047" y="131622"/>
                  </a:lnTo>
                  <a:lnTo>
                    <a:pt x="357251" y="130048"/>
                  </a:lnTo>
                  <a:lnTo>
                    <a:pt x="361734" y="125691"/>
                  </a:lnTo>
                  <a:lnTo>
                    <a:pt x="366090" y="120967"/>
                  </a:lnTo>
                  <a:lnTo>
                    <a:pt x="370636" y="118897"/>
                  </a:lnTo>
                  <a:lnTo>
                    <a:pt x="371144" y="118897"/>
                  </a:lnTo>
                  <a:lnTo>
                    <a:pt x="377151" y="121589"/>
                  </a:lnTo>
                  <a:lnTo>
                    <a:pt x="379361" y="123444"/>
                  </a:lnTo>
                  <a:lnTo>
                    <a:pt x="380288" y="126796"/>
                  </a:lnTo>
                  <a:lnTo>
                    <a:pt x="383057" y="129019"/>
                  </a:lnTo>
                  <a:lnTo>
                    <a:pt x="394093" y="133654"/>
                  </a:lnTo>
                  <a:lnTo>
                    <a:pt x="404939" y="133108"/>
                  </a:lnTo>
                  <a:lnTo>
                    <a:pt x="413537" y="131622"/>
                  </a:lnTo>
                  <a:lnTo>
                    <a:pt x="415048" y="131622"/>
                  </a:lnTo>
                  <a:lnTo>
                    <a:pt x="425183" y="146024"/>
                  </a:lnTo>
                  <a:lnTo>
                    <a:pt x="429056" y="154165"/>
                  </a:lnTo>
                  <a:lnTo>
                    <a:pt x="438416" y="160693"/>
                  </a:lnTo>
                  <a:lnTo>
                    <a:pt x="438988" y="161036"/>
                  </a:lnTo>
                  <a:lnTo>
                    <a:pt x="442849" y="162572"/>
                  </a:lnTo>
                  <a:lnTo>
                    <a:pt x="450761" y="162572"/>
                  </a:lnTo>
                  <a:lnTo>
                    <a:pt x="453059" y="164795"/>
                  </a:lnTo>
                  <a:lnTo>
                    <a:pt x="454914" y="169557"/>
                  </a:lnTo>
                  <a:lnTo>
                    <a:pt x="455002" y="169786"/>
                  </a:lnTo>
                  <a:lnTo>
                    <a:pt x="455104" y="170053"/>
                  </a:lnTo>
                  <a:lnTo>
                    <a:pt x="454126" y="176885"/>
                  </a:lnTo>
                  <a:lnTo>
                    <a:pt x="452437" y="184010"/>
                  </a:lnTo>
                  <a:lnTo>
                    <a:pt x="452348" y="184340"/>
                  </a:lnTo>
                  <a:lnTo>
                    <a:pt x="452183" y="187883"/>
                  </a:lnTo>
                  <a:lnTo>
                    <a:pt x="452094" y="189661"/>
                  </a:lnTo>
                  <a:lnTo>
                    <a:pt x="452005" y="191516"/>
                  </a:lnTo>
                  <a:lnTo>
                    <a:pt x="455828" y="200164"/>
                  </a:lnTo>
                  <a:lnTo>
                    <a:pt x="461683" y="206667"/>
                  </a:lnTo>
                  <a:lnTo>
                    <a:pt x="466331" y="212775"/>
                  </a:lnTo>
                  <a:lnTo>
                    <a:pt x="466445" y="216789"/>
                  </a:lnTo>
                  <a:lnTo>
                    <a:pt x="466547" y="220281"/>
                  </a:lnTo>
                  <a:lnTo>
                    <a:pt x="466547" y="157467"/>
                  </a:lnTo>
                  <a:lnTo>
                    <a:pt x="463677" y="153619"/>
                  </a:lnTo>
                  <a:lnTo>
                    <a:pt x="456247" y="149923"/>
                  </a:lnTo>
                  <a:lnTo>
                    <a:pt x="448703" y="147891"/>
                  </a:lnTo>
                  <a:lnTo>
                    <a:pt x="442861" y="145465"/>
                  </a:lnTo>
                  <a:lnTo>
                    <a:pt x="439991" y="140652"/>
                  </a:lnTo>
                  <a:lnTo>
                    <a:pt x="438137" y="133921"/>
                  </a:lnTo>
                  <a:lnTo>
                    <a:pt x="438010" y="133502"/>
                  </a:lnTo>
                  <a:lnTo>
                    <a:pt x="437197" y="131622"/>
                  </a:lnTo>
                  <a:lnTo>
                    <a:pt x="434619" y="125691"/>
                  </a:lnTo>
                  <a:lnTo>
                    <a:pt x="427494" y="118897"/>
                  </a:lnTo>
                  <a:lnTo>
                    <a:pt x="425767" y="118287"/>
                  </a:lnTo>
                  <a:lnTo>
                    <a:pt x="417245" y="115277"/>
                  </a:lnTo>
                  <a:lnTo>
                    <a:pt x="409295" y="116141"/>
                  </a:lnTo>
                  <a:lnTo>
                    <a:pt x="402361" y="118287"/>
                  </a:lnTo>
                  <a:lnTo>
                    <a:pt x="395795" y="118287"/>
                  </a:lnTo>
                  <a:lnTo>
                    <a:pt x="390525" y="116751"/>
                  </a:lnTo>
                  <a:lnTo>
                    <a:pt x="386727" y="106426"/>
                  </a:lnTo>
                  <a:lnTo>
                    <a:pt x="377405" y="104178"/>
                  </a:lnTo>
                  <a:lnTo>
                    <a:pt x="364286" y="104178"/>
                  </a:lnTo>
                  <a:lnTo>
                    <a:pt x="355981" y="109016"/>
                  </a:lnTo>
                  <a:lnTo>
                    <a:pt x="349605" y="115277"/>
                  </a:lnTo>
                  <a:lnTo>
                    <a:pt x="343801" y="118668"/>
                  </a:lnTo>
                  <a:lnTo>
                    <a:pt x="337019" y="117995"/>
                  </a:lnTo>
                  <a:lnTo>
                    <a:pt x="330657" y="115862"/>
                  </a:lnTo>
                  <a:lnTo>
                    <a:pt x="324408" y="115277"/>
                  </a:lnTo>
                  <a:lnTo>
                    <a:pt x="323075" y="115277"/>
                  </a:lnTo>
                  <a:lnTo>
                    <a:pt x="313677" y="118897"/>
                  </a:lnTo>
                  <a:lnTo>
                    <a:pt x="307378" y="124879"/>
                  </a:lnTo>
                  <a:lnTo>
                    <a:pt x="304558" y="131622"/>
                  </a:lnTo>
                  <a:lnTo>
                    <a:pt x="303072" y="137642"/>
                  </a:lnTo>
                  <a:lnTo>
                    <a:pt x="302971" y="138061"/>
                  </a:lnTo>
                  <a:lnTo>
                    <a:pt x="300253" y="143573"/>
                  </a:lnTo>
                  <a:lnTo>
                    <a:pt x="294957" y="146748"/>
                  </a:lnTo>
                  <a:lnTo>
                    <a:pt x="287985" y="148602"/>
                  </a:lnTo>
                  <a:lnTo>
                    <a:pt x="280581" y="151853"/>
                  </a:lnTo>
                  <a:lnTo>
                    <a:pt x="273951" y="159207"/>
                  </a:lnTo>
                  <a:lnTo>
                    <a:pt x="270510" y="169557"/>
                  </a:lnTo>
                  <a:lnTo>
                    <a:pt x="271360" y="176885"/>
                  </a:lnTo>
                  <a:lnTo>
                    <a:pt x="271437" y="177558"/>
                  </a:lnTo>
                  <a:lnTo>
                    <a:pt x="273659" y="184010"/>
                  </a:lnTo>
                  <a:lnTo>
                    <a:pt x="274066" y="189661"/>
                  </a:lnTo>
                  <a:lnTo>
                    <a:pt x="270713" y="194538"/>
                  </a:lnTo>
                  <a:lnTo>
                    <a:pt x="265455" y="199174"/>
                  </a:lnTo>
                  <a:lnTo>
                    <a:pt x="260718" y="205841"/>
                  </a:lnTo>
                  <a:lnTo>
                    <a:pt x="258914" y="216789"/>
                  </a:lnTo>
                  <a:lnTo>
                    <a:pt x="261327" y="226314"/>
                  </a:lnTo>
                  <a:lnTo>
                    <a:pt x="261378" y="226529"/>
                  </a:lnTo>
                  <a:lnTo>
                    <a:pt x="266344" y="232905"/>
                  </a:lnTo>
                  <a:lnTo>
                    <a:pt x="271373" y="237515"/>
                  </a:lnTo>
                  <a:lnTo>
                    <a:pt x="274002" y="241973"/>
                  </a:lnTo>
                  <a:lnTo>
                    <a:pt x="273253" y="249110"/>
                  </a:lnTo>
                  <a:lnTo>
                    <a:pt x="271068" y="255841"/>
                  </a:lnTo>
                  <a:lnTo>
                    <a:pt x="270687" y="260997"/>
                  </a:lnTo>
                  <a:lnTo>
                    <a:pt x="295744" y="284530"/>
                  </a:lnTo>
                  <a:lnTo>
                    <a:pt x="300596" y="286778"/>
                  </a:lnTo>
                  <a:lnTo>
                    <a:pt x="303161" y="289420"/>
                  </a:lnTo>
                  <a:lnTo>
                    <a:pt x="303149" y="289737"/>
                  </a:lnTo>
                  <a:lnTo>
                    <a:pt x="303034" y="294271"/>
                  </a:lnTo>
                  <a:lnTo>
                    <a:pt x="302958" y="297141"/>
                  </a:lnTo>
                  <a:lnTo>
                    <a:pt x="302856" y="301015"/>
                  </a:lnTo>
                  <a:lnTo>
                    <a:pt x="306717" y="305904"/>
                  </a:lnTo>
                  <a:lnTo>
                    <a:pt x="310718" y="310870"/>
                  </a:lnTo>
                  <a:lnTo>
                    <a:pt x="319163" y="314502"/>
                  </a:lnTo>
                  <a:lnTo>
                    <a:pt x="319760" y="314769"/>
                  </a:lnTo>
                  <a:lnTo>
                    <a:pt x="320116" y="316293"/>
                  </a:lnTo>
                  <a:lnTo>
                    <a:pt x="321106" y="331038"/>
                  </a:lnTo>
                  <a:lnTo>
                    <a:pt x="320001" y="349046"/>
                  </a:lnTo>
                  <a:lnTo>
                    <a:pt x="319430" y="363601"/>
                  </a:lnTo>
                  <a:lnTo>
                    <a:pt x="319341" y="365823"/>
                  </a:lnTo>
                  <a:lnTo>
                    <a:pt x="319303" y="366903"/>
                  </a:lnTo>
                  <a:lnTo>
                    <a:pt x="321525" y="381165"/>
                  </a:lnTo>
                  <a:lnTo>
                    <a:pt x="331673" y="389115"/>
                  </a:lnTo>
                  <a:lnTo>
                    <a:pt x="345694" y="383882"/>
                  </a:lnTo>
                  <a:lnTo>
                    <a:pt x="359892" y="374230"/>
                  </a:lnTo>
                  <a:lnTo>
                    <a:pt x="368046" y="370230"/>
                  </a:lnTo>
                  <a:lnTo>
                    <a:pt x="370573" y="368985"/>
                  </a:lnTo>
                  <a:lnTo>
                    <a:pt x="382130" y="374637"/>
                  </a:lnTo>
                  <a:lnTo>
                    <a:pt x="398170" y="384848"/>
                  </a:lnTo>
                  <a:lnTo>
                    <a:pt x="413105" y="389115"/>
                  </a:lnTo>
                  <a:lnTo>
                    <a:pt x="415886" y="384848"/>
                  </a:lnTo>
                  <a:lnTo>
                    <a:pt x="421144" y="376936"/>
                  </a:lnTo>
                  <a:lnTo>
                    <a:pt x="421259" y="370230"/>
                  </a:lnTo>
                  <a:lnTo>
                    <a:pt x="421170" y="355053"/>
                  </a:lnTo>
                  <a:lnTo>
                    <a:pt x="420890" y="343662"/>
                  </a:lnTo>
                  <a:lnTo>
                    <a:pt x="420700" y="331038"/>
                  </a:lnTo>
                  <a:lnTo>
                    <a:pt x="426364" y="313042"/>
                  </a:lnTo>
                  <a:lnTo>
                    <a:pt x="431571" y="311340"/>
                  </a:lnTo>
                  <a:lnTo>
                    <a:pt x="438772" y="299808"/>
                  </a:lnTo>
                  <a:lnTo>
                    <a:pt x="438772" y="299504"/>
                  </a:lnTo>
                  <a:lnTo>
                    <a:pt x="438848" y="289420"/>
                  </a:lnTo>
                  <a:lnTo>
                    <a:pt x="442887" y="286207"/>
                  </a:lnTo>
                  <a:lnTo>
                    <a:pt x="449110" y="283451"/>
                  </a:lnTo>
                  <a:lnTo>
                    <a:pt x="457060" y="281152"/>
                  </a:lnTo>
                  <a:lnTo>
                    <a:pt x="464654" y="277152"/>
                  </a:lnTo>
                  <a:lnTo>
                    <a:pt x="469823" y="269303"/>
                  </a:lnTo>
                  <a:lnTo>
                    <a:pt x="470814" y="260997"/>
                  </a:lnTo>
                  <a:lnTo>
                    <a:pt x="469734" y="253415"/>
                  </a:lnTo>
                  <a:lnTo>
                    <a:pt x="469722" y="253263"/>
                  </a:lnTo>
                  <a:lnTo>
                    <a:pt x="468274" y="247294"/>
                  </a:lnTo>
                  <a:lnTo>
                    <a:pt x="468160" y="246799"/>
                  </a:lnTo>
                  <a:lnTo>
                    <a:pt x="467766" y="242303"/>
                  </a:lnTo>
                  <a:lnTo>
                    <a:pt x="470992" y="237020"/>
                  </a:lnTo>
                  <a:lnTo>
                    <a:pt x="476377" y="231736"/>
                  </a:lnTo>
                  <a:lnTo>
                    <a:pt x="481355" y="224955"/>
                  </a:lnTo>
                  <a:lnTo>
                    <a:pt x="483349" y="21516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126130" y="3974040"/>
              <a:ext cx="135330" cy="136660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6698159" y="3959683"/>
            <a:ext cx="5015230" cy="25648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3130">
              <a:lnSpc>
                <a:spcPct val="100000"/>
              </a:lnSpc>
              <a:spcBef>
                <a:spcPts val="100"/>
              </a:spcBef>
            </a:pPr>
            <a:r>
              <a:rPr lang="hu-HU" b="1" spc="-10" dirty="0">
                <a:solidFill>
                  <a:srgbClr val="A9DCD3"/>
                </a:solidFill>
                <a:latin typeface="Montserrat"/>
                <a:cs typeface="Montserrat"/>
              </a:rPr>
              <a:t>MINŐSÍTÉSEK</a:t>
            </a:r>
            <a:endParaRPr b="1" dirty="0">
              <a:latin typeface="Montserrat"/>
              <a:cs typeface="Montserrat"/>
            </a:endParaRPr>
          </a:p>
          <a:p>
            <a:pPr>
              <a:lnSpc>
                <a:spcPct val="100000"/>
              </a:lnSpc>
              <a:spcBef>
                <a:spcPts val="715"/>
              </a:spcBef>
            </a:pPr>
            <a:endParaRPr sz="1700" dirty="0">
              <a:latin typeface="Montserrat"/>
              <a:cs typeface="Montserrat"/>
            </a:endParaRPr>
          </a:p>
          <a:p>
            <a:pPr marL="12700" marR="5080" algn="just">
              <a:lnSpc>
                <a:spcPts val="1500"/>
              </a:lnSpc>
            </a:pPr>
            <a:r>
              <a:rPr lang="hu-HU" sz="1400" dirty="0">
                <a:solidFill>
                  <a:srgbClr val="6C6D70"/>
                </a:solidFill>
                <a:latin typeface="Montserrat"/>
                <a:cs typeface="Montserrat"/>
              </a:rPr>
              <a:t>Termékeink a legszigorúbb minősítő tanúsítványokkal rendelkeznek és megfelelnek a minősítő szabályozásnak</a:t>
            </a:r>
            <a:r>
              <a:rPr lang="en-US" sz="1400" dirty="0">
                <a:solidFill>
                  <a:srgbClr val="6C6D70"/>
                </a:solidFill>
                <a:latin typeface="Montserrat"/>
                <a:cs typeface="Montserrat"/>
              </a:rPr>
              <a:t>. </a:t>
            </a:r>
            <a:r>
              <a:rPr lang="hu-HU" sz="1400" dirty="0">
                <a:solidFill>
                  <a:srgbClr val="6C6D70"/>
                </a:solidFill>
                <a:latin typeface="Montserrat"/>
                <a:cs typeface="Montserrat"/>
              </a:rPr>
              <a:t>Büszkén emeljük ki, hogy számos termékünk H</a:t>
            </a:r>
            <a:r>
              <a:rPr lang="en-US" sz="1400" dirty="0" err="1">
                <a:solidFill>
                  <a:srgbClr val="6C6D70"/>
                </a:solidFill>
                <a:latin typeface="Montserrat"/>
                <a:cs typeface="Montserrat"/>
              </a:rPr>
              <a:t>alal</a:t>
            </a:r>
            <a:r>
              <a:rPr lang="en-US" sz="1400" dirty="0">
                <a:solidFill>
                  <a:srgbClr val="6C6D70"/>
                </a:solidFill>
                <a:latin typeface="Montserrat"/>
                <a:cs typeface="Montserrat"/>
              </a:rPr>
              <a:t>-</a:t>
            </a:r>
            <a:r>
              <a:rPr lang="hu-HU" sz="1400" dirty="0">
                <a:solidFill>
                  <a:srgbClr val="6C6D70"/>
                </a:solidFill>
                <a:latin typeface="Montserrat"/>
                <a:cs typeface="Montserrat"/>
              </a:rPr>
              <a:t>minősített</a:t>
            </a:r>
            <a:r>
              <a:rPr lang="en-US" sz="1400" dirty="0">
                <a:solidFill>
                  <a:srgbClr val="6C6D70"/>
                </a:solidFill>
                <a:latin typeface="Montserrat"/>
                <a:cs typeface="Montserrat"/>
              </a:rPr>
              <a:t>. </a:t>
            </a:r>
            <a:r>
              <a:rPr lang="hu-HU" sz="1400" dirty="0">
                <a:solidFill>
                  <a:srgbClr val="6C6D70"/>
                </a:solidFill>
                <a:latin typeface="Montserrat"/>
                <a:cs typeface="Montserrat"/>
              </a:rPr>
              <a:t>Ezenkívül rendelkezünk </a:t>
            </a:r>
            <a:r>
              <a:rPr lang="en-US" sz="1400" dirty="0">
                <a:solidFill>
                  <a:srgbClr val="6C6D70"/>
                </a:solidFill>
                <a:latin typeface="Montserrat"/>
                <a:cs typeface="Montserrat"/>
              </a:rPr>
              <a:t>NF EO </a:t>
            </a:r>
            <a:r>
              <a:rPr lang="hu-HU" sz="1400" dirty="0">
                <a:solidFill>
                  <a:srgbClr val="6C6D70"/>
                </a:solidFill>
                <a:latin typeface="Montserrat"/>
                <a:cs typeface="Montserrat"/>
              </a:rPr>
              <a:t>és </a:t>
            </a:r>
            <a:r>
              <a:rPr lang="en-US" sz="1400" dirty="0">
                <a:solidFill>
                  <a:srgbClr val="6C6D70"/>
                </a:solidFill>
                <a:latin typeface="Montserrat"/>
                <a:cs typeface="Montserrat"/>
              </a:rPr>
              <a:t>ISO 22716 </a:t>
            </a:r>
            <a:r>
              <a:rPr lang="hu-HU" sz="1400" dirty="0">
                <a:solidFill>
                  <a:srgbClr val="6C6D70"/>
                </a:solidFill>
                <a:latin typeface="Montserrat"/>
                <a:cs typeface="Montserrat"/>
              </a:rPr>
              <a:t>minősítésekkel</a:t>
            </a:r>
            <a:r>
              <a:rPr lang="en-US" sz="1400" dirty="0">
                <a:solidFill>
                  <a:srgbClr val="6C6D70"/>
                </a:solidFill>
                <a:latin typeface="Montserrat"/>
                <a:cs typeface="Montserrat"/>
              </a:rPr>
              <a:t>, </a:t>
            </a:r>
            <a:r>
              <a:rPr lang="hu-HU" sz="1400" dirty="0">
                <a:solidFill>
                  <a:srgbClr val="6C6D70"/>
                </a:solidFill>
                <a:latin typeface="Montserrat"/>
                <a:cs typeface="Montserrat"/>
              </a:rPr>
              <a:t>mint a </a:t>
            </a:r>
            <a:r>
              <a:rPr lang="en-US" sz="1400" dirty="0">
                <a:solidFill>
                  <a:srgbClr val="6C6D70"/>
                </a:solidFill>
                <a:latin typeface="Montserrat"/>
                <a:cs typeface="Montserrat"/>
              </a:rPr>
              <a:t> Cosmetic Manufacturing Registration</a:t>
            </a:r>
            <a:r>
              <a:rPr lang="hu-HU" sz="1400" dirty="0">
                <a:solidFill>
                  <a:srgbClr val="6C6D70"/>
                </a:solidFill>
                <a:latin typeface="Montserrat"/>
                <a:cs typeface="Montserrat"/>
              </a:rPr>
              <a:t> (regisztrált manufaktúra)</a:t>
            </a:r>
            <a:r>
              <a:rPr lang="en-US" sz="1400" dirty="0">
                <a:solidFill>
                  <a:srgbClr val="6C6D70"/>
                </a:solidFill>
                <a:latin typeface="Montserrat"/>
                <a:cs typeface="Montserrat"/>
              </a:rPr>
              <a:t> </a:t>
            </a:r>
            <a:r>
              <a:rPr lang="hu-HU" sz="1400" dirty="0">
                <a:solidFill>
                  <a:srgbClr val="6C6D70"/>
                </a:solidFill>
                <a:latin typeface="Montserrat"/>
                <a:cs typeface="Montserrat"/>
              </a:rPr>
              <a:t>és</a:t>
            </a:r>
            <a:r>
              <a:rPr lang="en-US" sz="1400" dirty="0">
                <a:solidFill>
                  <a:srgbClr val="6C6D70"/>
                </a:solidFill>
                <a:latin typeface="Montserrat"/>
                <a:cs typeface="Montserrat"/>
              </a:rPr>
              <a:t> a Human Health &amp; Safety </a:t>
            </a:r>
            <a:r>
              <a:rPr lang="hu-HU" sz="1400" dirty="0">
                <a:solidFill>
                  <a:srgbClr val="6C6D70"/>
                </a:solidFill>
                <a:latin typeface="Montserrat"/>
                <a:cs typeface="Montserrat"/>
              </a:rPr>
              <a:t> (Emberi Egészség és Biztonságosság) minősítés</a:t>
            </a:r>
            <a:r>
              <a:rPr lang="en-US" sz="1400" dirty="0">
                <a:solidFill>
                  <a:srgbClr val="6C6D70"/>
                </a:solidFill>
                <a:latin typeface="Montserrat"/>
                <a:cs typeface="Montserrat"/>
              </a:rPr>
              <a:t>. </a:t>
            </a:r>
            <a:r>
              <a:rPr lang="hu-HU" sz="1400" dirty="0">
                <a:solidFill>
                  <a:srgbClr val="6C6D70"/>
                </a:solidFill>
                <a:latin typeface="Montserrat"/>
                <a:cs typeface="Montserrat"/>
              </a:rPr>
              <a:t>Ezek az eredmények hűen tükrözik, hogy készítményeink előállítása minden szabályozásnak megfelel.</a:t>
            </a:r>
            <a:endParaRPr sz="1400" dirty="0">
              <a:latin typeface="Montserrat"/>
              <a:cs typeface="Montserrat"/>
            </a:endParaRPr>
          </a:p>
        </p:txBody>
      </p:sp>
      <p:pic>
        <p:nvPicPr>
          <p:cNvPr id="18" name="object 1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710847" y="1373144"/>
            <a:ext cx="705154" cy="705154"/>
          </a:xfrm>
          <a:prstGeom prst="rect">
            <a:avLst/>
          </a:prstGeom>
        </p:spPr>
      </p:pic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7598928" y="1613508"/>
            <a:ext cx="1392672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hu-HU" sz="1800" spc="-10" dirty="0">
                <a:latin typeface="Montserrat"/>
                <a:cs typeface="Montserrat"/>
              </a:rPr>
              <a:t>MINŐSÉG</a:t>
            </a:r>
            <a:endParaRPr sz="1800" dirty="0">
              <a:latin typeface="Montserrat"/>
              <a:cs typeface="Montserra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698159" y="2233265"/>
            <a:ext cx="5015230" cy="615553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 marR="5080" algn="just">
              <a:lnSpc>
                <a:spcPts val="1500"/>
              </a:lnSpc>
              <a:spcBef>
                <a:spcPts val="300"/>
              </a:spcBef>
            </a:pPr>
            <a:r>
              <a:rPr lang="hu-HU" sz="1400" dirty="0">
                <a:solidFill>
                  <a:srgbClr val="6C6D70"/>
                </a:solidFill>
                <a:latin typeface="Montserrat"/>
                <a:cs typeface="Montserrat"/>
              </a:rPr>
              <a:t>Termékeink legmagasabb minőségének és hatékonyságának garanciája a szigorú ellenőrzési és tesztelési szabályok követése és betartása.</a:t>
            </a:r>
            <a:endParaRPr sz="1400" dirty="0">
              <a:latin typeface="Montserrat"/>
              <a:cs typeface="Montserrat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584862" y="4883391"/>
            <a:ext cx="535305" cy="319405"/>
          </a:xfrm>
          <a:custGeom>
            <a:avLst/>
            <a:gdLst/>
            <a:ahLst/>
            <a:cxnLst/>
            <a:rect l="l" t="t" r="r" b="b"/>
            <a:pathLst>
              <a:path w="535304" h="319404">
                <a:moveTo>
                  <a:pt x="535139" y="0"/>
                </a:moveTo>
                <a:lnTo>
                  <a:pt x="0" y="0"/>
                </a:lnTo>
                <a:lnTo>
                  <a:pt x="0" y="318833"/>
                </a:lnTo>
                <a:lnTo>
                  <a:pt x="535139" y="318833"/>
                </a:lnTo>
                <a:lnTo>
                  <a:pt x="53513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406776" y="4278604"/>
            <a:ext cx="318135" cy="46355"/>
          </a:xfrm>
          <a:custGeom>
            <a:avLst/>
            <a:gdLst/>
            <a:ahLst/>
            <a:cxnLst/>
            <a:rect l="l" t="t" r="r" b="b"/>
            <a:pathLst>
              <a:path w="318135" h="46354">
                <a:moveTo>
                  <a:pt x="317881" y="0"/>
                </a:moveTo>
                <a:lnTo>
                  <a:pt x="0" y="0"/>
                </a:lnTo>
                <a:lnTo>
                  <a:pt x="0" y="46304"/>
                </a:lnTo>
                <a:lnTo>
                  <a:pt x="317881" y="46304"/>
                </a:lnTo>
                <a:lnTo>
                  <a:pt x="31788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3360597"/>
            <a:ext cx="12192635" cy="3497579"/>
            <a:chOff x="0" y="3360597"/>
            <a:chExt cx="12192635" cy="3497579"/>
          </a:xfrm>
        </p:grpSpPr>
        <p:sp>
          <p:nvSpPr>
            <p:cNvPr id="3" name="object 3"/>
            <p:cNvSpPr/>
            <p:nvPr/>
          </p:nvSpPr>
          <p:spPr>
            <a:xfrm>
              <a:off x="0" y="3360597"/>
              <a:ext cx="12192635" cy="3497579"/>
            </a:xfrm>
            <a:custGeom>
              <a:avLst/>
              <a:gdLst/>
              <a:ahLst/>
              <a:cxnLst/>
              <a:rect l="l" t="t" r="r" b="b"/>
              <a:pathLst>
                <a:path w="12192635" h="3497579">
                  <a:moveTo>
                    <a:pt x="12192114" y="0"/>
                  </a:moveTo>
                  <a:lnTo>
                    <a:pt x="0" y="0"/>
                  </a:lnTo>
                  <a:lnTo>
                    <a:pt x="0" y="3497402"/>
                  </a:lnTo>
                  <a:lnTo>
                    <a:pt x="12192114" y="3497402"/>
                  </a:lnTo>
                  <a:lnTo>
                    <a:pt x="12192114" y="0"/>
                  </a:lnTo>
                  <a:close/>
                </a:path>
              </a:pathLst>
            </a:custGeom>
            <a:solidFill>
              <a:srgbClr val="A9DC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611" y="3390354"/>
              <a:ext cx="4194454" cy="268464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46270" y="3390354"/>
              <a:ext cx="3965663" cy="268464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251126" y="3390354"/>
              <a:ext cx="3941000" cy="2684640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81756" y="434738"/>
            <a:ext cx="340423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640"/>
              </a:lnSpc>
              <a:spcBef>
                <a:spcPts val="100"/>
              </a:spcBef>
            </a:pPr>
            <a:r>
              <a:rPr spc="-10" dirty="0"/>
              <a:t>CARELIKA</a:t>
            </a:r>
          </a:p>
          <a:p>
            <a:pPr marL="12700">
              <a:lnSpc>
                <a:spcPts val="2640"/>
              </a:lnSpc>
            </a:pPr>
            <a:r>
              <a:rPr lang="hu-HU" spc="-10" dirty="0"/>
              <a:t>MÁRKA FILOZÓFIA</a:t>
            </a:r>
            <a:endParaRPr spc="-10" dirty="0"/>
          </a:p>
        </p:txBody>
      </p:sp>
      <p:sp>
        <p:nvSpPr>
          <p:cNvPr id="8" name="object 8"/>
          <p:cNvSpPr txBox="1"/>
          <p:nvPr/>
        </p:nvSpPr>
        <p:spPr>
          <a:xfrm>
            <a:off x="481756" y="1493204"/>
            <a:ext cx="1126617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hu-HU" sz="1400" b="1" spc="-25" dirty="0">
                <a:solidFill>
                  <a:srgbClr val="6C6D70"/>
                </a:solidFill>
                <a:latin typeface="Montserrat ExtraBold"/>
                <a:cs typeface="Montserrat ExtraBold"/>
              </a:rPr>
              <a:t>A CARELIKA MÁRKA-FILOZÓFIA ALAPJAI:</a:t>
            </a:r>
            <a:r>
              <a:rPr lang="en-US" sz="1400" b="1" spc="-25" dirty="0">
                <a:solidFill>
                  <a:srgbClr val="6C6D70"/>
                </a:solidFill>
                <a:latin typeface="Montserrat ExtraBold"/>
                <a:cs typeface="Montserrat ExtraBold"/>
              </a:rPr>
              <a:t> </a:t>
            </a:r>
            <a:r>
              <a:rPr lang="hu-HU" sz="1400" b="1" spc="-25" dirty="0">
                <a:solidFill>
                  <a:srgbClr val="6C6D70"/>
                </a:solidFill>
                <a:latin typeface="Montserrat ExtraBold"/>
                <a:cs typeface="Montserrat ExtraBold"/>
              </a:rPr>
              <a:t>MINŐSÉG</a:t>
            </a:r>
            <a:r>
              <a:rPr lang="en-US" sz="1400" b="1" spc="-25" dirty="0">
                <a:solidFill>
                  <a:srgbClr val="6C6D70"/>
                </a:solidFill>
                <a:latin typeface="Montserrat ExtraBold"/>
                <a:cs typeface="Montserrat ExtraBold"/>
              </a:rPr>
              <a:t>, INNOV</a:t>
            </a:r>
            <a:r>
              <a:rPr lang="hu-HU" sz="1400" b="1" spc="-25" dirty="0">
                <a:solidFill>
                  <a:srgbClr val="6C6D70"/>
                </a:solidFill>
                <a:latin typeface="Montserrat ExtraBold"/>
                <a:cs typeface="Montserrat ExtraBold"/>
              </a:rPr>
              <a:t>ÁCIÓ</a:t>
            </a:r>
            <a:r>
              <a:rPr lang="en-US" sz="1400" b="1" spc="-25" dirty="0">
                <a:solidFill>
                  <a:srgbClr val="6C6D70"/>
                </a:solidFill>
                <a:latin typeface="Montserrat ExtraBold"/>
                <a:cs typeface="Montserrat ExtraBold"/>
              </a:rPr>
              <a:t>, </a:t>
            </a:r>
            <a:r>
              <a:rPr lang="hu-HU" sz="1400" b="1" spc="-25" dirty="0">
                <a:solidFill>
                  <a:srgbClr val="6C6D70"/>
                </a:solidFill>
                <a:latin typeface="Montserrat ExtraBold"/>
                <a:cs typeface="Montserrat ExtraBold"/>
              </a:rPr>
              <a:t>ÉS </a:t>
            </a:r>
            <a:r>
              <a:rPr lang="en-US" sz="1400" b="1" spc="-25" dirty="0">
                <a:solidFill>
                  <a:srgbClr val="6C6D70"/>
                </a:solidFill>
                <a:latin typeface="Montserrat ExtraBold"/>
                <a:cs typeface="Montserrat ExtraBold"/>
              </a:rPr>
              <a:t>T</a:t>
            </a:r>
            <a:r>
              <a:rPr lang="hu-HU" sz="1400" b="1" spc="-25" dirty="0">
                <a:solidFill>
                  <a:srgbClr val="6C6D70"/>
                </a:solidFill>
                <a:latin typeface="Montserrat ExtraBold"/>
                <a:cs typeface="Montserrat ExtraBold"/>
              </a:rPr>
              <a:t>ERMÉSZETESSÉG</a:t>
            </a:r>
            <a:r>
              <a:rPr lang="en-US" sz="1400" spc="-10" dirty="0">
                <a:solidFill>
                  <a:srgbClr val="6C6D70"/>
                </a:solidFill>
                <a:latin typeface="Montserrat"/>
                <a:cs typeface="Montserrat"/>
              </a:rPr>
              <a:t>.</a:t>
            </a:r>
            <a:endParaRPr lang="en-US" sz="1400" dirty="0">
              <a:latin typeface="Montserrat"/>
              <a:cs typeface="Montserrat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89064" y="2249995"/>
            <a:ext cx="170815" cy="792480"/>
          </a:xfrm>
          <a:custGeom>
            <a:avLst/>
            <a:gdLst/>
            <a:ahLst/>
            <a:cxnLst/>
            <a:rect l="l" t="t" r="r" b="b"/>
            <a:pathLst>
              <a:path w="170815" h="792480">
                <a:moveTo>
                  <a:pt x="170459" y="0"/>
                </a:moveTo>
                <a:lnTo>
                  <a:pt x="0" y="0"/>
                </a:lnTo>
                <a:lnTo>
                  <a:pt x="0" y="791997"/>
                </a:lnTo>
                <a:lnTo>
                  <a:pt x="170459" y="791997"/>
                </a:lnTo>
                <a:lnTo>
                  <a:pt x="170459" y="0"/>
                </a:lnTo>
                <a:close/>
              </a:path>
            </a:pathLst>
          </a:custGeom>
          <a:solidFill>
            <a:srgbClr val="A9DC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24434" y="2228024"/>
            <a:ext cx="3596980" cy="1000274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 marR="5080" algn="just">
              <a:lnSpc>
                <a:spcPts val="1500"/>
              </a:lnSpc>
              <a:spcBef>
                <a:spcPts val="300"/>
              </a:spcBef>
            </a:pPr>
            <a:r>
              <a:rPr lang="hu-HU" sz="1400" dirty="0">
                <a:solidFill>
                  <a:srgbClr val="6C6D70"/>
                </a:solidFill>
                <a:latin typeface="Montserrat"/>
                <a:cs typeface="Montserrat"/>
              </a:rPr>
              <a:t>A </a:t>
            </a:r>
            <a:r>
              <a:rPr lang="hu-HU" sz="1400" dirty="0" err="1">
                <a:solidFill>
                  <a:srgbClr val="6C6D70"/>
                </a:solidFill>
                <a:latin typeface="Montserrat"/>
                <a:cs typeface="Montserrat"/>
              </a:rPr>
              <a:t>kozmetológia</a:t>
            </a:r>
            <a:r>
              <a:rPr lang="hu-HU" sz="1400" dirty="0">
                <a:solidFill>
                  <a:srgbClr val="6C6D70"/>
                </a:solidFill>
                <a:latin typeface="Montserrat"/>
                <a:cs typeface="Montserrat"/>
              </a:rPr>
              <a:t> élvonalában állunk és maradunk</a:t>
            </a:r>
            <a:r>
              <a:rPr lang="en-US" sz="1400" dirty="0">
                <a:solidFill>
                  <a:srgbClr val="6C6D70"/>
                </a:solidFill>
                <a:latin typeface="Montserrat"/>
                <a:cs typeface="Montserrat"/>
              </a:rPr>
              <a:t>,</a:t>
            </a:r>
            <a:r>
              <a:rPr lang="hu-HU" sz="1400" dirty="0">
                <a:solidFill>
                  <a:srgbClr val="6C6D70"/>
                </a:solidFill>
                <a:latin typeface="Montserrat"/>
                <a:cs typeface="Montserrat"/>
              </a:rPr>
              <a:t> mert készítményeinkben folyamatosan alkalmazzuk a tudomány leginnovatívabb </a:t>
            </a:r>
            <a:r>
              <a:rPr lang="en-US" sz="1400" dirty="0">
                <a:solidFill>
                  <a:srgbClr val="6C6D70"/>
                </a:solidFill>
                <a:latin typeface="Montserrat"/>
                <a:cs typeface="Montserrat"/>
              </a:rPr>
              <a:t> </a:t>
            </a:r>
            <a:r>
              <a:rPr lang="hu-HU" sz="1400" dirty="0">
                <a:solidFill>
                  <a:srgbClr val="6C6D70"/>
                </a:solidFill>
                <a:latin typeface="Montserrat"/>
                <a:cs typeface="Montserrat"/>
              </a:rPr>
              <a:t>hatóanyagait és hatóanyag formuláit.</a:t>
            </a:r>
            <a:endParaRPr sz="1400" dirty="0">
              <a:latin typeface="Montserrat"/>
              <a:cs typeface="Montserrat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376267" y="2249995"/>
            <a:ext cx="170815" cy="792480"/>
          </a:xfrm>
          <a:custGeom>
            <a:avLst/>
            <a:gdLst/>
            <a:ahLst/>
            <a:cxnLst/>
            <a:rect l="l" t="t" r="r" b="b"/>
            <a:pathLst>
              <a:path w="170814" h="792480">
                <a:moveTo>
                  <a:pt x="170459" y="0"/>
                </a:moveTo>
                <a:lnTo>
                  <a:pt x="0" y="0"/>
                </a:lnTo>
                <a:lnTo>
                  <a:pt x="0" y="791997"/>
                </a:lnTo>
                <a:lnTo>
                  <a:pt x="170459" y="791997"/>
                </a:lnTo>
                <a:lnTo>
                  <a:pt x="170459" y="0"/>
                </a:lnTo>
                <a:close/>
              </a:path>
            </a:pathLst>
          </a:custGeom>
          <a:solidFill>
            <a:srgbClr val="A9DC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686547" y="2213607"/>
            <a:ext cx="3314453" cy="807913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 marR="5080" algn="just">
              <a:lnSpc>
                <a:spcPts val="1500"/>
              </a:lnSpc>
              <a:spcBef>
                <a:spcPts val="300"/>
              </a:spcBef>
            </a:pPr>
            <a:r>
              <a:rPr lang="hu-HU" sz="1400" dirty="0">
                <a:solidFill>
                  <a:srgbClr val="6C6D70"/>
                </a:solidFill>
                <a:latin typeface="Montserrat"/>
                <a:cs typeface="Montserrat"/>
              </a:rPr>
              <a:t>A </a:t>
            </a:r>
            <a:r>
              <a:rPr lang="en-US" sz="1400" dirty="0" err="1">
                <a:solidFill>
                  <a:srgbClr val="6C6D70"/>
                </a:solidFill>
                <a:latin typeface="Montserrat"/>
                <a:cs typeface="Montserrat"/>
              </a:rPr>
              <a:t>Carelika</a:t>
            </a:r>
            <a:r>
              <a:rPr lang="en-US" sz="1400" dirty="0">
                <a:solidFill>
                  <a:srgbClr val="6C6D70"/>
                </a:solidFill>
                <a:latin typeface="Montserrat"/>
                <a:cs typeface="Montserrat"/>
              </a:rPr>
              <a:t> </a:t>
            </a:r>
            <a:r>
              <a:rPr lang="hu-HU" sz="1400" dirty="0">
                <a:solidFill>
                  <a:srgbClr val="6C6D70"/>
                </a:solidFill>
                <a:latin typeface="Montserrat"/>
                <a:cs typeface="Montserrat"/>
              </a:rPr>
              <a:t>készítmények alkotói természetes növényi kivonatok, biotechnológiai eljárással nyert kivonatok és ezek elegyei.</a:t>
            </a:r>
            <a:endParaRPr sz="1400" dirty="0">
              <a:latin typeface="Montserrat"/>
              <a:cs typeface="Montserra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035230" y="2213607"/>
            <a:ext cx="2928170" cy="615553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 marR="5080" algn="just">
              <a:lnSpc>
                <a:spcPts val="1500"/>
              </a:lnSpc>
              <a:spcBef>
                <a:spcPts val="300"/>
              </a:spcBef>
            </a:pPr>
            <a:r>
              <a:rPr lang="hu-HU" sz="1400" dirty="0">
                <a:solidFill>
                  <a:srgbClr val="6C6D70"/>
                </a:solidFill>
                <a:latin typeface="Montserrat"/>
                <a:cs typeface="Montserrat"/>
              </a:rPr>
              <a:t>Hiszünk a természetes alkotók erejében, és a hozzájuk vezető tudományban.</a:t>
            </a:r>
            <a:endParaRPr sz="1400" dirty="0">
              <a:latin typeface="Montserrat"/>
              <a:cs typeface="Montserrat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8745397" y="2249995"/>
            <a:ext cx="170815" cy="792480"/>
          </a:xfrm>
          <a:custGeom>
            <a:avLst/>
            <a:gdLst/>
            <a:ahLst/>
            <a:cxnLst/>
            <a:rect l="l" t="t" r="r" b="b"/>
            <a:pathLst>
              <a:path w="170815" h="792480">
                <a:moveTo>
                  <a:pt x="170459" y="0"/>
                </a:moveTo>
                <a:lnTo>
                  <a:pt x="0" y="0"/>
                </a:lnTo>
                <a:lnTo>
                  <a:pt x="0" y="791997"/>
                </a:lnTo>
                <a:lnTo>
                  <a:pt x="170459" y="791997"/>
                </a:lnTo>
                <a:lnTo>
                  <a:pt x="170459" y="0"/>
                </a:lnTo>
                <a:close/>
              </a:path>
            </a:pathLst>
          </a:custGeom>
          <a:solidFill>
            <a:srgbClr val="A9DCD3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434122">
            <a:off x="9209713" y="676935"/>
            <a:ext cx="2249287" cy="2254389"/>
            <a:chOff x="0" y="0"/>
            <a:chExt cx="4498574" cy="4508778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11374" b="21807"/>
            <a:stretch>
              <a:fillRect/>
            </a:stretch>
          </p:blipFill>
          <p:spPr>
            <a:xfrm>
              <a:off x="0" y="0"/>
              <a:ext cx="4498574" cy="4508778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 rot="559236">
            <a:off x="9209712" y="2605664"/>
            <a:ext cx="2249287" cy="2254389"/>
            <a:chOff x="0" y="0"/>
            <a:chExt cx="4498574" cy="4508778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/>
            <a:srcRect t="16574" b="16574"/>
            <a:stretch>
              <a:fillRect/>
            </a:stretch>
          </p:blipFill>
          <p:spPr>
            <a:xfrm>
              <a:off x="0" y="0"/>
              <a:ext cx="4498574" cy="4508778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 rot="-522255">
            <a:off x="9199514" y="4349758"/>
            <a:ext cx="2269683" cy="2254389"/>
            <a:chOff x="0" y="0"/>
            <a:chExt cx="4539367" cy="4508778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4"/>
            <a:srcRect t="16875" b="16875"/>
            <a:stretch>
              <a:fillRect/>
            </a:stretch>
          </p:blipFill>
          <p:spPr>
            <a:xfrm>
              <a:off x="0" y="0"/>
              <a:ext cx="4539367" cy="4508778"/>
            </a:xfrm>
            <a:prstGeom prst="rect">
              <a:avLst/>
            </a:prstGeom>
          </p:spPr>
        </p:pic>
      </p:grpSp>
      <p:sp>
        <p:nvSpPr>
          <p:cNvPr id="8" name="TextBox 8"/>
          <p:cNvSpPr txBox="1"/>
          <p:nvPr/>
        </p:nvSpPr>
        <p:spPr>
          <a:xfrm>
            <a:off x="1325993" y="3063992"/>
            <a:ext cx="6680677" cy="33954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87882" lvl="1" indent="-143941" algn="l">
              <a:lnSpc>
                <a:spcPts val="1867"/>
              </a:lnSpc>
              <a:buFont typeface="Arial"/>
              <a:buChar char="•"/>
            </a:pPr>
            <a:r>
              <a:rPr lang="hu-HU" sz="1333" dirty="0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"/>
              </a:rPr>
              <a:t>Természetes eredet</a:t>
            </a:r>
            <a:r>
              <a:rPr lang="en-US" sz="1333" dirty="0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"/>
              </a:rPr>
              <a:t>: </a:t>
            </a:r>
            <a:r>
              <a:rPr lang="hu-HU" sz="1333" dirty="0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"/>
              </a:rPr>
              <a:t>maszkjaink alkotói természetes eredetűek, nem tartalmaznak károsító vegyületeket, ezáltal is megtámogatva a ragyogó, egészséges bőrt</a:t>
            </a:r>
            <a:r>
              <a:rPr lang="en-US" sz="1333" dirty="0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"/>
              </a:rPr>
              <a:t>. </a:t>
            </a:r>
            <a:r>
              <a:rPr lang="hu-HU" sz="1333" dirty="0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"/>
              </a:rPr>
              <a:t>A természetes alkotó tartalom akár</a:t>
            </a:r>
            <a:r>
              <a:rPr lang="en-US" sz="1333" b="1" dirty="0">
                <a:solidFill>
                  <a:srgbClr val="504C44"/>
                </a:solidFill>
                <a:latin typeface="Montserrat" panose="00000500000000000000" pitchFamily="2" charset="0"/>
                <a:ea typeface="Inter Bold"/>
                <a:cs typeface="Inter Bold"/>
                <a:sym typeface="Inter Bold"/>
              </a:rPr>
              <a:t> 99%</a:t>
            </a:r>
            <a:r>
              <a:rPr lang="hu-HU" sz="1333" b="1" dirty="0">
                <a:solidFill>
                  <a:srgbClr val="504C44"/>
                </a:solidFill>
                <a:latin typeface="Montserrat" panose="00000500000000000000" pitchFamily="2" charset="0"/>
                <a:ea typeface="Inter Bold"/>
                <a:cs typeface="Inter Bold"/>
                <a:sym typeface="Inter"/>
              </a:rPr>
              <a:t> </a:t>
            </a:r>
            <a:r>
              <a:rPr lang="hu-HU" sz="1333" dirty="0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"/>
              </a:rPr>
              <a:t>is lehet. </a:t>
            </a:r>
            <a:endParaRPr lang="en-US" sz="1333" dirty="0">
              <a:solidFill>
                <a:srgbClr val="504C44"/>
              </a:solidFill>
              <a:latin typeface="Montserrat" panose="00000500000000000000" pitchFamily="2" charset="0"/>
              <a:ea typeface="Inter"/>
              <a:cs typeface="Inter"/>
              <a:sym typeface="Inter"/>
            </a:endParaRPr>
          </a:p>
          <a:p>
            <a:pPr marL="287882" lvl="1" indent="-143941" algn="l">
              <a:lnSpc>
                <a:spcPts val="1867"/>
              </a:lnSpc>
              <a:buFont typeface="Arial"/>
              <a:buChar char="•"/>
            </a:pPr>
            <a:r>
              <a:rPr lang="hu-HU" sz="1333" dirty="0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"/>
              </a:rPr>
              <a:t>Választási lehetőségek</a:t>
            </a:r>
            <a:r>
              <a:rPr lang="en-US" sz="1333" dirty="0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"/>
              </a:rPr>
              <a:t>: </a:t>
            </a:r>
            <a:r>
              <a:rPr lang="hu-HU" sz="1333" dirty="0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"/>
              </a:rPr>
              <a:t>maszkjaink széles skálán mozognak, hatásuktól (</a:t>
            </a:r>
            <a:r>
              <a:rPr lang="hu-HU" sz="1333" dirty="0" err="1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"/>
              </a:rPr>
              <a:t>detoxikáló</a:t>
            </a:r>
            <a:r>
              <a:rPr lang="hu-HU" sz="1333" dirty="0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"/>
              </a:rPr>
              <a:t>, </a:t>
            </a:r>
            <a:r>
              <a:rPr lang="hu-HU" sz="1333" dirty="0" err="1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"/>
              </a:rPr>
              <a:t>anti-aging</a:t>
            </a:r>
            <a:r>
              <a:rPr lang="hu-HU" sz="1333" dirty="0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"/>
              </a:rPr>
              <a:t>, felfényesítő).</a:t>
            </a:r>
            <a:r>
              <a:rPr lang="en-US" sz="1333" dirty="0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"/>
              </a:rPr>
              <a:t> </a:t>
            </a:r>
            <a:r>
              <a:rPr lang="en-US" sz="1333" b="1" dirty="0">
                <a:solidFill>
                  <a:srgbClr val="504C44"/>
                </a:solidFill>
                <a:latin typeface="Montserrat" panose="00000500000000000000" pitchFamily="2" charset="0"/>
                <a:ea typeface="Inter Bold"/>
                <a:cs typeface="Inter Bold"/>
                <a:sym typeface="Inter Bold"/>
              </a:rPr>
              <a:t>5</a:t>
            </a:r>
            <a:r>
              <a:rPr lang="lt-LT" sz="1333" b="1" dirty="0">
                <a:solidFill>
                  <a:srgbClr val="504C44"/>
                </a:solidFill>
                <a:latin typeface="Montserrat" panose="00000500000000000000" pitchFamily="2" charset="0"/>
                <a:ea typeface="Inter Bold"/>
                <a:cs typeface="Inter Bold"/>
                <a:sym typeface="Inter Bold"/>
              </a:rPr>
              <a:t>9</a:t>
            </a:r>
            <a:r>
              <a:rPr lang="en-US" sz="1333" b="1" dirty="0">
                <a:solidFill>
                  <a:srgbClr val="504C44"/>
                </a:solidFill>
                <a:latin typeface="Montserrat" panose="00000500000000000000" pitchFamily="2" charset="0"/>
                <a:ea typeface="Inter Bold"/>
                <a:cs typeface="Inter Bold"/>
                <a:sym typeface="Inter Bold"/>
              </a:rPr>
              <a:t> </a:t>
            </a:r>
            <a:r>
              <a:rPr lang="hu-HU" sz="1333" b="1" dirty="0">
                <a:solidFill>
                  <a:srgbClr val="504C44"/>
                </a:solidFill>
                <a:latin typeface="Montserrat" panose="00000500000000000000" pitchFamily="2" charset="0"/>
                <a:ea typeface="Inter Bold"/>
                <a:cs typeface="Inter Bold"/>
                <a:sym typeface="Inter Bold"/>
              </a:rPr>
              <a:t>maszk </a:t>
            </a:r>
            <a:r>
              <a:rPr lang="hu-HU" sz="1333" dirty="0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"/>
              </a:rPr>
              <a:t>áll rendelkezésre.</a:t>
            </a:r>
            <a:endParaRPr lang="en-US" sz="1333" dirty="0">
              <a:solidFill>
                <a:srgbClr val="504C44"/>
              </a:solidFill>
              <a:latin typeface="Montserrat" panose="00000500000000000000" pitchFamily="2" charset="0"/>
              <a:ea typeface="Inter"/>
              <a:cs typeface="Inter"/>
              <a:sym typeface="Inter"/>
            </a:endParaRPr>
          </a:p>
          <a:p>
            <a:pPr marL="287882" lvl="1" indent="-143941" algn="l">
              <a:lnSpc>
                <a:spcPts val="1867"/>
              </a:lnSpc>
              <a:buFont typeface="Arial"/>
              <a:buChar char="•"/>
            </a:pPr>
            <a:r>
              <a:rPr lang="hu-HU" sz="1333" dirty="0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"/>
              </a:rPr>
              <a:t>Általában a por alapú készítmények</a:t>
            </a:r>
            <a:r>
              <a:rPr lang="en-US" sz="1333" dirty="0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"/>
              </a:rPr>
              <a:t> </a:t>
            </a:r>
            <a:r>
              <a:rPr lang="hu-HU" sz="1333" b="1" dirty="0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 Bold"/>
              </a:rPr>
              <a:t>magasabb</a:t>
            </a:r>
            <a:r>
              <a:rPr lang="en-US" sz="1333" b="1" dirty="0">
                <a:solidFill>
                  <a:srgbClr val="504C44"/>
                </a:solidFill>
                <a:latin typeface="Montserrat" panose="00000500000000000000" pitchFamily="2" charset="0"/>
                <a:ea typeface="Inter Bold"/>
                <a:cs typeface="Inter Bold"/>
                <a:sym typeface="Inter Bold"/>
              </a:rPr>
              <a:t> </a:t>
            </a:r>
            <a:r>
              <a:rPr lang="hu-HU" sz="1333" b="1" dirty="0">
                <a:solidFill>
                  <a:srgbClr val="504C44"/>
                </a:solidFill>
                <a:latin typeface="Montserrat" panose="00000500000000000000" pitchFamily="2" charset="0"/>
                <a:ea typeface="Inter Bold"/>
                <a:cs typeface="Inter Bold"/>
                <a:sym typeface="Inter Bold"/>
              </a:rPr>
              <a:t>koncentrációban</a:t>
            </a:r>
            <a:r>
              <a:rPr lang="en-US" sz="1333" dirty="0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"/>
              </a:rPr>
              <a:t> </a:t>
            </a:r>
            <a:r>
              <a:rPr lang="hu-HU" sz="1333" dirty="0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"/>
              </a:rPr>
              <a:t>tartalmazhatnak</a:t>
            </a:r>
            <a:r>
              <a:rPr lang="en-US" sz="1333" dirty="0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"/>
              </a:rPr>
              <a:t> a</a:t>
            </a:r>
            <a:r>
              <a:rPr lang="hu-HU" sz="1333" dirty="0" err="1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"/>
              </a:rPr>
              <a:t>ktív</a:t>
            </a:r>
            <a:r>
              <a:rPr lang="hu-HU" sz="1333" dirty="0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"/>
              </a:rPr>
              <a:t> hatóanyagokat és ezért talán gyengédebb tartósítást követelnek meg.</a:t>
            </a:r>
            <a:endParaRPr lang="en-US" sz="1333" dirty="0">
              <a:solidFill>
                <a:srgbClr val="504C44"/>
              </a:solidFill>
              <a:latin typeface="Montserrat" panose="00000500000000000000" pitchFamily="2" charset="0"/>
              <a:ea typeface="Inter"/>
              <a:cs typeface="Inter"/>
              <a:sym typeface="Inter"/>
            </a:endParaRPr>
          </a:p>
          <a:p>
            <a:pPr marL="287882" lvl="1" indent="-143941" algn="l">
              <a:lnSpc>
                <a:spcPts val="1867"/>
              </a:lnSpc>
              <a:buFont typeface="Arial"/>
              <a:buChar char="•"/>
            </a:pPr>
            <a:r>
              <a:rPr lang="en-US" sz="1333" dirty="0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"/>
              </a:rPr>
              <a:t>Trend</a:t>
            </a:r>
            <a:r>
              <a:rPr lang="hu-HU" sz="1333" dirty="0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"/>
              </a:rPr>
              <a:t>i</a:t>
            </a:r>
            <a:r>
              <a:rPr lang="en-US" sz="1333" dirty="0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"/>
              </a:rPr>
              <a:t> </a:t>
            </a:r>
            <a:r>
              <a:rPr lang="hu-HU" sz="1333" dirty="0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"/>
              </a:rPr>
              <a:t>alkotók</a:t>
            </a:r>
            <a:r>
              <a:rPr lang="en-US" sz="1333" dirty="0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"/>
              </a:rPr>
              <a:t>: </a:t>
            </a:r>
            <a:r>
              <a:rPr lang="hu-HU" sz="1333" dirty="0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"/>
              </a:rPr>
              <a:t>szüntelenül követjük</a:t>
            </a:r>
            <a:r>
              <a:rPr lang="en-US" sz="1333" dirty="0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"/>
              </a:rPr>
              <a:t> </a:t>
            </a:r>
            <a:r>
              <a:rPr lang="hu-HU" sz="1333" b="1" dirty="0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 Bold"/>
              </a:rPr>
              <a:t>a </a:t>
            </a:r>
            <a:r>
              <a:rPr lang="hu-HU" sz="1333" b="1" dirty="0">
                <a:solidFill>
                  <a:srgbClr val="504C44"/>
                </a:solidFill>
                <a:latin typeface="Montserrat" panose="00000500000000000000" pitchFamily="2" charset="0"/>
                <a:ea typeface="Inter Bold"/>
                <a:cs typeface="Inter Bold"/>
                <a:sym typeface="Inter Bold"/>
              </a:rPr>
              <a:t>legújabb tudományos eredményeket</a:t>
            </a:r>
            <a:r>
              <a:rPr lang="en-US" sz="1333" dirty="0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"/>
              </a:rPr>
              <a:t> </a:t>
            </a:r>
            <a:r>
              <a:rPr lang="hu-HU" sz="1333" dirty="0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"/>
              </a:rPr>
              <a:t>és </a:t>
            </a:r>
            <a:r>
              <a:rPr lang="en-US" sz="1333" dirty="0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"/>
              </a:rPr>
              <a:t> </a:t>
            </a:r>
            <a:r>
              <a:rPr lang="hu-HU" sz="1333" dirty="0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"/>
              </a:rPr>
              <a:t>jelenítjük meg termékeinkben</a:t>
            </a:r>
            <a:r>
              <a:rPr lang="en-US" sz="1333" dirty="0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"/>
              </a:rPr>
              <a:t>.</a:t>
            </a:r>
          </a:p>
          <a:p>
            <a:pPr marL="287882" lvl="1" indent="-143941" algn="l">
              <a:lnSpc>
                <a:spcPts val="1867"/>
              </a:lnSpc>
              <a:buFont typeface="Arial"/>
              <a:buChar char="•"/>
            </a:pPr>
            <a:r>
              <a:rPr lang="en-US" sz="1333" dirty="0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"/>
              </a:rPr>
              <a:t>Dermatol</a:t>
            </a:r>
            <a:r>
              <a:rPr lang="hu-HU" sz="1333" dirty="0" err="1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"/>
              </a:rPr>
              <a:t>ógiai</a:t>
            </a:r>
            <a:r>
              <a:rPr lang="hu-HU" sz="1333" dirty="0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"/>
              </a:rPr>
              <a:t> háttér</a:t>
            </a:r>
            <a:r>
              <a:rPr lang="en-US" sz="1333" dirty="0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"/>
              </a:rPr>
              <a:t>: </a:t>
            </a:r>
            <a:r>
              <a:rPr lang="hu-HU" sz="1333" dirty="0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"/>
              </a:rPr>
              <a:t>minden termékünk </a:t>
            </a:r>
            <a:r>
              <a:rPr lang="en-US" sz="1333" dirty="0" err="1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"/>
              </a:rPr>
              <a:t>tes</a:t>
            </a:r>
            <a:r>
              <a:rPr lang="hu-HU" sz="1333" dirty="0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"/>
              </a:rPr>
              <a:t>z</a:t>
            </a:r>
            <a:r>
              <a:rPr lang="en-US" sz="1333" dirty="0" err="1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"/>
              </a:rPr>
              <a:t>te</a:t>
            </a:r>
            <a:r>
              <a:rPr lang="hu-HU" sz="1333" dirty="0" err="1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"/>
              </a:rPr>
              <a:t>lt</a:t>
            </a:r>
            <a:r>
              <a:rPr lang="en-US" sz="1333" dirty="0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"/>
              </a:rPr>
              <a:t> </a:t>
            </a:r>
            <a:r>
              <a:rPr lang="hu-HU" sz="1333" dirty="0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"/>
              </a:rPr>
              <a:t>és</a:t>
            </a:r>
            <a:r>
              <a:rPr lang="en-US" sz="1333" dirty="0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"/>
              </a:rPr>
              <a:t> </a:t>
            </a:r>
            <a:r>
              <a:rPr lang="en-US" sz="1333" b="1" dirty="0" err="1">
                <a:solidFill>
                  <a:srgbClr val="504C44"/>
                </a:solidFill>
                <a:latin typeface="Montserrat" panose="00000500000000000000" pitchFamily="2" charset="0"/>
                <a:ea typeface="Inter Bold"/>
                <a:cs typeface="Inter Bold"/>
                <a:sym typeface="Inter Bold"/>
              </a:rPr>
              <a:t>dermatol</a:t>
            </a:r>
            <a:r>
              <a:rPr lang="hu-HU" sz="1333" b="1" dirty="0" err="1">
                <a:solidFill>
                  <a:srgbClr val="504C44"/>
                </a:solidFill>
                <a:latin typeface="Montserrat" panose="00000500000000000000" pitchFamily="2" charset="0"/>
                <a:ea typeface="Inter Bold"/>
                <a:cs typeface="Inter Bold"/>
                <a:sym typeface="Inter Bold"/>
              </a:rPr>
              <a:t>ógusok</a:t>
            </a:r>
            <a:r>
              <a:rPr lang="hu-HU" sz="1333" b="1" dirty="0">
                <a:solidFill>
                  <a:srgbClr val="504C44"/>
                </a:solidFill>
                <a:latin typeface="Montserrat" panose="00000500000000000000" pitchFamily="2" charset="0"/>
                <a:ea typeface="Inter Bold"/>
                <a:cs typeface="Inter Bold"/>
                <a:sym typeface="Inter Bold"/>
              </a:rPr>
              <a:t> által minősített</a:t>
            </a:r>
            <a:r>
              <a:rPr lang="hu-HU" sz="1333" dirty="0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"/>
              </a:rPr>
              <a:t>, hogy garantálják és bizonyítsák hatékonyságukat.</a:t>
            </a:r>
            <a:endParaRPr lang="en-US" sz="1333" dirty="0">
              <a:solidFill>
                <a:srgbClr val="504C44"/>
              </a:solidFill>
              <a:latin typeface="Montserrat" panose="00000500000000000000" pitchFamily="2" charset="0"/>
              <a:ea typeface="Inter"/>
              <a:cs typeface="Inter"/>
              <a:sym typeface="Inter"/>
            </a:endParaRPr>
          </a:p>
          <a:p>
            <a:pPr algn="l">
              <a:lnSpc>
                <a:spcPts val="1867"/>
              </a:lnSpc>
            </a:pPr>
            <a:endParaRPr lang="en-US" sz="1333" dirty="0">
              <a:solidFill>
                <a:srgbClr val="504C44"/>
              </a:solidFill>
              <a:latin typeface="Inter"/>
              <a:ea typeface="Inter"/>
              <a:cs typeface="Inter"/>
              <a:sym typeface="Inter"/>
            </a:endParaRPr>
          </a:p>
          <a:p>
            <a:pPr algn="l">
              <a:lnSpc>
                <a:spcPts val="1867"/>
              </a:lnSpc>
            </a:pPr>
            <a:endParaRPr lang="en-US" sz="1333" dirty="0">
              <a:solidFill>
                <a:srgbClr val="504C4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685800" y="691133"/>
            <a:ext cx="6594165" cy="440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33"/>
              </a:lnSpc>
            </a:pPr>
            <a:r>
              <a:rPr lang="hu-HU" sz="2400" b="1" spc="-10" dirty="0">
                <a:solidFill>
                  <a:srgbClr val="A9DCD3"/>
                </a:solidFill>
                <a:latin typeface="Montserrat SemiBold"/>
                <a:ea typeface="+mj-ea"/>
                <a:cs typeface="Baskerville Display PT"/>
                <a:sym typeface="Baskerville Display PT"/>
              </a:rPr>
              <a:t>EGYEDI</a:t>
            </a:r>
            <a:r>
              <a:rPr lang="lv-LV" sz="2400" b="1" spc="-10" dirty="0">
                <a:solidFill>
                  <a:srgbClr val="A9DCD3"/>
                </a:solidFill>
                <a:latin typeface="Montserrat SemiBold"/>
                <a:ea typeface="+mj-ea"/>
                <a:cs typeface="Baskerville Display PT"/>
                <a:sym typeface="Baskerville Display PT"/>
              </a:rPr>
              <a:t>, </a:t>
            </a:r>
            <a:r>
              <a:rPr lang="hu-HU" sz="2400" b="1" spc="-10" dirty="0">
                <a:solidFill>
                  <a:srgbClr val="A9DCD3"/>
                </a:solidFill>
                <a:latin typeface="Montserrat SemiBold"/>
                <a:ea typeface="+mj-ea"/>
                <a:cs typeface="Baskerville Display PT"/>
                <a:sym typeface="Baskerville Display PT"/>
              </a:rPr>
              <a:t>NEM</a:t>
            </a:r>
            <a:r>
              <a:rPr lang="lv-LV" sz="2400" b="1" spc="-10" dirty="0">
                <a:solidFill>
                  <a:srgbClr val="A9DCD3"/>
                </a:solidFill>
                <a:latin typeface="Montserrat SemiBold"/>
                <a:ea typeface="+mj-ea"/>
                <a:cs typeface="Baskerville Display PT"/>
                <a:sym typeface="Baskerville Display PT"/>
              </a:rPr>
              <a:t> </a:t>
            </a:r>
            <a:r>
              <a:rPr lang="hu-HU" sz="2400" b="1" spc="-10" dirty="0">
                <a:solidFill>
                  <a:srgbClr val="A9DCD3"/>
                </a:solidFill>
                <a:latin typeface="Montserrat SemiBold"/>
                <a:ea typeface="+mj-ea"/>
                <a:cs typeface="Baskerville Display PT"/>
                <a:sym typeface="Baskerville Display PT"/>
              </a:rPr>
              <a:t>MÁS</a:t>
            </a:r>
            <a:endParaRPr lang="en-US" sz="2800" spc="533" dirty="0">
              <a:solidFill>
                <a:srgbClr val="504C44"/>
              </a:solidFill>
              <a:latin typeface="Montserrat SemiBold" panose="00000700000000000000" pitchFamily="2" charset="0"/>
              <a:ea typeface="Baskerville Display PT"/>
              <a:cs typeface="Baskerville Display PT"/>
              <a:sym typeface="Baskerville Display P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325993" y="2348333"/>
            <a:ext cx="6680677" cy="2752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26"/>
              </a:lnSpc>
            </a:pPr>
            <a:r>
              <a:rPr lang="hu-HU" sz="1400" b="1" dirty="0">
                <a:solidFill>
                  <a:srgbClr val="504C44"/>
                </a:solidFill>
                <a:latin typeface="Montserrat" panose="00000500000000000000" pitchFamily="2" charset="0"/>
                <a:ea typeface="Inter Bold"/>
                <a:cs typeface="Inter Bold"/>
                <a:sym typeface="Inter Bold"/>
              </a:rPr>
              <a:t>Néhány tény, ami minket meghatároz</a:t>
            </a:r>
            <a:r>
              <a:rPr lang="en-US" sz="1400" b="1" dirty="0">
                <a:solidFill>
                  <a:srgbClr val="504C44"/>
                </a:solidFill>
                <a:latin typeface="Montserrat" panose="00000500000000000000" pitchFamily="2" charset="0"/>
                <a:ea typeface="Inter Bold"/>
                <a:cs typeface="Inter Bold"/>
                <a:sym typeface="Inter Bold"/>
              </a:rPr>
              <a:t>: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85800" y="1184159"/>
            <a:ext cx="7857248" cy="1202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67"/>
              </a:lnSpc>
            </a:pPr>
            <a:r>
              <a:rPr lang="hu-HU" sz="1400" dirty="0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"/>
              </a:rPr>
              <a:t>Az egyénre szabott bőrápolás a kozmetika legújabb meghatározó célja. Üdvözöljük a C</a:t>
            </a:r>
            <a:r>
              <a:rPr lang="en-US" sz="1400" dirty="0" err="1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"/>
              </a:rPr>
              <a:t>arelika</a:t>
            </a:r>
            <a:r>
              <a:rPr lang="hu-HU" sz="1400" dirty="0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"/>
              </a:rPr>
              <a:t> világában</a:t>
            </a:r>
            <a:r>
              <a:rPr lang="en-US" sz="1400" dirty="0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"/>
              </a:rPr>
              <a:t>,</a:t>
            </a:r>
            <a:r>
              <a:rPr lang="hu-HU" sz="1400" dirty="0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"/>
              </a:rPr>
              <a:t> ahol a szépség találkozik az </a:t>
            </a:r>
            <a:r>
              <a:rPr lang="hu-HU" sz="1400" dirty="0" err="1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"/>
              </a:rPr>
              <a:t>indivídiummal</a:t>
            </a:r>
            <a:r>
              <a:rPr lang="hu-HU" sz="1400" dirty="0">
                <a:solidFill>
                  <a:srgbClr val="504C44"/>
                </a:solidFill>
                <a:latin typeface="Montserrat" panose="00000500000000000000" pitchFamily="2" charset="0"/>
                <a:ea typeface="Inter"/>
                <a:cs typeface="Inter"/>
                <a:sym typeface="Inter"/>
              </a:rPr>
              <a:t>! Tudjuk, hogy minden bőr egyedi, ezért határoztuk el amellett magunkat, hogy egyénre szabott megoldásokat kínáljunk a bőrápolásban.</a:t>
            </a:r>
            <a:endParaRPr lang="en-US" sz="1400" dirty="0">
              <a:solidFill>
                <a:srgbClr val="504C44"/>
              </a:solidFill>
              <a:latin typeface="Montserrat" panose="00000500000000000000" pitchFamily="2" charset="0"/>
              <a:ea typeface="Inter"/>
              <a:cs typeface="Inter"/>
              <a:sym typeface="Inter"/>
            </a:endParaRPr>
          </a:p>
          <a:p>
            <a:pPr algn="l">
              <a:lnSpc>
                <a:spcPts val="1867"/>
              </a:lnSpc>
              <a:spcBef>
                <a:spcPct val="0"/>
              </a:spcBef>
            </a:pPr>
            <a:endParaRPr lang="en-US" sz="1333" dirty="0">
              <a:solidFill>
                <a:srgbClr val="504C4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2" name="AutoShape 12"/>
          <p:cNvSpPr/>
          <p:nvPr/>
        </p:nvSpPr>
        <p:spPr>
          <a:xfrm flipV="1">
            <a:off x="370384" y="614394"/>
            <a:ext cx="0" cy="1742398"/>
          </a:xfrm>
          <a:prstGeom prst="line">
            <a:avLst/>
          </a:prstGeom>
          <a:ln w="190500" cap="flat">
            <a:solidFill>
              <a:srgbClr val="AADBD5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896933" y="1560878"/>
            <a:ext cx="3747687" cy="4902180"/>
            <a:chOff x="0" y="0"/>
            <a:chExt cx="1337318" cy="17492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37318" cy="1749286"/>
            </a:xfrm>
            <a:custGeom>
              <a:avLst/>
              <a:gdLst/>
              <a:ahLst/>
              <a:cxnLst/>
              <a:rect l="l" t="t" r="r" b="b"/>
              <a:pathLst>
                <a:path w="1337318" h="1749286">
                  <a:moveTo>
                    <a:pt x="0" y="0"/>
                  </a:moveTo>
                  <a:lnTo>
                    <a:pt x="1337318" y="0"/>
                  </a:lnTo>
                  <a:lnTo>
                    <a:pt x="1337318" y="1749286"/>
                  </a:lnTo>
                  <a:lnTo>
                    <a:pt x="0" y="1749286"/>
                  </a:lnTo>
                  <a:close/>
                </a:path>
              </a:pathLst>
            </a:custGeom>
            <a:blipFill>
              <a:blip r:embed="rId3"/>
              <a:stretch>
                <a:fillRect l="-2322" r="-2322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>
            <a:off x="978280" y="5502111"/>
            <a:ext cx="6433118" cy="960947"/>
          </a:xfrm>
          <a:custGeom>
            <a:avLst/>
            <a:gdLst/>
            <a:ahLst/>
            <a:cxnLst/>
            <a:rect l="l" t="t" r="r" b="b"/>
            <a:pathLst>
              <a:path w="9649677" h="1441420">
                <a:moveTo>
                  <a:pt x="0" y="0"/>
                </a:moveTo>
                <a:lnTo>
                  <a:pt x="9649676" y="0"/>
                </a:lnTo>
                <a:lnTo>
                  <a:pt x="9649676" y="1441420"/>
                </a:lnTo>
                <a:lnTo>
                  <a:pt x="0" y="14414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685800" y="394172"/>
            <a:ext cx="10487230" cy="707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93"/>
              </a:lnSpc>
            </a:pPr>
            <a:r>
              <a:rPr lang="hu-HU" b="1" spc="413" dirty="0">
                <a:solidFill>
                  <a:srgbClr val="504C44"/>
                </a:solidFill>
                <a:latin typeface="Montserrat SemiBold" panose="00000700000000000000" pitchFamily="2" charset="0"/>
                <a:ea typeface="Baskerville Display PT"/>
                <a:cs typeface="Baskerville Display PT"/>
                <a:sym typeface="Baskerville Display PT"/>
              </a:rPr>
              <a:t>ÜDVÖZÖLJÜK AZ OKOS PROFESSZIONÁLIS KOZMETIKUSOK VILÁGÁBAN, AHOL A TUDOMÁNY A SZÉPSÉGGEL EGYÜTTJÁR!</a:t>
            </a:r>
            <a:endParaRPr lang="en-US" b="1" spc="413" dirty="0">
              <a:solidFill>
                <a:srgbClr val="504C44"/>
              </a:solidFill>
              <a:latin typeface="Montserrat SemiBold" panose="00000700000000000000" pitchFamily="2" charset="0"/>
              <a:ea typeface="Baskerville Display PT"/>
              <a:cs typeface="Baskerville Display PT"/>
              <a:sym typeface="Baskerville Display PT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85800" y="1529128"/>
            <a:ext cx="7018076" cy="36413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87882" lvl="1" indent="-143941" algn="l">
              <a:lnSpc>
                <a:spcPts val="1867"/>
              </a:lnSpc>
              <a:buFont typeface="Arial"/>
              <a:buChar char="•"/>
            </a:pPr>
            <a:r>
              <a:rPr lang="hu-HU" sz="1600" b="1" dirty="0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A tudomány kiválóságai</a:t>
            </a:r>
            <a:r>
              <a:rPr lang="en-US" sz="1600" b="1" dirty="0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:</a:t>
            </a:r>
            <a:r>
              <a:rPr lang="en-US" sz="1600" dirty="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top </a:t>
            </a:r>
            <a:r>
              <a:rPr lang="en-US" sz="1600" dirty="0" err="1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dermatol</a:t>
            </a:r>
            <a:r>
              <a:rPr lang="hu-HU" sz="1600" dirty="0" err="1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ógusokkal</a:t>
            </a:r>
            <a:r>
              <a:rPr lang="en-US" sz="1600" dirty="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, </a:t>
            </a:r>
            <a:r>
              <a:rPr lang="hu-HU" sz="1600" dirty="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kutatókkal</a:t>
            </a:r>
            <a:r>
              <a:rPr lang="en-US" sz="1600" dirty="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, </a:t>
            </a:r>
            <a:r>
              <a:rPr lang="hu-HU" sz="1600" dirty="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és</a:t>
            </a:r>
            <a:r>
              <a:rPr lang="en-US" sz="1600" dirty="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hu-HU" sz="1600" dirty="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termékfejlesztőkkel működünk együtt, így minden készítményünk mögött biztosított a legfejlettebb kutatási háttér. Az általunk alkalmazott alkotók bizonyították hatékonyságukat és biztonságos alkalmazhatóságukat.</a:t>
            </a:r>
            <a:endParaRPr lang="en-US" sz="1600" dirty="0">
              <a:solidFill>
                <a:srgbClr val="504C44"/>
              </a:solidFill>
              <a:latin typeface="Inter"/>
              <a:ea typeface="Inter"/>
              <a:cs typeface="Inter"/>
              <a:sym typeface="Inter"/>
            </a:endParaRPr>
          </a:p>
          <a:p>
            <a:pPr algn="l">
              <a:lnSpc>
                <a:spcPts val="1867"/>
              </a:lnSpc>
            </a:pPr>
            <a:endParaRPr lang="en-US" sz="1600" dirty="0">
              <a:solidFill>
                <a:srgbClr val="504C44"/>
              </a:solidFill>
              <a:latin typeface="Inter"/>
              <a:ea typeface="Inter"/>
              <a:cs typeface="Inter"/>
              <a:sym typeface="Inter"/>
            </a:endParaRPr>
          </a:p>
          <a:p>
            <a:pPr marL="287882" lvl="1" indent="-143941" algn="l">
              <a:lnSpc>
                <a:spcPts val="1867"/>
              </a:lnSpc>
              <a:buFont typeface="Arial"/>
              <a:buChar char="•"/>
            </a:pPr>
            <a:r>
              <a:rPr lang="hu-HU" sz="1600" b="1" dirty="0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Természetes alkotók</a:t>
            </a:r>
            <a:r>
              <a:rPr lang="en-US" sz="1600" b="1" dirty="0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: </a:t>
            </a:r>
            <a:r>
              <a:rPr lang="en-US" sz="1600" dirty="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hu-HU" sz="1600" dirty="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a természet ereje a látható eredményért</a:t>
            </a:r>
            <a:r>
              <a:rPr lang="en-US" sz="1600" dirty="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. </a:t>
            </a:r>
            <a:r>
              <a:rPr lang="hu-HU" sz="1600" dirty="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Számos készítményünk tartalmaz természetes eredetű kivonatokat, növényi összetevőket, így bőrünk a legjobbat kapja a tudomány által, a természetből.</a:t>
            </a:r>
            <a:endParaRPr lang="en-US" sz="1600" dirty="0">
              <a:solidFill>
                <a:srgbClr val="504C44"/>
              </a:solidFill>
              <a:latin typeface="Inter"/>
              <a:ea typeface="Inter"/>
              <a:cs typeface="Inter"/>
              <a:sym typeface="Inter"/>
            </a:endParaRPr>
          </a:p>
          <a:p>
            <a:pPr algn="l">
              <a:lnSpc>
                <a:spcPts val="1867"/>
              </a:lnSpc>
            </a:pPr>
            <a:endParaRPr lang="en-US" sz="1600" dirty="0">
              <a:solidFill>
                <a:srgbClr val="504C44"/>
              </a:solidFill>
              <a:latin typeface="Inter"/>
              <a:ea typeface="Inter"/>
              <a:cs typeface="Inter"/>
              <a:sym typeface="Inter"/>
            </a:endParaRPr>
          </a:p>
          <a:p>
            <a:pPr marL="287882" lvl="1" indent="-143941" algn="l">
              <a:lnSpc>
                <a:spcPts val="1867"/>
              </a:lnSpc>
              <a:buFont typeface="Arial"/>
              <a:buChar char="•"/>
            </a:pPr>
            <a:r>
              <a:rPr lang="hu-HU" sz="1600" b="1" dirty="0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Állatkísérletektől mentes</a:t>
            </a:r>
            <a:r>
              <a:rPr lang="en-US" sz="1600" b="1" dirty="0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hu-HU" sz="1600" b="1" dirty="0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és fenntartható</a:t>
            </a:r>
            <a:r>
              <a:rPr lang="en-US" sz="1600" b="1" dirty="0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:</a:t>
            </a:r>
            <a:r>
              <a:rPr lang="en-US" sz="1600" dirty="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hu-HU" sz="1600" dirty="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elkötelezettek vagyunk a környezeti felelősség mellett.</a:t>
            </a:r>
            <a:r>
              <a:rPr lang="en-US" sz="1600" dirty="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hu-HU" sz="1600" dirty="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Készítményeink ezért is állatkísérletektől mentesek</a:t>
            </a:r>
            <a:r>
              <a:rPr lang="en-US" sz="1600" dirty="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, </a:t>
            </a:r>
            <a:r>
              <a:rPr lang="hu-HU" sz="1600" dirty="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csomagolásuk pedig megújuló, környezetkímélő.</a:t>
            </a:r>
            <a:endParaRPr lang="en-US" sz="1600" dirty="0">
              <a:solidFill>
                <a:srgbClr val="504C44"/>
              </a:solidFill>
              <a:latin typeface="Inter"/>
              <a:ea typeface="Inter"/>
              <a:cs typeface="Inter"/>
              <a:sym typeface="Inter"/>
            </a:endParaRPr>
          </a:p>
          <a:p>
            <a:pPr algn="l">
              <a:lnSpc>
                <a:spcPts val="1867"/>
              </a:lnSpc>
            </a:pPr>
            <a:endParaRPr lang="en-US" sz="1600" dirty="0">
              <a:solidFill>
                <a:srgbClr val="504C44"/>
              </a:solidFill>
              <a:latin typeface="Inter"/>
              <a:ea typeface="Inter"/>
              <a:cs typeface="Inter"/>
              <a:sym typeface="Inter"/>
            </a:endParaRPr>
          </a:p>
          <a:p>
            <a:pPr marL="287882" lvl="1" indent="-143941" algn="l">
              <a:lnSpc>
                <a:spcPts val="1867"/>
              </a:lnSpc>
              <a:buFont typeface="Arial"/>
              <a:buChar char="•"/>
            </a:pPr>
            <a:r>
              <a:rPr lang="en-US" sz="1600" b="1" dirty="0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Trans</a:t>
            </a:r>
            <a:r>
              <a:rPr lang="hu-HU" sz="1600" b="1" dirty="0" err="1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zparens</a:t>
            </a:r>
            <a:r>
              <a:rPr lang="en-US" sz="1600" b="1" dirty="0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:</a:t>
            </a:r>
            <a:r>
              <a:rPr lang="en-US" sz="1600" dirty="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hu-HU" sz="1600" dirty="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hiszünk a hatóanyagaink és formuláink teljes transzparenciájában (átláthatóság).</a:t>
            </a:r>
            <a:r>
              <a:rPr lang="en-US" sz="1600" dirty="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hu-HU" sz="1600" dirty="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Ami a címkén szerepel, az teljes mértékben helytálló.</a:t>
            </a:r>
            <a:endParaRPr lang="en-US" sz="1600" dirty="0">
              <a:solidFill>
                <a:srgbClr val="504C44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1680210"/>
            <a:ext cx="3497580" cy="3497580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4347845" y="1676400"/>
            <a:ext cx="3497580" cy="3497580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8008620" y="1680210"/>
            <a:ext cx="3497580" cy="3497580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8" name="AutoShape 8"/>
          <p:cNvSpPr/>
          <p:nvPr/>
        </p:nvSpPr>
        <p:spPr>
          <a:xfrm flipV="1">
            <a:off x="685800" y="685800"/>
            <a:ext cx="0" cy="757242"/>
          </a:xfrm>
          <a:prstGeom prst="line">
            <a:avLst/>
          </a:prstGeom>
          <a:ln w="190500" cap="flat">
            <a:solidFill>
              <a:srgbClr val="AADBD5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TextBox 9"/>
          <p:cNvSpPr txBox="1"/>
          <p:nvPr/>
        </p:nvSpPr>
        <p:spPr>
          <a:xfrm>
            <a:off x="1093081" y="635000"/>
            <a:ext cx="3090299" cy="9148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2400" b="1" spc="-10" dirty="0">
                <a:solidFill>
                  <a:srgbClr val="A9DCD3"/>
                </a:solidFill>
                <a:latin typeface="Montserrat SemiBold"/>
                <a:ea typeface="+mj-ea"/>
                <a:cs typeface="Baskerville Display PT"/>
                <a:sym typeface="Baskerville Display PT"/>
              </a:rPr>
              <a:t>EREDMÉNY</a:t>
            </a:r>
            <a:endParaRPr kumimoji="0" lang="en-US" sz="2800" b="0" i="0" u="none" strike="noStrike" kern="0" cap="none" spc="533" normalizeH="0" baseline="0" noProof="0" dirty="0">
              <a:ln>
                <a:noFill/>
              </a:ln>
              <a:solidFill>
                <a:srgbClr val="504C44"/>
              </a:solidFill>
              <a:effectLst/>
              <a:uLnTx/>
              <a:uFillTx/>
              <a:latin typeface="Montserrat SemiBold" panose="00000700000000000000" pitchFamily="2" charset="0"/>
              <a:ea typeface="Baskerville Display PT"/>
              <a:cs typeface="Baskerville Display PT"/>
              <a:sym typeface="Baskerville Display PT"/>
            </a:endParaRPr>
          </a:p>
          <a:p>
            <a:pPr algn="l">
              <a:lnSpc>
                <a:spcPts val="3734"/>
              </a:lnSpc>
            </a:pPr>
            <a:endParaRPr lang="en-US" sz="2667" dirty="0">
              <a:solidFill>
                <a:srgbClr val="504C44"/>
              </a:solidFill>
              <a:latin typeface="Montserrat SemiBold" panose="00000700000000000000" pitchFamily="2" charset="0"/>
              <a:ea typeface="Baskerville Display PT"/>
              <a:cs typeface="Baskerville Display PT"/>
              <a:sym typeface="Baskerville Display P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12305" y="109130"/>
            <a:ext cx="5461839" cy="997709"/>
          </a:xfrm>
          <a:prstGeom prst="rect">
            <a:avLst/>
          </a:prstGeom>
        </p:spPr>
        <p:txBody>
          <a:bodyPr vert="horz" wrap="square" lIns="0" tIns="3175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hu-HU" sz="2200" spc="-10" dirty="0"/>
              <a:t>AZ ELSŐ TERMÉK TÖRTÉNETE</a:t>
            </a:r>
            <a:br>
              <a:rPr lang="hu-HU" sz="2200" spc="-10" dirty="0"/>
            </a:br>
            <a:r>
              <a:rPr sz="2200" spc="-10" dirty="0"/>
              <a:t>ALGI</a:t>
            </a:r>
            <a:r>
              <a:rPr lang="hu-HU" sz="2200" spc="-10" dirty="0"/>
              <a:t>NÁT MASZKOK</a:t>
            </a:r>
            <a:endParaRPr sz="2200" spc="-10" dirty="0"/>
          </a:p>
        </p:txBody>
      </p:sp>
      <p:sp>
        <p:nvSpPr>
          <p:cNvPr id="4" name="object 4"/>
          <p:cNvSpPr txBox="1"/>
          <p:nvPr/>
        </p:nvSpPr>
        <p:spPr>
          <a:xfrm>
            <a:off x="532561" y="1842913"/>
            <a:ext cx="10904855" cy="37702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hu-HU" sz="1400" dirty="0">
                <a:solidFill>
                  <a:srgbClr val="6C6D70"/>
                </a:solidFill>
                <a:latin typeface="Montserrat"/>
                <a:cs typeface="Montserrat"/>
              </a:rPr>
              <a:t>Amikor eldöntöttük a </a:t>
            </a:r>
            <a:r>
              <a:rPr lang="hu-HU" sz="1400" dirty="0" err="1">
                <a:solidFill>
                  <a:srgbClr val="6C6D70"/>
                </a:solidFill>
                <a:latin typeface="Montserrat"/>
                <a:cs typeface="Montserrat"/>
              </a:rPr>
              <a:t>Carelika</a:t>
            </a:r>
            <a:r>
              <a:rPr lang="hu-HU" sz="1400" dirty="0">
                <a:solidFill>
                  <a:srgbClr val="6C6D70"/>
                </a:solidFill>
                <a:latin typeface="Montserrat"/>
                <a:cs typeface="Montserrat"/>
              </a:rPr>
              <a:t> márka elindulását</a:t>
            </a:r>
            <a:r>
              <a:rPr lang="en-US" sz="1400" dirty="0">
                <a:solidFill>
                  <a:srgbClr val="6C6D70"/>
                </a:solidFill>
                <a:latin typeface="Montserrat"/>
                <a:cs typeface="Montserrat"/>
              </a:rPr>
              <a:t>, </a:t>
            </a:r>
            <a:r>
              <a:rPr lang="hu-HU" sz="1400" dirty="0">
                <a:solidFill>
                  <a:srgbClr val="6C6D70"/>
                </a:solidFill>
                <a:latin typeface="Montserrat"/>
                <a:cs typeface="Montserrat"/>
              </a:rPr>
              <a:t>kulcsfontosságú kérdés volt</a:t>
            </a:r>
            <a:r>
              <a:rPr lang="en-US" sz="1400" dirty="0">
                <a:solidFill>
                  <a:srgbClr val="6C6D70"/>
                </a:solidFill>
                <a:latin typeface="Montserrat"/>
                <a:cs typeface="Montserrat"/>
              </a:rPr>
              <a:t>: </a:t>
            </a:r>
            <a:r>
              <a:rPr lang="hu-HU" sz="1400" b="1" dirty="0">
                <a:solidFill>
                  <a:srgbClr val="6C6D70"/>
                </a:solidFill>
                <a:latin typeface="Montserrat"/>
                <a:cs typeface="Montserrat"/>
              </a:rPr>
              <a:t>milyen termék legyen az első</a:t>
            </a:r>
            <a:r>
              <a:rPr lang="en-US" sz="1400" b="1" dirty="0">
                <a:solidFill>
                  <a:srgbClr val="6C6D70"/>
                </a:solidFill>
                <a:latin typeface="Montserrat"/>
                <a:cs typeface="Montserrat"/>
              </a:rPr>
              <a:t>?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400" b="1" dirty="0">
              <a:latin typeface="Montserrat SemiBold"/>
              <a:cs typeface="Montserrat SemiBold"/>
            </a:endParaRPr>
          </a:p>
          <a:p>
            <a:pPr marL="12700" marR="5080" indent="-635" algn="just">
              <a:lnSpc>
                <a:spcPts val="1500"/>
              </a:lnSpc>
            </a:pPr>
            <a:r>
              <a:rPr lang="hu-HU" sz="1400" dirty="0">
                <a:solidFill>
                  <a:srgbClr val="6C6D70"/>
                </a:solidFill>
                <a:latin typeface="Montserrat"/>
                <a:cs typeface="Montserrat"/>
              </a:rPr>
              <a:t>A kozmetikumok világa megannyi lehetőséget kínál</a:t>
            </a:r>
            <a:r>
              <a:rPr lang="en-US" sz="1400" dirty="0">
                <a:solidFill>
                  <a:srgbClr val="6C6D70"/>
                </a:solidFill>
                <a:latin typeface="Montserrat"/>
                <a:cs typeface="Montserrat"/>
              </a:rPr>
              <a:t>, </a:t>
            </a:r>
            <a:r>
              <a:rPr lang="hu-HU" sz="1400" dirty="0">
                <a:solidFill>
                  <a:srgbClr val="6C6D70"/>
                </a:solidFill>
                <a:latin typeface="Montserrat"/>
                <a:cs typeface="Montserrat"/>
              </a:rPr>
              <a:t>de mi valami igazán különlegesben gondolkodtunk, ami nem csupán a kozmetikusok magas elvárásainak felel meg, hanem képviseli a filozófiánkat is:</a:t>
            </a:r>
            <a:r>
              <a:rPr lang="en-US" sz="1400" dirty="0">
                <a:solidFill>
                  <a:srgbClr val="6C6D70"/>
                </a:solidFill>
                <a:latin typeface="Montserrat"/>
                <a:cs typeface="Montserrat"/>
              </a:rPr>
              <a:t> </a:t>
            </a:r>
            <a:r>
              <a:rPr lang="hu-HU" sz="1400" dirty="0">
                <a:solidFill>
                  <a:srgbClr val="6C6D70"/>
                </a:solidFill>
                <a:latin typeface="Montserrat"/>
                <a:cs typeface="Montserrat"/>
              </a:rPr>
              <a:t>természetes alkotók és innovatív technológiák fúziója</a:t>
            </a:r>
            <a:r>
              <a:rPr lang="en-US" sz="1400" dirty="0">
                <a:solidFill>
                  <a:srgbClr val="6C6D70"/>
                </a:solidFill>
                <a:latin typeface="Montserrat"/>
                <a:cs typeface="Montserrat"/>
              </a:rPr>
              <a:t>.</a:t>
            </a:r>
          </a:p>
          <a:p>
            <a:pPr marL="12700" marR="5080" indent="-635" algn="just">
              <a:lnSpc>
                <a:spcPts val="1500"/>
              </a:lnSpc>
            </a:pPr>
            <a:endParaRPr lang="en-US" sz="1400" dirty="0">
              <a:solidFill>
                <a:srgbClr val="6C6D70"/>
              </a:solidFill>
              <a:latin typeface="Montserrat"/>
              <a:cs typeface="Montserrat"/>
            </a:endParaRPr>
          </a:p>
          <a:p>
            <a:pPr marL="12700" marR="5080" indent="-635" algn="just">
              <a:lnSpc>
                <a:spcPts val="1500"/>
              </a:lnSpc>
            </a:pPr>
            <a:endParaRPr sz="1400" dirty="0">
              <a:latin typeface="Montserrat"/>
              <a:cs typeface="Montserrat"/>
            </a:endParaRPr>
          </a:p>
          <a:p>
            <a:pPr marL="12700" algn="just">
              <a:lnSpc>
                <a:spcPct val="100000"/>
              </a:lnSpc>
            </a:pPr>
            <a:r>
              <a:rPr lang="hu-HU" sz="1400" b="1" spc="-10" dirty="0">
                <a:solidFill>
                  <a:srgbClr val="6C6D70"/>
                </a:solidFill>
                <a:latin typeface="Montserrat"/>
                <a:cs typeface="Montserrat"/>
              </a:rPr>
              <a:t>ALKALMAZÁS</a:t>
            </a:r>
            <a:r>
              <a:rPr sz="1400" b="1" spc="-10" dirty="0">
                <a:solidFill>
                  <a:srgbClr val="6C6D70"/>
                </a:solidFill>
                <a:latin typeface="Montserrat"/>
                <a:cs typeface="Montserrat"/>
              </a:rPr>
              <a:t>:</a:t>
            </a:r>
            <a:endParaRPr sz="1400" dirty="0">
              <a:latin typeface="Montserrat"/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lang="en-US" sz="1400" dirty="0">
                <a:solidFill>
                  <a:srgbClr val="6C6D70"/>
                </a:solidFill>
                <a:latin typeface="Montserrat"/>
                <a:cs typeface="Montserrat"/>
              </a:rPr>
              <a:t>A</a:t>
            </a:r>
            <a:r>
              <a:rPr lang="hu-HU" sz="1400" dirty="0">
                <a:solidFill>
                  <a:srgbClr val="6C6D70"/>
                </a:solidFill>
                <a:latin typeface="Montserrat"/>
                <a:cs typeface="Montserrat"/>
              </a:rPr>
              <a:t>z </a:t>
            </a:r>
            <a:r>
              <a:rPr lang="hu-HU" sz="1400" dirty="0" err="1">
                <a:solidFill>
                  <a:srgbClr val="6C6D70"/>
                </a:solidFill>
                <a:latin typeface="Montserrat"/>
                <a:cs typeface="Montserrat"/>
              </a:rPr>
              <a:t>alginát</a:t>
            </a:r>
            <a:r>
              <a:rPr lang="hu-HU" sz="1400" dirty="0">
                <a:solidFill>
                  <a:srgbClr val="6C6D70"/>
                </a:solidFill>
                <a:latin typeface="Montserrat"/>
                <a:cs typeface="Montserrat"/>
              </a:rPr>
              <a:t> maszkokat többnyire a kezelések befejező elemeként alkalmazzák, a hatékonyság fokozására</a:t>
            </a:r>
            <a:r>
              <a:rPr lang="en-US" sz="1400" spc="-10" dirty="0">
                <a:solidFill>
                  <a:srgbClr val="6C6D70"/>
                </a:solidFill>
                <a:latin typeface="Montserrat"/>
                <a:cs typeface="Montserrat"/>
              </a:rPr>
              <a:t>.</a:t>
            </a:r>
            <a:endParaRPr lang="en-US" sz="1400" dirty="0">
              <a:latin typeface="Montserrat"/>
              <a:cs typeface="Montserrat"/>
            </a:endParaRPr>
          </a:p>
          <a:p>
            <a:pPr marL="240665" indent="-227965">
              <a:lnSpc>
                <a:spcPct val="100000"/>
              </a:lnSpc>
              <a:spcBef>
                <a:spcPts val="670"/>
              </a:spcBef>
              <a:buClr>
                <a:srgbClr val="A9DCD3"/>
              </a:buClr>
              <a:buSzPct val="85714"/>
              <a:buChar char="■"/>
              <a:tabLst>
                <a:tab pos="240665" algn="l"/>
              </a:tabLst>
            </a:pPr>
            <a:r>
              <a:rPr lang="hu-HU" sz="1400" spc="-30" dirty="0">
                <a:solidFill>
                  <a:srgbClr val="6C6D70"/>
                </a:solidFill>
                <a:latin typeface="Montserrat"/>
                <a:cs typeface="Montserrat"/>
              </a:rPr>
              <a:t>Tisztító kezelések után</a:t>
            </a:r>
            <a:endParaRPr lang="en-US" sz="1400" dirty="0">
              <a:latin typeface="Montserrat"/>
              <a:cs typeface="Montserrat"/>
            </a:endParaRPr>
          </a:p>
          <a:p>
            <a:pPr marL="240665" indent="-227965">
              <a:lnSpc>
                <a:spcPct val="100000"/>
              </a:lnSpc>
              <a:spcBef>
                <a:spcPts val="670"/>
              </a:spcBef>
              <a:buClr>
                <a:srgbClr val="A9DCD3"/>
              </a:buClr>
              <a:buSzPct val="85714"/>
              <a:buChar char="■"/>
              <a:tabLst>
                <a:tab pos="240665" algn="l"/>
              </a:tabLst>
            </a:pPr>
            <a:r>
              <a:rPr lang="hu-HU" sz="1400" spc="-10" dirty="0" err="1">
                <a:solidFill>
                  <a:srgbClr val="6C6D70"/>
                </a:solidFill>
                <a:latin typeface="Montserrat"/>
                <a:cs typeface="Montserrat"/>
              </a:rPr>
              <a:t>Píling</a:t>
            </a:r>
            <a:r>
              <a:rPr lang="hu-HU" sz="1400" spc="-10" dirty="0">
                <a:solidFill>
                  <a:srgbClr val="6C6D70"/>
                </a:solidFill>
                <a:latin typeface="Montserrat"/>
                <a:cs typeface="Montserrat"/>
              </a:rPr>
              <a:t> kezelés után</a:t>
            </a:r>
            <a:endParaRPr sz="1400" dirty="0">
              <a:latin typeface="Montserrat"/>
              <a:cs typeface="Montserrat"/>
            </a:endParaRPr>
          </a:p>
          <a:p>
            <a:pPr marL="240665" indent="-227965">
              <a:lnSpc>
                <a:spcPct val="100000"/>
              </a:lnSpc>
              <a:spcBef>
                <a:spcPts val="670"/>
              </a:spcBef>
              <a:buClr>
                <a:srgbClr val="A9DCD3"/>
              </a:buClr>
              <a:buSzPct val="85714"/>
              <a:buChar char="■"/>
              <a:tabLst>
                <a:tab pos="240665" algn="l"/>
              </a:tabLst>
            </a:pPr>
            <a:r>
              <a:rPr lang="hu-HU" sz="1400" spc="-40" dirty="0">
                <a:solidFill>
                  <a:srgbClr val="6C6D70"/>
                </a:solidFill>
                <a:latin typeface="Montserrat"/>
                <a:cs typeface="Montserrat"/>
              </a:rPr>
              <a:t>Masszírozás után</a:t>
            </a:r>
            <a:endParaRPr sz="1400" dirty="0">
              <a:latin typeface="Montserrat"/>
              <a:cs typeface="Montserrat"/>
            </a:endParaRPr>
          </a:p>
          <a:p>
            <a:pPr marL="240665" indent="-227965">
              <a:lnSpc>
                <a:spcPct val="100000"/>
              </a:lnSpc>
              <a:spcBef>
                <a:spcPts val="670"/>
              </a:spcBef>
              <a:buClr>
                <a:srgbClr val="A9DCD3"/>
              </a:buClr>
              <a:buSzPct val="85714"/>
              <a:buChar char="■"/>
              <a:tabLst>
                <a:tab pos="240665" algn="l"/>
              </a:tabLst>
            </a:pPr>
            <a:r>
              <a:rPr lang="hu-HU" sz="1400" spc="-30" dirty="0" err="1">
                <a:solidFill>
                  <a:srgbClr val="6C6D70"/>
                </a:solidFill>
                <a:latin typeface="Montserrat"/>
                <a:cs typeface="Montserrat"/>
              </a:rPr>
              <a:t>Invazív</a:t>
            </a:r>
            <a:r>
              <a:rPr lang="hu-HU" sz="1400" spc="-30" dirty="0">
                <a:solidFill>
                  <a:srgbClr val="6C6D70"/>
                </a:solidFill>
                <a:latin typeface="Montserrat"/>
                <a:cs typeface="Montserrat"/>
              </a:rPr>
              <a:t> kezelés után</a:t>
            </a:r>
            <a:endParaRPr sz="1400" dirty="0">
              <a:latin typeface="Montserrat"/>
              <a:cs typeface="Montserrat"/>
            </a:endParaRPr>
          </a:p>
          <a:p>
            <a:pPr marL="240665" indent="-227965">
              <a:lnSpc>
                <a:spcPct val="100000"/>
              </a:lnSpc>
              <a:spcBef>
                <a:spcPts val="670"/>
              </a:spcBef>
              <a:buClr>
                <a:srgbClr val="A9DCD3"/>
              </a:buClr>
              <a:buSzPct val="85714"/>
              <a:buChar char="■"/>
              <a:tabLst>
                <a:tab pos="240665" algn="l"/>
              </a:tabLst>
            </a:pPr>
            <a:r>
              <a:rPr lang="hu-HU" sz="1400" spc="-10" dirty="0">
                <a:solidFill>
                  <a:srgbClr val="6C6D70"/>
                </a:solidFill>
                <a:latin typeface="Montserrat"/>
                <a:cs typeface="Montserrat"/>
              </a:rPr>
              <a:t>M</a:t>
            </a:r>
            <a:r>
              <a:rPr sz="1400" spc="-10" dirty="0">
                <a:solidFill>
                  <a:srgbClr val="6C6D70"/>
                </a:solidFill>
                <a:latin typeface="Montserrat"/>
                <a:cs typeface="Montserrat"/>
              </a:rPr>
              <a:t>e</a:t>
            </a:r>
            <a:r>
              <a:rPr lang="hu-HU" sz="1400" spc="-10" dirty="0" err="1">
                <a:solidFill>
                  <a:srgbClr val="6C6D70"/>
                </a:solidFill>
                <a:latin typeface="Montserrat"/>
                <a:cs typeface="Montserrat"/>
              </a:rPr>
              <a:t>zoterápiához</a:t>
            </a:r>
            <a:endParaRPr sz="1400" dirty="0">
              <a:latin typeface="Montserrat"/>
              <a:cs typeface="Montserrat"/>
            </a:endParaRPr>
          </a:p>
          <a:p>
            <a:pPr marL="240665" indent="-227965">
              <a:lnSpc>
                <a:spcPct val="100000"/>
              </a:lnSpc>
              <a:spcBef>
                <a:spcPts val="670"/>
              </a:spcBef>
              <a:buClr>
                <a:srgbClr val="A9DCD3"/>
              </a:buClr>
              <a:buSzPct val="85714"/>
              <a:buChar char="■"/>
              <a:tabLst>
                <a:tab pos="240665" algn="l"/>
              </a:tabLst>
            </a:pPr>
            <a:r>
              <a:rPr lang="hu-HU" sz="1400" dirty="0">
                <a:solidFill>
                  <a:srgbClr val="6C6D70"/>
                </a:solidFill>
                <a:latin typeface="Montserrat"/>
                <a:cs typeface="Montserrat"/>
              </a:rPr>
              <a:t>Lézerterápiához</a:t>
            </a:r>
            <a:endParaRPr sz="1400" dirty="0">
              <a:latin typeface="Montserrat"/>
              <a:cs typeface="Montserrat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312025" y="4170680"/>
            <a:ext cx="4879975" cy="2687320"/>
            <a:chOff x="4999131" y="4171073"/>
            <a:chExt cx="4879975" cy="268732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99131" y="4928634"/>
              <a:ext cx="1441252" cy="192936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35906" y="4238135"/>
              <a:ext cx="3042815" cy="261036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68949" y="4171073"/>
              <a:ext cx="2383294" cy="2686926"/>
            </a:xfrm>
            <a:prstGeom prst="rect">
              <a:avLst/>
            </a:prstGeom>
          </p:spPr>
        </p:pic>
      </p:grp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948353" y="367647"/>
            <a:ext cx="1129815" cy="112968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753987CB-ABE4-038E-30D9-3A61772C5D0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-512101" y="0"/>
            <a:ext cx="586488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531299" y="1039576"/>
            <a:ext cx="6185535" cy="1192634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 marR="5080" algn="just">
              <a:lnSpc>
                <a:spcPts val="1500"/>
              </a:lnSpc>
              <a:spcBef>
                <a:spcPts val="300"/>
              </a:spcBef>
            </a:pPr>
            <a:r>
              <a:rPr lang="hu-HU" sz="1400" dirty="0">
                <a:solidFill>
                  <a:srgbClr val="6C6D70"/>
                </a:solidFill>
                <a:latin typeface="Montserrat"/>
                <a:cs typeface="Montserrat"/>
              </a:rPr>
              <a:t>A francia </a:t>
            </a:r>
            <a:r>
              <a:rPr lang="hu-HU" sz="1400" dirty="0" err="1">
                <a:solidFill>
                  <a:srgbClr val="6C6D70"/>
                </a:solidFill>
                <a:latin typeface="Montserrat"/>
                <a:cs typeface="Montserrat"/>
              </a:rPr>
              <a:t>alginát</a:t>
            </a:r>
            <a:r>
              <a:rPr lang="hu-HU" sz="1400" dirty="0">
                <a:solidFill>
                  <a:srgbClr val="6C6D70"/>
                </a:solidFill>
                <a:latin typeface="Montserrat"/>
                <a:cs typeface="Montserrat"/>
              </a:rPr>
              <a:t> maszkok fő alkotója a Bretagne érintetlen tengerparti vizeiből begyűjtött barna alga. Bretagne régiója kiemelten ismert ökológiai tisztaságáról és gazdag tengeri ökoszisztémájáról. A</a:t>
            </a:r>
            <a:r>
              <a:rPr lang="en-US" sz="1400" dirty="0">
                <a:solidFill>
                  <a:srgbClr val="6C6D70"/>
                </a:solidFill>
                <a:latin typeface="Montserrat"/>
                <a:cs typeface="Montserrat"/>
              </a:rPr>
              <a:t> </a:t>
            </a:r>
            <a:r>
              <a:rPr lang="hu-HU" sz="1400" dirty="0">
                <a:solidFill>
                  <a:srgbClr val="6C6D70"/>
                </a:solidFill>
                <a:latin typeface="Montserrat"/>
                <a:cs typeface="Montserrat"/>
              </a:rPr>
              <a:t>b</a:t>
            </a:r>
            <a:r>
              <a:rPr lang="en-US" sz="1400" dirty="0" err="1">
                <a:solidFill>
                  <a:srgbClr val="6C6D70"/>
                </a:solidFill>
                <a:latin typeface="Montserrat"/>
                <a:cs typeface="Montserrat"/>
              </a:rPr>
              <a:t>reton</a:t>
            </a:r>
            <a:r>
              <a:rPr lang="en-US" sz="1400" dirty="0">
                <a:solidFill>
                  <a:srgbClr val="6C6D70"/>
                </a:solidFill>
                <a:latin typeface="Montserrat"/>
                <a:cs typeface="Montserrat"/>
              </a:rPr>
              <a:t> alga</a:t>
            </a:r>
            <a:r>
              <a:rPr lang="hu-HU" sz="1400" dirty="0">
                <a:solidFill>
                  <a:srgbClr val="6C6D70"/>
                </a:solidFill>
                <a:latin typeface="Montserrat"/>
                <a:cs typeface="Montserrat"/>
              </a:rPr>
              <a:t> nagy koncentrációban tartalmaz olyan </a:t>
            </a:r>
            <a:r>
              <a:rPr lang="hu-HU" sz="1400" dirty="0" err="1">
                <a:solidFill>
                  <a:srgbClr val="6C6D70"/>
                </a:solidFill>
                <a:latin typeface="Montserrat"/>
                <a:cs typeface="Montserrat"/>
              </a:rPr>
              <a:t>alginátokat</a:t>
            </a:r>
            <a:r>
              <a:rPr lang="hu-HU" sz="1400" dirty="0">
                <a:solidFill>
                  <a:srgbClr val="6C6D70"/>
                </a:solidFill>
                <a:latin typeface="Montserrat"/>
                <a:cs typeface="Montserrat"/>
              </a:rPr>
              <a:t> és bioaktív vegyületeket, amelyek lifting és intenzív hidratáló hatással rendelkeznek.</a:t>
            </a:r>
            <a:endParaRPr sz="1400" dirty="0">
              <a:latin typeface="Montserrat"/>
              <a:cs typeface="Montserra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531299" y="2751111"/>
            <a:ext cx="6186805" cy="14234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hu-HU" sz="1700" b="1" dirty="0">
                <a:solidFill>
                  <a:srgbClr val="A9DCD3"/>
                </a:solidFill>
                <a:latin typeface="Montserrat"/>
                <a:cs typeface="Montserrat"/>
              </a:rPr>
              <a:t>MAGAS KONCENTRÁCIÓJÚ AKTÍV HATÓANYAGOK</a:t>
            </a:r>
            <a:endParaRPr lang="en-US" sz="1700" b="1" dirty="0">
              <a:solidFill>
                <a:srgbClr val="A9DCD3"/>
              </a:solidFill>
              <a:latin typeface="Montserrat"/>
              <a:cs typeface="Montserrat"/>
            </a:endParaRPr>
          </a:p>
          <a:p>
            <a:pPr marL="12700" algn="just">
              <a:lnSpc>
                <a:spcPct val="100000"/>
              </a:lnSpc>
              <a:spcBef>
                <a:spcPts val="100"/>
              </a:spcBef>
            </a:pPr>
            <a:endParaRPr lang="en-US" sz="1700" b="1" spc="-10" dirty="0">
              <a:solidFill>
                <a:srgbClr val="A9DCD3"/>
              </a:solidFill>
              <a:latin typeface="Montserrat"/>
              <a:cs typeface="Montserrat"/>
            </a:endParaRPr>
          </a:p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hu-HU" sz="1400" spc="-10" dirty="0">
                <a:solidFill>
                  <a:srgbClr val="6C6D70"/>
                </a:solidFill>
                <a:latin typeface="Montserrat"/>
                <a:cs typeface="Montserrat"/>
              </a:rPr>
              <a:t>A </a:t>
            </a:r>
            <a:r>
              <a:rPr lang="lv-LV" sz="1400" spc="-10" dirty="0">
                <a:solidFill>
                  <a:srgbClr val="6C6D70"/>
                </a:solidFill>
                <a:latin typeface="Montserrat"/>
                <a:cs typeface="Montserrat"/>
              </a:rPr>
              <a:t>Bret</a:t>
            </a:r>
            <a:r>
              <a:rPr lang="hu-HU" sz="1400" spc="-10" dirty="0" err="1">
                <a:solidFill>
                  <a:srgbClr val="6C6D70"/>
                </a:solidFill>
                <a:latin typeface="Montserrat"/>
                <a:cs typeface="Montserrat"/>
              </a:rPr>
              <a:t>agne-ból</a:t>
            </a:r>
            <a:r>
              <a:rPr lang="hu-HU" sz="1400" spc="-10" dirty="0">
                <a:solidFill>
                  <a:srgbClr val="6C6D70"/>
                </a:solidFill>
                <a:latin typeface="Montserrat"/>
                <a:cs typeface="Montserrat"/>
              </a:rPr>
              <a:t> nyert</a:t>
            </a:r>
            <a:r>
              <a:rPr lang="lv-LV" sz="1400" spc="-10" dirty="0">
                <a:solidFill>
                  <a:srgbClr val="6C6D70"/>
                </a:solidFill>
                <a:latin typeface="Montserrat"/>
                <a:cs typeface="Montserrat"/>
              </a:rPr>
              <a:t> alg</a:t>
            </a:r>
            <a:r>
              <a:rPr lang="hu-HU" sz="1400" spc="-10" dirty="0">
                <a:solidFill>
                  <a:srgbClr val="6C6D70"/>
                </a:solidFill>
                <a:latin typeface="Montserrat"/>
                <a:cs typeface="Montserrat"/>
              </a:rPr>
              <a:t>a gazdag ásványianyagokban: jódban, </a:t>
            </a:r>
            <a:r>
              <a:rPr lang="hu-HU" sz="1400" spc="-10" dirty="0" err="1">
                <a:solidFill>
                  <a:srgbClr val="6C6D70"/>
                </a:solidFill>
                <a:latin typeface="Montserrat"/>
                <a:cs typeface="Montserrat"/>
              </a:rPr>
              <a:t>kálciumban</a:t>
            </a:r>
            <a:r>
              <a:rPr lang="hu-HU" sz="1400" spc="-10" dirty="0">
                <a:solidFill>
                  <a:srgbClr val="6C6D70"/>
                </a:solidFill>
                <a:latin typeface="Montserrat"/>
                <a:cs typeface="Montserrat"/>
              </a:rPr>
              <a:t>, magnéziumban és egyéb nyomelemekben. Ez a vegyület formula egyéb funkciója mellett támogatja a bőr önmegújító folyamatait,</a:t>
            </a:r>
            <a:r>
              <a:rPr lang="lv-LV" sz="1400" spc="-10" dirty="0">
                <a:solidFill>
                  <a:srgbClr val="6C6D70"/>
                </a:solidFill>
                <a:latin typeface="Montserrat"/>
                <a:cs typeface="Montserrat"/>
              </a:rPr>
              <a:t> </a:t>
            </a:r>
            <a:r>
              <a:rPr lang="hu-HU" sz="1400" spc="-10" dirty="0">
                <a:solidFill>
                  <a:srgbClr val="6C6D70"/>
                </a:solidFill>
                <a:latin typeface="Montserrat"/>
                <a:cs typeface="Montserrat"/>
              </a:rPr>
              <a:t>javít a bőr szerkezetén, elősegíti regenerációját.</a:t>
            </a:r>
            <a:endParaRPr sz="1400" dirty="0">
              <a:latin typeface="Montserrat"/>
              <a:cs typeface="Montserra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31299" y="4748733"/>
            <a:ext cx="6187440" cy="14234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hu-HU" sz="1700" b="1" spc="-10" dirty="0">
                <a:solidFill>
                  <a:srgbClr val="A9DCD3"/>
                </a:solidFill>
                <a:latin typeface="Montserrat"/>
                <a:cs typeface="Montserrat"/>
              </a:rPr>
              <a:t>FENNTARTHATÓ ELŐÁLLÍTÁS</a:t>
            </a:r>
            <a:endParaRPr lang="en-US" sz="1700" b="1" spc="-10" dirty="0">
              <a:solidFill>
                <a:srgbClr val="A9DCD3"/>
              </a:solidFill>
              <a:latin typeface="Montserrat"/>
              <a:cs typeface="Montserrat"/>
            </a:endParaRPr>
          </a:p>
          <a:p>
            <a:pPr marL="12700" algn="just">
              <a:lnSpc>
                <a:spcPct val="100000"/>
              </a:lnSpc>
              <a:spcBef>
                <a:spcPts val="100"/>
              </a:spcBef>
            </a:pPr>
            <a:endParaRPr lang="en-US" sz="1700" b="1" spc="-10" dirty="0">
              <a:solidFill>
                <a:srgbClr val="A9DCD3"/>
              </a:solidFill>
              <a:latin typeface="Montserrat"/>
              <a:cs typeface="Montserrat"/>
            </a:endParaRPr>
          </a:p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hu-HU" sz="1400" spc="-25" dirty="0">
                <a:solidFill>
                  <a:srgbClr val="6C6D70"/>
                </a:solidFill>
                <a:latin typeface="Montserrat"/>
                <a:cs typeface="Montserrat"/>
              </a:rPr>
              <a:t>A Bretagne-i gazdálkodók minden tekintetben követik és megfelelnek az igen szigorú begyűjtési szabályozásnak.</a:t>
            </a:r>
            <a:r>
              <a:rPr lang="en-US" sz="1400" spc="-25" dirty="0">
                <a:solidFill>
                  <a:srgbClr val="6C6D70"/>
                </a:solidFill>
                <a:latin typeface="Montserrat"/>
                <a:cs typeface="Montserrat"/>
              </a:rPr>
              <a:t> </a:t>
            </a:r>
            <a:r>
              <a:rPr lang="hu-HU" sz="1400" spc="-25" dirty="0">
                <a:solidFill>
                  <a:srgbClr val="6C6D70"/>
                </a:solidFill>
                <a:latin typeface="Montserrat"/>
                <a:cs typeface="Montserrat"/>
              </a:rPr>
              <a:t>Így a hínár begyűjtése garantáltan a legkisebb mértékben van hatással a környezetre, ezáltal is  </a:t>
            </a:r>
            <a:r>
              <a:rPr lang="hu-HU" sz="1400" spc="-25" dirty="0" err="1">
                <a:solidFill>
                  <a:srgbClr val="6C6D70"/>
                </a:solidFill>
                <a:latin typeface="Montserrat"/>
                <a:cs typeface="Montserrat"/>
              </a:rPr>
              <a:t>garantáltva</a:t>
            </a:r>
            <a:r>
              <a:rPr lang="hu-HU" sz="1400" spc="-25" dirty="0">
                <a:solidFill>
                  <a:srgbClr val="6C6D70"/>
                </a:solidFill>
                <a:latin typeface="Montserrat"/>
                <a:cs typeface="Montserrat"/>
              </a:rPr>
              <a:t> a legmagasabb minőséget a bőr számára. </a:t>
            </a:r>
            <a:endParaRPr sz="1400" dirty="0">
              <a:latin typeface="Montserrat"/>
              <a:cs typeface="Montserra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37131" y="1216625"/>
            <a:ext cx="3329940" cy="455253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0"/>
              </a:spcBef>
            </a:pPr>
            <a:r>
              <a:rPr lang="hu-HU" sz="1350" b="1" spc="-10" dirty="0">
                <a:solidFill>
                  <a:srgbClr val="6C6D70"/>
                </a:solidFill>
                <a:latin typeface="Montserrat SemiBold"/>
                <a:cs typeface="Montserrat SemiBold"/>
              </a:rPr>
              <a:t>ÖKOLÓGIAILAG TISZTA</a:t>
            </a:r>
            <a:r>
              <a:rPr sz="1350" b="1" spc="-25" dirty="0">
                <a:solidFill>
                  <a:srgbClr val="6C6D70"/>
                </a:solidFill>
                <a:latin typeface="Montserrat SemiBold"/>
                <a:cs typeface="Montserrat SemiBold"/>
              </a:rPr>
              <a:t> </a:t>
            </a:r>
            <a:r>
              <a:rPr sz="1350" b="1" dirty="0">
                <a:solidFill>
                  <a:srgbClr val="6C6D70"/>
                </a:solidFill>
                <a:latin typeface="Montserrat SemiBold"/>
                <a:cs typeface="Montserrat SemiBold"/>
              </a:rPr>
              <a:t>B</a:t>
            </a:r>
            <a:r>
              <a:rPr lang="hu-HU" sz="1350" b="1" dirty="0">
                <a:solidFill>
                  <a:srgbClr val="6C6D70"/>
                </a:solidFill>
                <a:latin typeface="Montserrat SemiBold"/>
                <a:cs typeface="Montserrat SemiBold"/>
              </a:rPr>
              <a:t>ARNA ALGA</a:t>
            </a:r>
            <a:endParaRPr sz="1350" dirty="0">
              <a:latin typeface="Montserrat SemiBold"/>
              <a:cs typeface="Montserrat SemiBold"/>
            </a:endParaRPr>
          </a:p>
          <a:p>
            <a:pPr marL="469900">
              <a:lnSpc>
                <a:spcPct val="100000"/>
              </a:lnSpc>
              <a:spcBef>
                <a:spcPts val="320"/>
              </a:spcBef>
            </a:pPr>
            <a:r>
              <a:rPr lang="hu-HU" sz="900" b="1" spc="5" dirty="0">
                <a:solidFill>
                  <a:srgbClr val="6C6D70"/>
                </a:solidFill>
                <a:latin typeface="Montserrat SemiBold"/>
                <a:cs typeface="Montserrat SemiBold"/>
              </a:rPr>
              <a:t>   ÖKOLÓGIAILAG FENNTARTHATÓ ELŐÁLLÍTÁS</a:t>
            </a:r>
            <a:endParaRPr sz="900" dirty="0">
              <a:latin typeface="Montserrat SemiBold"/>
              <a:cs typeface="Montserrat SemiBold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94387" y="2310389"/>
            <a:ext cx="1570355" cy="42492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 indent="196215">
              <a:lnSpc>
                <a:spcPct val="102899"/>
              </a:lnSpc>
              <a:spcBef>
                <a:spcPts val="60"/>
              </a:spcBef>
            </a:pPr>
            <a:r>
              <a:rPr lang="hu-HU" sz="1350" b="1" spc="-10" dirty="0">
                <a:solidFill>
                  <a:srgbClr val="6C6D70"/>
                </a:solidFill>
                <a:latin typeface="Montserrat SemiBold"/>
                <a:cs typeface="Montserrat SemiBold"/>
              </a:rPr>
              <a:t>HIDRATÁLÓ ÉS </a:t>
            </a:r>
            <a:br>
              <a:rPr lang="hu-HU" sz="1350" b="1" spc="-10" dirty="0">
                <a:solidFill>
                  <a:srgbClr val="6C6D70"/>
                </a:solidFill>
                <a:latin typeface="Montserrat SemiBold"/>
                <a:cs typeface="Montserrat SemiBold"/>
              </a:rPr>
            </a:br>
            <a:r>
              <a:rPr lang="hu-HU" sz="1350" b="1" spc="-10" dirty="0">
                <a:solidFill>
                  <a:srgbClr val="6C6D70"/>
                </a:solidFill>
                <a:latin typeface="Montserrat SemiBold"/>
                <a:cs typeface="Montserrat SemiBold"/>
              </a:rPr>
              <a:t>          NEDVESÍTŐ</a:t>
            </a:r>
            <a:endParaRPr sz="1350" dirty="0">
              <a:latin typeface="Montserrat SemiBold"/>
              <a:cs typeface="Montserrat SemiBold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797196" y="1985517"/>
            <a:ext cx="233045" cy="3259454"/>
          </a:xfrm>
          <a:custGeom>
            <a:avLst/>
            <a:gdLst/>
            <a:ahLst/>
            <a:cxnLst/>
            <a:rect l="l" t="t" r="r" b="b"/>
            <a:pathLst>
              <a:path w="233045" h="3259454">
                <a:moveTo>
                  <a:pt x="0" y="49504"/>
                </a:moveTo>
                <a:lnTo>
                  <a:pt x="232676" y="49504"/>
                </a:lnTo>
                <a:lnTo>
                  <a:pt x="232676" y="0"/>
                </a:lnTo>
                <a:lnTo>
                  <a:pt x="0" y="0"/>
                </a:lnTo>
                <a:lnTo>
                  <a:pt x="0" y="49504"/>
                </a:lnTo>
                <a:close/>
              </a:path>
              <a:path w="233045" h="3259454">
                <a:moveTo>
                  <a:pt x="0" y="1119352"/>
                </a:moveTo>
                <a:lnTo>
                  <a:pt x="232676" y="1119352"/>
                </a:lnTo>
                <a:lnTo>
                  <a:pt x="232676" y="1069848"/>
                </a:lnTo>
                <a:lnTo>
                  <a:pt x="0" y="1069848"/>
                </a:lnTo>
                <a:lnTo>
                  <a:pt x="0" y="1119352"/>
                </a:lnTo>
                <a:close/>
              </a:path>
              <a:path w="233045" h="3259454">
                <a:moveTo>
                  <a:pt x="0" y="2189187"/>
                </a:moveTo>
                <a:lnTo>
                  <a:pt x="232676" y="2189187"/>
                </a:lnTo>
                <a:lnTo>
                  <a:pt x="232676" y="2139683"/>
                </a:lnTo>
                <a:lnTo>
                  <a:pt x="0" y="2139683"/>
                </a:lnTo>
                <a:lnTo>
                  <a:pt x="0" y="2189187"/>
                </a:lnTo>
                <a:close/>
              </a:path>
              <a:path w="233045" h="3259454">
                <a:moveTo>
                  <a:pt x="0" y="3259035"/>
                </a:moveTo>
                <a:lnTo>
                  <a:pt x="232676" y="3259035"/>
                </a:lnTo>
                <a:lnTo>
                  <a:pt x="232676" y="3209531"/>
                </a:lnTo>
                <a:lnTo>
                  <a:pt x="0" y="3209531"/>
                </a:lnTo>
                <a:lnTo>
                  <a:pt x="0" y="3259035"/>
                </a:lnTo>
                <a:close/>
              </a:path>
            </a:pathLst>
          </a:custGeom>
          <a:ln w="60058">
            <a:solidFill>
              <a:srgbClr val="A9DC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605784" y="3380228"/>
            <a:ext cx="1459230" cy="63735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10"/>
              </a:spcBef>
            </a:pPr>
            <a:r>
              <a:rPr lang="hu-HU" sz="1350" b="1" spc="40" dirty="0">
                <a:solidFill>
                  <a:srgbClr val="6C6D70"/>
                </a:solidFill>
                <a:latin typeface="Montserrat SemiBold"/>
                <a:cs typeface="Montserrat SemiBold"/>
              </a:rPr>
              <a:t>NYUGTATÓ ÉS GYENGÉD</a:t>
            </a:r>
            <a:endParaRPr sz="1350" dirty="0">
              <a:latin typeface="Montserrat SemiBold"/>
              <a:cs typeface="Montserrat SemiBold"/>
            </a:endParaRPr>
          </a:p>
          <a:p>
            <a:pPr marR="5080" algn="r">
              <a:lnSpc>
                <a:spcPct val="100000"/>
              </a:lnSpc>
              <a:spcBef>
                <a:spcPts val="45"/>
              </a:spcBef>
            </a:pPr>
            <a:endParaRPr sz="1350" dirty="0">
              <a:latin typeface="Montserrat SemiBold"/>
              <a:cs typeface="Montserrat SemiBold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792461" y="4450091"/>
            <a:ext cx="1272540" cy="42492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35890" marR="5080" indent="-123825">
              <a:lnSpc>
                <a:spcPct val="102899"/>
              </a:lnSpc>
              <a:spcBef>
                <a:spcPts val="60"/>
              </a:spcBef>
            </a:pPr>
            <a:r>
              <a:rPr sz="1350" b="1" dirty="0">
                <a:solidFill>
                  <a:srgbClr val="6C6D70"/>
                </a:solidFill>
                <a:latin typeface="Montserrat SemiBold"/>
                <a:cs typeface="Montserrat SemiBold"/>
              </a:rPr>
              <a:t>F</a:t>
            </a:r>
            <a:r>
              <a:rPr lang="hu-HU" sz="1350" b="1" dirty="0">
                <a:solidFill>
                  <a:srgbClr val="6C6D70"/>
                </a:solidFill>
                <a:latin typeface="Montserrat SemiBold"/>
                <a:cs typeface="Montserrat SemiBold"/>
              </a:rPr>
              <a:t>ESZESÍTŐ ÉS  </a:t>
            </a:r>
            <a:br>
              <a:rPr lang="hu-HU" sz="1350" b="1" dirty="0">
                <a:solidFill>
                  <a:srgbClr val="6C6D70"/>
                </a:solidFill>
                <a:latin typeface="Montserrat SemiBold"/>
                <a:cs typeface="Montserrat SemiBold"/>
              </a:rPr>
            </a:br>
            <a:r>
              <a:rPr lang="hu-HU" sz="1350" b="1" dirty="0">
                <a:solidFill>
                  <a:srgbClr val="6C6D70"/>
                </a:solidFill>
                <a:latin typeface="Montserrat SemiBold"/>
                <a:cs typeface="Montserrat SemiBold"/>
              </a:rPr>
              <a:t>    TONIZÁLÓ</a:t>
            </a:r>
            <a:endParaRPr sz="1350" dirty="0">
              <a:latin typeface="Montserrat SemiBold"/>
              <a:cs typeface="Montserrat SemiBold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394748" y="560919"/>
            <a:ext cx="3672204" cy="467359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0"/>
              </a:spcBef>
            </a:pPr>
            <a:r>
              <a:rPr lang="hu-HU" sz="1350" b="1" dirty="0">
                <a:solidFill>
                  <a:srgbClr val="6C6D70"/>
                </a:solidFill>
                <a:latin typeface="Montserrat SemiBold"/>
                <a:cs typeface="Montserrat SemiBold"/>
              </a:rPr>
              <a:t>                MAGAS HATÓANYAGTARTALOM</a:t>
            </a:r>
            <a:endParaRPr sz="1350" dirty="0">
              <a:latin typeface="Montserrat SemiBold"/>
              <a:cs typeface="Montserrat SemiBold"/>
            </a:endParaRPr>
          </a:p>
          <a:p>
            <a:pPr marL="325755">
              <a:lnSpc>
                <a:spcPct val="100000"/>
              </a:lnSpc>
              <a:spcBef>
                <a:spcPts val="320"/>
              </a:spcBef>
            </a:pPr>
            <a:r>
              <a:rPr lang="hu-HU" sz="900" b="1" dirty="0">
                <a:solidFill>
                  <a:srgbClr val="6C6D70"/>
                </a:solidFill>
                <a:latin typeface="Montserrat SemiBold"/>
                <a:cs typeface="Montserrat SemiBold"/>
              </a:rPr>
              <a:t>              JÓD</a:t>
            </a:r>
            <a:r>
              <a:rPr sz="900" b="1" dirty="0">
                <a:solidFill>
                  <a:srgbClr val="6C6D70"/>
                </a:solidFill>
                <a:latin typeface="Montserrat SemiBold"/>
                <a:cs typeface="Montserrat SemiBold"/>
              </a:rPr>
              <a:t>,</a:t>
            </a:r>
            <a:r>
              <a:rPr sz="900" b="1" spc="35" dirty="0">
                <a:solidFill>
                  <a:srgbClr val="6C6D70"/>
                </a:solidFill>
                <a:latin typeface="Montserrat SemiBold"/>
                <a:cs typeface="Montserrat SemiBold"/>
              </a:rPr>
              <a:t> </a:t>
            </a:r>
            <a:r>
              <a:rPr lang="hu-HU" sz="900" b="1" spc="35" dirty="0">
                <a:solidFill>
                  <a:srgbClr val="6C6D70"/>
                </a:solidFill>
                <a:latin typeface="Montserrat SemiBold"/>
                <a:cs typeface="Montserrat SemiBold"/>
              </a:rPr>
              <a:t>KÁLCIUM</a:t>
            </a:r>
            <a:r>
              <a:rPr sz="900" b="1" dirty="0">
                <a:solidFill>
                  <a:srgbClr val="6C6D70"/>
                </a:solidFill>
                <a:latin typeface="Montserrat SemiBold"/>
                <a:cs typeface="Montserrat SemiBold"/>
              </a:rPr>
              <a:t>,</a:t>
            </a:r>
            <a:r>
              <a:rPr sz="900" b="1" spc="40" dirty="0">
                <a:solidFill>
                  <a:srgbClr val="6C6D70"/>
                </a:solidFill>
                <a:latin typeface="Montserrat SemiBold"/>
                <a:cs typeface="Montserrat SemiBold"/>
              </a:rPr>
              <a:t> </a:t>
            </a:r>
            <a:r>
              <a:rPr sz="900" b="1" dirty="0">
                <a:solidFill>
                  <a:srgbClr val="6C6D70"/>
                </a:solidFill>
                <a:latin typeface="Montserrat SemiBold"/>
                <a:cs typeface="Montserrat SemiBold"/>
              </a:rPr>
              <a:t>MA</a:t>
            </a:r>
            <a:r>
              <a:rPr lang="hu-HU" sz="900" b="1" dirty="0">
                <a:solidFill>
                  <a:srgbClr val="6C6D70"/>
                </a:solidFill>
                <a:latin typeface="Montserrat SemiBold"/>
                <a:cs typeface="Montserrat SemiBold"/>
              </a:rPr>
              <a:t>GNÉZIUM</a:t>
            </a:r>
            <a:r>
              <a:rPr sz="900" b="1" spc="40" dirty="0">
                <a:solidFill>
                  <a:srgbClr val="6C6D70"/>
                </a:solidFill>
                <a:latin typeface="Montserrat SemiBold"/>
                <a:cs typeface="Montserrat SemiBold"/>
              </a:rPr>
              <a:t> </a:t>
            </a:r>
            <a:r>
              <a:rPr lang="hu-HU" sz="900" b="1" spc="40" dirty="0">
                <a:solidFill>
                  <a:srgbClr val="6C6D70"/>
                </a:solidFill>
                <a:latin typeface="Montserrat SemiBold"/>
                <a:cs typeface="Montserrat SemiBold"/>
              </a:rPr>
              <a:t>ÉS</a:t>
            </a:r>
            <a:r>
              <a:rPr sz="900" b="1" spc="35" dirty="0">
                <a:solidFill>
                  <a:srgbClr val="6C6D70"/>
                </a:solidFill>
                <a:latin typeface="Montserrat SemiBold"/>
                <a:cs typeface="Montserrat SemiBold"/>
              </a:rPr>
              <a:t> </a:t>
            </a:r>
            <a:r>
              <a:rPr lang="hu-HU" sz="900" b="1" spc="35" dirty="0">
                <a:solidFill>
                  <a:srgbClr val="6C6D70"/>
                </a:solidFill>
                <a:latin typeface="Montserrat SemiBold"/>
                <a:cs typeface="Montserrat SemiBold"/>
              </a:rPr>
              <a:t>NYOMELEMEK</a:t>
            </a:r>
            <a:endParaRPr sz="900" dirty="0">
              <a:latin typeface="Montserrat SemiBold"/>
              <a:cs typeface="Montserrat SemiBold"/>
            </a:endParaRP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B97719C7-3B2A-2D31-E8CD-F1FEC246CC06}"/>
              </a:ext>
            </a:extLst>
          </p:cNvPr>
          <p:cNvSpPr txBox="1"/>
          <p:nvPr/>
        </p:nvSpPr>
        <p:spPr>
          <a:xfrm>
            <a:off x="5410200" y="501134"/>
            <a:ext cx="48319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700" b="1" dirty="0">
                <a:solidFill>
                  <a:srgbClr val="A9DCD3"/>
                </a:solidFill>
                <a:latin typeface="Montserrat"/>
              </a:rPr>
              <a:t>BRETAGNE-I</a:t>
            </a:r>
            <a:r>
              <a:rPr lang="hu-HU" dirty="0"/>
              <a:t> </a:t>
            </a:r>
            <a:r>
              <a:rPr lang="hu-HU" sz="1700" b="1" dirty="0">
                <a:solidFill>
                  <a:srgbClr val="A9DCD3"/>
                </a:solidFill>
                <a:latin typeface="Montserrat"/>
              </a:rPr>
              <a:t>ALGA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>
            <a:extLst>
              <a:ext uri="{FF2B5EF4-FFF2-40B4-BE49-F238E27FC236}">
                <a16:creationId xmlns:a16="http://schemas.microsoft.com/office/drawing/2014/main" id="{B24494D4-F6FD-53ED-D0E5-9A58EAD6482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1759" y="434742"/>
            <a:ext cx="2115567" cy="689932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 marR="5080">
              <a:lnSpc>
                <a:spcPts val="2400"/>
              </a:lnSpc>
              <a:spcBef>
                <a:spcPts val="580"/>
              </a:spcBef>
            </a:pPr>
            <a:r>
              <a:rPr spc="-10" dirty="0"/>
              <a:t>CARELIKA </a:t>
            </a:r>
            <a:r>
              <a:rPr spc="-40" dirty="0"/>
              <a:t>IN</a:t>
            </a:r>
            <a:r>
              <a:rPr lang="lt-LT" spc="-40" dirty="0"/>
              <a:t>N</a:t>
            </a:r>
            <a:r>
              <a:rPr spc="-40" dirty="0"/>
              <a:t>OV</a:t>
            </a:r>
            <a:r>
              <a:rPr lang="hu-HU" spc="-40" dirty="0"/>
              <a:t>ÁCIÓ</a:t>
            </a:r>
            <a:endParaRPr spc="-40" dirty="0"/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A780C806-FDE1-C9DE-A721-5E928A51B5C2}"/>
              </a:ext>
            </a:extLst>
          </p:cNvPr>
          <p:cNvSpPr txBox="1"/>
          <p:nvPr/>
        </p:nvSpPr>
        <p:spPr>
          <a:xfrm>
            <a:off x="532560" y="1658400"/>
            <a:ext cx="5241290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hu-HU" sz="1500" b="1" dirty="0">
                <a:solidFill>
                  <a:srgbClr val="6D6E71"/>
                </a:solidFill>
                <a:latin typeface="Montserrat"/>
                <a:cs typeface="Montserrat"/>
              </a:rPr>
              <a:t>BŐRÁLLAPOTNAK MEGFELELŐ</a:t>
            </a:r>
            <a:r>
              <a:rPr lang="en-US" sz="1500" b="1" dirty="0">
                <a:solidFill>
                  <a:srgbClr val="6D6E71"/>
                </a:solidFill>
                <a:latin typeface="Montserrat"/>
                <a:cs typeface="Montserrat"/>
              </a:rPr>
              <a:t> PEEL-OFF MAS</a:t>
            </a:r>
            <a:r>
              <a:rPr lang="hu-HU" sz="1500" b="1" dirty="0">
                <a:solidFill>
                  <a:srgbClr val="6D6E71"/>
                </a:solidFill>
                <a:latin typeface="Montserrat"/>
                <a:cs typeface="Montserrat"/>
              </a:rPr>
              <a:t>Z</a:t>
            </a:r>
            <a:r>
              <a:rPr lang="en-US" sz="1500" b="1" dirty="0">
                <a:solidFill>
                  <a:srgbClr val="6D6E71"/>
                </a:solidFill>
                <a:latin typeface="Montserrat"/>
                <a:cs typeface="Montserrat"/>
              </a:rPr>
              <a:t>K</a:t>
            </a:r>
            <a:r>
              <a:rPr lang="hu-HU" sz="1500" b="1" dirty="0">
                <a:solidFill>
                  <a:srgbClr val="6D6E71"/>
                </a:solidFill>
                <a:latin typeface="Montserrat"/>
                <a:cs typeface="Montserrat"/>
              </a:rPr>
              <a:t>OK</a:t>
            </a:r>
            <a:r>
              <a:rPr lang="en-US" sz="1500" b="1" dirty="0">
                <a:solidFill>
                  <a:srgbClr val="6D6E71"/>
                </a:solidFill>
                <a:latin typeface="Montserrat"/>
                <a:cs typeface="Montserrat"/>
              </a:rPr>
              <a:t>.</a:t>
            </a:r>
            <a:endParaRPr lang="en-US" sz="1500" dirty="0">
              <a:latin typeface="Montserrat"/>
              <a:cs typeface="Montserrat"/>
            </a:endParaRPr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7A2213B2-474C-03A7-EF26-4E265F223AE4}"/>
              </a:ext>
            </a:extLst>
          </p:cNvPr>
          <p:cNvSpPr txBox="1"/>
          <p:nvPr/>
        </p:nvSpPr>
        <p:spPr>
          <a:xfrm>
            <a:off x="6374098" y="1509913"/>
            <a:ext cx="2003425" cy="921385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770"/>
              </a:spcBef>
              <a:buClr>
                <a:srgbClr val="A9DCD4"/>
              </a:buClr>
              <a:buSzPct val="85714"/>
              <a:buChar char="■"/>
              <a:tabLst>
                <a:tab pos="240665" algn="l"/>
              </a:tabLst>
            </a:pPr>
            <a:r>
              <a:rPr sz="1400" spc="-10" dirty="0">
                <a:solidFill>
                  <a:srgbClr val="6D6E71"/>
                </a:solidFill>
                <a:latin typeface="Montserrat"/>
                <a:cs typeface="Montserrat"/>
              </a:rPr>
              <a:t>Deh</a:t>
            </a:r>
            <a:r>
              <a:rPr lang="hu-HU" sz="1400" spc="-10" dirty="0">
                <a:solidFill>
                  <a:srgbClr val="6D6E71"/>
                </a:solidFill>
                <a:latin typeface="Montserrat"/>
                <a:cs typeface="Montserrat"/>
              </a:rPr>
              <a:t>i</a:t>
            </a:r>
            <a:r>
              <a:rPr sz="1400" spc="-10" dirty="0">
                <a:solidFill>
                  <a:srgbClr val="6D6E71"/>
                </a:solidFill>
                <a:latin typeface="Montserrat"/>
                <a:cs typeface="Montserrat"/>
              </a:rPr>
              <a:t>drat</a:t>
            </a:r>
            <a:r>
              <a:rPr lang="hu-HU" sz="1400" spc="-10" dirty="0">
                <a:solidFill>
                  <a:srgbClr val="6D6E71"/>
                </a:solidFill>
                <a:latin typeface="Montserrat"/>
                <a:cs typeface="Montserrat"/>
              </a:rPr>
              <a:t>ált</a:t>
            </a:r>
            <a:r>
              <a:rPr sz="1400" spc="-10" dirty="0">
                <a:solidFill>
                  <a:srgbClr val="6D6E71"/>
                </a:solidFill>
                <a:latin typeface="Montserrat"/>
                <a:cs typeface="Montserrat"/>
              </a:rPr>
              <a:t>/norm</a:t>
            </a:r>
            <a:r>
              <a:rPr lang="hu-HU" sz="1400" spc="-10" dirty="0">
                <a:solidFill>
                  <a:srgbClr val="6D6E71"/>
                </a:solidFill>
                <a:latin typeface="Montserrat"/>
                <a:cs typeface="Montserrat"/>
              </a:rPr>
              <a:t>á</a:t>
            </a:r>
            <a:r>
              <a:rPr sz="1400" spc="-10" dirty="0">
                <a:solidFill>
                  <a:srgbClr val="6D6E71"/>
                </a:solidFill>
                <a:latin typeface="Montserrat"/>
                <a:cs typeface="Montserrat"/>
              </a:rPr>
              <a:t>l</a:t>
            </a:r>
            <a:endParaRPr sz="1400" dirty="0">
              <a:latin typeface="Montserrat"/>
              <a:cs typeface="Montserrat"/>
            </a:endParaRPr>
          </a:p>
          <a:p>
            <a:pPr marL="240665" indent="-227965">
              <a:lnSpc>
                <a:spcPct val="100000"/>
              </a:lnSpc>
              <a:spcBef>
                <a:spcPts val="670"/>
              </a:spcBef>
              <a:buClr>
                <a:srgbClr val="A9DCD4"/>
              </a:buClr>
              <a:buSzPct val="85714"/>
              <a:buChar char="■"/>
              <a:tabLst>
                <a:tab pos="240665" algn="l"/>
              </a:tabLst>
            </a:pPr>
            <a:r>
              <a:rPr lang="hu-HU" sz="1400" spc="-25" dirty="0">
                <a:solidFill>
                  <a:srgbClr val="6D6E71"/>
                </a:solidFill>
                <a:latin typeface="Montserrat"/>
                <a:cs typeface="Montserrat"/>
              </a:rPr>
              <a:t>Száraz (zsírhiányos)</a:t>
            </a:r>
            <a:endParaRPr sz="1400" dirty="0">
              <a:latin typeface="Montserrat"/>
              <a:cs typeface="Montserrat"/>
            </a:endParaRPr>
          </a:p>
          <a:p>
            <a:pPr marL="240665" indent="-227965">
              <a:lnSpc>
                <a:spcPct val="100000"/>
              </a:lnSpc>
              <a:spcBef>
                <a:spcPts val="670"/>
              </a:spcBef>
              <a:buClr>
                <a:srgbClr val="A9DCD4"/>
              </a:buClr>
              <a:buSzPct val="85714"/>
              <a:buChar char="■"/>
              <a:tabLst>
                <a:tab pos="240665" algn="l"/>
              </a:tabLst>
            </a:pPr>
            <a:r>
              <a:rPr sz="1400" spc="-10" dirty="0">
                <a:solidFill>
                  <a:srgbClr val="6D6E71"/>
                </a:solidFill>
                <a:latin typeface="Montserrat"/>
                <a:cs typeface="Montserrat"/>
              </a:rPr>
              <a:t>S</a:t>
            </a:r>
            <a:r>
              <a:rPr lang="hu-HU" sz="1400" spc="-10" dirty="0">
                <a:solidFill>
                  <a:srgbClr val="6D6E71"/>
                </a:solidFill>
                <a:latin typeface="Montserrat"/>
                <a:cs typeface="Montserrat"/>
              </a:rPr>
              <a:t>z</a:t>
            </a:r>
            <a:r>
              <a:rPr sz="1400" spc="-10" dirty="0" err="1">
                <a:solidFill>
                  <a:srgbClr val="6D6E71"/>
                </a:solidFill>
                <a:latin typeface="Montserrat"/>
                <a:cs typeface="Montserrat"/>
              </a:rPr>
              <a:t>en</a:t>
            </a:r>
            <a:r>
              <a:rPr lang="hu-HU" sz="1400" spc="-10" dirty="0" err="1">
                <a:solidFill>
                  <a:srgbClr val="6D6E71"/>
                </a:solidFill>
                <a:latin typeface="Montserrat"/>
                <a:cs typeface="Montserrat"/>
              </a:rPr>
              <a:t>zitív</a:t>
            </a:r>
            <a:endParaRPr sz="1400" dirty="0">
              <a:latin typeface="Montserrat"/>
              <a:cs typeface="Montserrat"/>
            </a:endParaRPr>
          </a:p>
        </p:txBody>
      </p:sp>
      <p:sp>
        <p:nvSpPr>
          <p:cNvPr id="8" name="object 5">
            <a:extLst>
              <a:ext uri="{FF2B5EF4-FFF2-40B4-BE49-F238E27FC236}">
                <a16:creationId xmlns:a16="http://schemas.microsoft.com/office/drawing/2014/main" id="{307878A4-F34B-0383-74AA-5DA511C40DA4}"/>
              </a:ext>
            </a:extLst>
          </p:cNvPr>
          <p:cNvSpPr txBox="1"/>
          <p:nvPr/>
        </p:nvSpPr>
        <p:spPr>
          <a:xfrm>
            <a:off x="9075897" y="1509913"/>
            <a:ext cx="2583543" cy="924612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770"/>
              </a:spcBef>
              <a:buClr>
                <a:srgbClr val="A9DCD4"/>
              </a:buClr>
              <a:buSzPct val="85714"/>
              <a:buChar char="■"/>
              <a:tabLst>
                <a:tab pos="240665" algn="l"/>
              </a:tabLst>
            </a:pPr>
            <a:r>
              <a:rPr lang="hu-HU" sz="1400" spc="-10" dirty="0">
                <a:solidFill>
                  <a:srgbClr val="6D6E71"/>
                </a:solidFill>
                <a:latin typeface="Montserrat"/>
                <a:cs typeface="Montserrat"/>
              </a:rPr>
              <a:t>Problémás </a:t>
            </a:r>
            <a:r>
              <a:rPr sz="1400" spc="-10" dirty="0">
                <a:solidFill>
                  <a:srgbClr val="6D6E71"/>
                </a:solidFill>
                <a:latin typeface="Montserrat"/>
                <a:cs typeface="Montserrat"/>
              </a:rPr>
              <a:t>&amp;</a:t>
            </a:r>
            <a:r>
              <a:rPr lang="hu-HU" sz="1400" spc="-10" dirty="0">
                <a:solidFill>
                  <a:srgbClr val="6D6E71"/>
                </a:solidFill>
                <a:latin typeface="Montserrat"/>
                <a:cs typeface="Montserrat"/>
              </a:rPr>
              <a:t> kombinált</a:t>
            </a:r>
            <a:endParaRPr sz="1400" dirty="0">
              <a:latin typeface="Montserrat"/>
              <a:cs typeface="Montserrat"/>
            </a:endParaRPr>
          </a:p>
          <a:p>
            <a:pPr marL="240665" indent="-227965">
              <a:lnSpc>
                <a:spcPct val="100000"/>
              </a:lnSpc>
              <a:spcBef>
                <a:spcPts val="670"/>
              </a:spcBef>
              <a:buClr>
                <a:srgbClr val="A9DCD4"/>
              </a:buClr>
              <a:buSzPct val="85714"/>
              <a:buChar char="■"/>
              <a:tabLst>
                <a:tab pos="240665" algn="l"/>
              </a:tabLst>
            </a:pPr>
            <a:r>
              <a:rPr sz="1400" dirty="0">
                <a:solidFill>
                  <a:srgbClr val="6D6E71"/>
                </a:solidFill>
                <a:latin typeface="Montserrat"/>
                <a:cs typeface="Montserrat"/>
              </a:rPr>
              <a:t>Anti-</a:t>
            </a:r>
            <a:r>
              <a:rPr sz="1400" spc="-25" dirty="0">
                <a:solidFill>
                  <a:srgbClr val="6D6E71"/>
                </a:solidFill>
                <a:latin typeface="Montserrat"/>
                <a:cs typeface="Montserrat"/>
              </a:rPr>
              <a:t>age</a:t>
            </a:r>
            <a:endParaRPr sz="1400" dirty="0">
              <a:latin typeface="Montserrat"/>
              <a:cs typeface="Montserrat"/>
            </a:endParaRPr>
          </a:p>
          <a:p>
            <a:pPr marL="240665" indent="-227965">
              <a:lnSpc>
                <a:spcPct val="100000"/>
              </a:lnSpc>
              <a:spcBef>
                <a:spcPts val="670"/>
              </a:spcBef>
              <a:buClr>
                <a:srgbClr val="A9DCD4"/>
              </a:buClr>
              <a:buSzPct val="85714"/>
              <a:buChar char="■"/>
              <a:tabLst>
                <a:tab pos="240665" algn="l"/>
              </a:tabLst>
            </a:pPr>
            <a:r>
              <a:rPr sz="1400" spc="-10" dirty="0">
                <a:solidFill>
                  <a:srgbClr val="6D6E71"/>
                </a:solidFill>
                <a:latin typeface="Montserrat"/>
                <a:cs typeface="Montserrat"/>
              </a:rPr>
              <a:t>H</a:t>
            </a:r>
            <a:r>
              <a:rPr lang="hu-HU" sz="1400" spc="-10" dirty="0">
                <a:solidFill>
                  <a:srgbClr val="6D6E71"/>
                </a:solidFill>
                <a:latin typeface="Montserrat"/>
                <a:cs typeface="Montserrat"/>
              </a:rPr>
              <a:t>i</a:t>
            </a:r>
            <a:r>
              <a:rPr sz="1400" spc="-10" dirty="0" err="1">
                <a:solidFill>
                  <a:srgbClr val="6D6E71"/>
                </a:solidFill>
                <a:latin typeface="Montserrat"/>
                <a:cs typeface="Montserrat"/>
              </a:rPr>
              <a:t>perpigment</a:t>
            </a:r>
            <a:r>
              <a:rPr lang="hu-HU" sz="1400" spc="-10" dirty="0" err="1">
                <a:solidFill>
                  <a:srgbClr val="6D6E71"/>
                </a:solidFill>
                <a:latin typeface="Montserrat"/>
                <a:cs typeface="Montserrat"/>
              </a:rPr>
              <a:t>ációra</a:t>
            </a:r>
            <a:endParaRPr sz="1400" dirty="0">
              <a:latin typeface="Montserrat"/>
              <a:cs typeface="Montserrat"/>
            </a:endParaRPr>
          </a:p>
        </p:txBody>
      </p:sp>
      <p:grpSp>
        <p:nvGrpSpPr>
          <p:cNvPr id="9" name="object 6">
            <a:extLst>
              <a:ext uri="{FF2B5EF4-FFF2-40B4-BE49-F238E27FC236}">
                <a16:creationId xmlns:a16="http://schemas.microsoft.com/office/drawing/2014/main" id="{21D900C5-5F8E-CD9A-D420-98C0723D8234}"/>
              </a:ext>
            </a:extLst>
          </p:cNvPr>
          <p:cNvGrpSpPr/>
          <p:nvPr/>
        </p:nvGrpSpPr>
        <p:grpSpPr>
          <a:xfrm>
            <a:off x="6576745" y="4759185"/>
            <a:ext cx="4391660" cy="1173480"/>
            <a:chOff x="6576745" y="4759185"/>
            <a:chExt cx="4391660" cy="1173480"/>
          </a:xfrm>
        </p:grpSpPr>
        <p:sp>
          <p:nvSpPr>
            <p:cNvPr id="10" name="object 7">
              <a:extLst>
                <a:ext uri="{FF2B5EF4-FFF2-40B4-BE49-F238E27FC236}">
                  <a16:creationId xmlns:a16="http://schemas.microsoft.com/office/drawing/2014/main" id="{41C16435-D711-A26E-DBF6-EAC0C5C0AA04}"/>
                </a:ext>
              </a:extLst>
            </p:cNvPr>
            <p:cNvSpPr/>
            <p:nvPr/>
          </p:nvSpPr>
          <p:spPr>
            <a:xfrm>
              <a:off x="6601510" y="4940985"/>
              <a:ext cx="4342130" cy="967105"/>
            </a:xfrm>
            <a:custGeom>
              <a:avLst/>
              <a:gdLst/>
              <a:ahLst/>
              <a:cxnLst/>
              <a:rect l="l" t="t" r="r" b="b"/>
              <a:pathLst>
                <a:path w="4342130" h="967104">
                  <a:moveTo>
                    <a:pt x="0" y="966533"/>
                  </a:moveTo>
                  <a:lnTo>
                    <a:pt x="4342117" y="966533"/>
                  </a:lnTo>
                  <a:lnTo>
                    <a:pt x="4342117" y="0"/>
                  </a:lnTo>
                  <a:lnTo>
                    <a:pt x="0" y="0"/>
                  </a:lnTo>
                  <a:lnTo>
                    <a:pt x="0" y="966533"/>
                  </a:lnTo>
                  <a:close/>
                </a:path>
              </a:pathLst>
            </a:custGeom>
            <a:ln w="48933">
              <a:solidFill>
                <a:srgbClr val="A9DC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8">
              <a:extLst>
                <a:ext uri="{FF2B5EF4-FFF2-40B4-BE49-F238E27FC236}">
                  <a16:creationId xmlns:a16="http://schemas.microsoft.com/office/drawing/2014/main" id="{B5EF5A93-3833-BDBA-55A3-4037107AF047}"/>
                </a:ext>
              </a:extLst>
            </p:cNvPr>
            <p:cNvSpPr/>
            <p:nvPr/>
          </p:nvSpPr>
          <p:spPr>
            <a:xfrm>
              <a:off x="7551229" y="4759185"/>
              <a:ext cx="2442845" cy="594995"/>
            </a:xfrm>
            <a:custGeom>
              <a:avLst/>
              <a:gdLst/>
              <a:ahLst/>
              <a:cxnLst/>
              <a:rect l="l" t="t" r="r" b="b"/>
              <a:pathLst>
                <a:path w="2442845" h="594995">
                  <a:moveTo>
                    <a:pt x="2442667" y="0"/>
                  </a:moveTo>
                  <a:lnTo>
                    <a:pt x="0" y="0"/>
                  </a:lnTo>
                  <a:lnTo>
                    <a:pt x="0" y="594677"/>
                  </a:lnTo>
                  <a:lnTo>
                    <a:pt x="2442667" y="594677"/>
                  </a:lnTo>
                  <a:lnTo>
                    <a:pt x="24426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9">
            <a:extLst>
              <a:ext uri="{FF2B5EF4-FFF2-40B4-BE49-F238E27FC236}">
                <a16:creationId xmlns:a16="http://schemas.microsoft.com/office/drawing/2014/main" id="{9DC0F757-C9D9-2D61-8A82-9527DF3A4A6C}"/>
              </a:ext>
            </a:extLst>
          </p:cNvPr>
          <p:cNvSpPr txBox="1"/>
          <p:nvPr/>
        </p:nvSpPr>
        <p:spPr>
          <a:xfrm>
            <a:off x="7571441" y="4738649"/>
            <a:ext cx="2402840" cy="612988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821690" marR="5080" indent="-809625" algn="ctr">
              <a:lnSpc>
                <a:spcPts val="1930"/>
              </a:lnSpc>
              <a:spcBef>
                <a:spcPts val="480"/>
              </a:spcBef>
            </a:pPr>
            <a:r>
              <a:rPr sz="1900" b="1" dirty="0">
                <a:solidFill>
                  <a:srgbClr val="A9DCD4"/>
                </a:solidFill>
                <a:latin typeface="Montserrat"/>
                <a:cs typeface="Montserrat"/>
              </a:rPr>
              <a:t>SHAKER</a:t>
            </a:r>
            <a:r>
              <a:rPr sz="1900" b="1" spc="60" dirty="0">
                <a:solidFill>
                  <a:srgbClr val="A9DCD4"/>
                </a:solidFill>
                <a:latin typeface="Montserrat"/>
                <a:cs typeface="Montserrat"/>
              </a:rPr>
              <a:t> </a:t>
            </a:r>
            <a:r>
              <a:rPr sz="1900" b="1" dirty="0">
                <a:solidFill>
                  <a:srgbClr val="A9DCD4"/>
                </a:solidFill>
                <a:latin typeface="Montserrat"/>
                <a:cs typeface="Montserrat"/>
              </a:rPr>
              <a:t>PEEL</a:t>
            </a:r>
            <a:r>
              <a:rPr sz="1900" b="1" spc="60" dirty="0">
                <a:solidFill>
                  <a:srgbClr val="A9DCD4"/>
                </a:solidFill>
                <a:latin typeface="Montserrat"/>
                <a:cs typeface="Montserrat"/>
              </a:rPr>
              <a:t> </a:t>
            </a:r>
            <a:r>
              <a:rPr sz="1900" b="1" spc="-25" dirty="0">
                <a:solidFill>
                  <a:srgbClr val="A9DCD4"/>
                </a:solidFill>
                <a:latin typeface="Montserrat"/>
                <a:cs typeface="Montserrat"/>
              </a:rPr>
              <a:t>OFF</a:t>
            </a:r>
            <a:endParaRPr lang="hu-HU" sz="1900" b="1" spc="-25" dirty="0">
              <a:solidFill>
                <a:srgbClr val="A9DCD4"/>
              </a:solidFill>
              <a:latin typeface="Montserrat"/>
              <a:cs typeface="Montserrat"/>
            </a:endParaRPr>
          </a:p>
          <a:p>
            <a:pPr marL="821690" marR="5080" indent="-809625" algn="ctr">
              <a:lnSpc>
                <a:spcPts val="1930"/>
              </a:lnSpc>
              <a:spcBef>
                <a:spcPts val="480"/>
              </a:spcBef>
            </a:pPr>
            <a:r>
              <a:rPr sz="1900" b="1" spc="-20" dirty="0">
                <a:solidFill>
                  <a:srgbClr val="A9DCD4"/>
                </a:solidFill>
                <a:latin typeface="Montserrat"/>
                <a:cs typeface="Montserrat"/>
              </a:rPr>
              <a:t>MAS</a:t>
            </a:r>
            <a:r>
              <a:rPr lang="hu-HU" sz="1900" b="1" spc="-20" dirty="0">
                <a:solidFill>
                  <a:srgbClr val="A9DCD4"/>
                </a:solidFill>
                <a:latin typeface="Montserrat"/>
                <a:cs typeface="Montserrat"/>
              </a:rPr>
              <a:t>ZKOK</a:t>
            </a:r>
            <a:endParaRPr sz="1900" dirty="0">
              <a:latin typeface="Montserrat"/>
              <a:cs typeface="Montserrat"/>
            </a:endParaRPr>
          </a:p>
        </p:txBody>
      </p:sp>
      <p:grpSp>
        <p:nvGrpSpPr>
          <p:cNvPr id="13" name="object 10">
            <a:extLst>
              <a:ext uri="{FF2B5EF4-FFF2-40B4-BE49-F238E27FC236}">
                <a16:creationId xmlns:a16="http://schemas.microsoft.com/office/drawing/2014/main" id="{85ADB117-FF6B-31A3-6C13-C2EF9D26380C}"/>
              </a:ext>
            </a:extLst>
          </p:cNvPr>
          <p:cNvGrpSpPr/>
          <p:nvPr/>
        </p:nvGrpSpPr>
        <p:grpSpPr>
          <a:xfrm>
            <a:off x="7072998" y="2766021"/>
            <a:ext cx="3448685" cy="1199515"/>
            <a:chOff x="7072998" y="2766021"/>
            <a:chExt cx="3448685" cy="1199515"/>
          </a:xfrm>
        </p:grpSpPr>
        <p:sp>
          <p:nvSpPr>
            <p:cNvPr id="14" name="object 11">
              <a:extLst>
                <a:ext uri="{FF2B5EF4-FFF2-40B4-BE49-F238E27FC236}">
                  <a16:creationId xmlns:a16="http://schemas.microsoft.com/office/drawing/2014/main" id="{72E7E0CB-92C4-5A0F-BF32-817C0D19A60C}"/>
                </a:ext>
              </a:extLst>
            </p:cNvPr>
            <p:cNvSpPr/>
            <p:nvPr/>
          </p:nvSpPr>
          <p:spPr>
            <a:xfrm>
              <a:off x="7097763" y="2974098"/>
              <a:ext cx="3399154" cy="967105"/>
            </a:xfrm>
            <a:custGeom>
              <a:avLst/>
              <a:gdLst/>
              <a:ahLst/>
              <a:cxnLst/>
              <a:rect l="l" t="t" r="r" b="b"/>
              <a:pathLst>
                <a:path w="3399154" h="967104">
                  <a:moveTo>
                    <a:pt x="0" y="966533"/>
                  </a:moveTo>
                  <a:lnTo>
                    <a:pt x="3398545" y="966533"/>
                  </a:lnTo>
                  <a:lnTo>
                    <a:pt x="3398545" y="0"/>
                  </a:lnTo>
                  <a:lnTo>
                    <a:pt x="0" y="0"/>
                  </a:lnTo>
                  <a:lnTo>
                    <a:pt x="0" y="966533"/>
                  </a:lnTo>
                  <a:close/>
                </a:path>
              </a:pathLst>
            </a:custGeom>
            <a:ln w="48933">
              <a:solidFill>
                <a:srgbClr val="A9DC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2">
              <a:extLst>
                <a:ext uri="{FF2B5EF4-FFF2-40B4-BE49-F238E27FC236}">
                  <a16:creationId xmlns:a16="http://schemas.microsoft.com/office/drawing/2014/main" id="{D856B9FC-CFD6-3DDD-977A-FFA4873A2C25}"/>
                </a:ext>
              </a:extLst>
            </p:cNvPr>
            <p:cNvSpPr/>
            <p:nvPr/>
          </p:nvSpPr>
          <p:spPr>
            <a:xfrm>
              <a:off x="7219645" y="2766021"/>
              <a:ext cx="3155315" cy="511175"/>
            </a:xfrm>
            <a:custGeom>
              <a:avLst/>
              <a:gdLst/>
              <a:ahLst/>
              <a:cxnLst/>
              <a:rect l="l" t="t" r="r" b="b"/>
              <a:pathLst>
                <a:path w="3155315" h="511175">
                  <a:moveTo>
                    <a:pt x="3154781" y="0"/>
                  </a:moveTo>
                  <a:lnTo>
                    <a:pt x="0" y="0"/>
                  </a:lnTo>
                  <a:lnTo>
                    <a:pt x="0" y="510946"/>
                  </a:lnTo>
                  <a:lnTo>
                    <a:pt x="3154781" y="510946"/>
                  </a:lnTo>
                  <a:lnTo>
                    <a:pt x="315478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3">
            <a:extLst>
              <a:ext uri="{FF2B5EF4-FFF2-40B4-BE49-F238E27FC236}">
                <a16:creationId xmlns:a16="http://schemas.microsoft.com/office/drawing/2014/main" id="{D4263AF1-FCCA-71C3-48E8-8FCB561B34A5}"/>
              </a:ext>
            </a:extLst>
          </p:cNvPr>
          <p:cNvGrpSpPr/>
          <p:nvPr/>
        </p:nvGrpSpPr>
        <p:grpSpPr>
          <a:xfrm>
            <a:off x="844537" y="2619425"/>
            <a:ext cx="10766425" cy="3821429"/>
            <a:chOff x="844537" y="2619425"/>
            <a:chExt cx="10766425" cy="3821429"/>
          </a:xfrm>
        </p:grpSpPr>
        <p:pic>
          <p:nvPicPr>
            <p:cNvPr id="17" name="object 14">
              <a:extLst>
                <a:ext uri="{FF2B5EF4-FFF2-40B4-BE49-F238E27FC236}">
                  <a16:creationId xmlns:a16="http://schemas.microsoft.com/office/drawing/2014/main" id="{16BBD3E6-30DC-8017-E5D8-FF028BB2F12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14298" y="5390857"/>
              <a:ext cx="1285481" cy="1049642"/>
            </a:xfrm>
            <a:prstGeom prst="rect">
              <a:avLst/>
            </a:prstGeom>
          </p:spPr>
        </p:pic>
        <p:pic>
          <p:nvPicPr>
            <p:cNvPr id="18" name="object 15">
              <a:extLst>
                <a:ext uri="{FF2B5EF4-FFF2-40B4-BE49-F238E27FC236}">
                  <a16:creationId xmlns:a16="http://schemas.microsoft.com/office/drawing/2014/main" id="{90787687-E778-2C72-9057-51E39B8A076C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58763" y="5390857"/>
              <a:ext cx="1285468" cy="1049642"/>
            </a:xfrm>
            <a:prstGeom prst="rect">
              <a:avLst/>
            </a:prstGeom>
          </p:spPr>
        </p:pic>
        <p:pic>
          <p:nvPicPr>
            <p:cNvPr id="19" name="object 16">
              <a:extLst>
                <a:ext uri="{FF2B5EF4-FFF2-40B4-BE49-F238E27FC236}">
                  <a16:creationId xmlns:a16="http://schemas.microsoft.com/office/drawing/2014/main" id="{DCBF0383-5B46-3647-8456-AB7495564633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25353" y="5390857"/>
              <a:ext cx="1285468" cy="1049642"/>
            </a:xfrm>
            <a:prstGeom prst="rect">
              <a:avLst/>
            </a:prstGeom>
          </p:spPr>
        </p:pic>
        <p:pic>
          <p:nvPicPr>
            <p:cNvPr id="20" name="object 17">
              <a:extLst>
                <a:ext uri="{FF2B5EF4-FFF2-40B4-BE49-F238E27FC236}">
                  <a16:creationId xmlns:a16="http://schemas.microsoft.com/office/drawing/2014/main" id="{45CBAD66-09E6-5F15-2E3F-4694B505117D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69832" y="5390857"/>
              <a:ext cx="1285468" cy="1049642"/>
            </a:xfrm>
            <a:prstGeom prst="rect">
              <a:avLst/>
            </a:prstGeom>
          </p:spPr>
        </p:pic>
        <p:sp>
          <p:nvSpPr>
            <p:cNvPr id="21" name="object 18">
              <a:extLst>
                <a:ext uri="{FF2B5EF4-FFF2-40B4-BE49-F238E27FC236}">
                  <a16:creationId xmlns:a16="http://schemas.microsoft.com/office/drawing/2014/main" id="{56F60385-784F-927B-DDF8-EB04A03A62BD}"/>
                </a:ext>
              </a:extLst>
            </p:cNvPr>
            <p:cNvSpPr/>
            <p:nvPr/>
          </p:nvSpPr>
          <p:spPr>
            <a:xfrm>
              <a:off x="869302" y="2792387"/>
              <a:ext cx="4741545" cy="3242310"/>
            </a:xfrm>
            <a:custGeom>
              <a:avLst/>
              <a:gdLst/>
              <a:ahLst/>
              <a:cxnLst/>
              <a:rect l="l" t="t" r="r" b="b"/>
              <a:pathLst>
                <a:path w="4741545" h="3242310">
                  <a:moveTo>
                    <a:pt x="0" y="3242043"/>
                  </a:moveTo>
                  <a:lnTo>
                    <a:pt x="4741519" y="3242043"/>
                  </a:lnTo>
                  <a:lnTo>
                    <a:pt x="4741519" y="0"/>
                  </a:lnTo>
                  <a:lnTo>
                    <a:pt x="0" y="0"/>
                  </a:lnTo>
                  <a:lnTo>
                    <a:pt x="0" y="3242043"/>
                  </a:lnTo>
                  <a:close/>
                </a:path>
              </a:pathLst>
            </a:custGeom>
            <a:ln w="48933">
              <a:solidFill>
                <a:srgbClr val="A9DC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19">
              <a:extLst>
                <a:ext uri="{FF2B5EF4-FFF2-40B4-BE49-F238E27FC236}">
                  <a16:creationId xmlns:a16="http://schemas.microsoft.com/office/drawing/2014/main" id="{6E8EDE0E-45A8-620D-9408-FF1821D9DE50}"/>
                </a:ext>
              </a:extLst>
            </p:cNvPr>
            <p:cNvSpPr/>
            <p:nvPr/>
          </p:nvSpPr>
          <p:spPr>
            <a:xfrm>
              <a:off x="1041361" y="2619425"/>
              <a:ext cx="4398010" cy="295910"/>
            </a:xfrm>
            <a:custGeom>
              <a:avLst/>
              <a:gdLst/>
              <a:ahLst/>
              <a:cxnLst/>
              <a:rect l="l" t="t" r="r" b="b"/>
              <a:pathLst>
                <a:path w="4398010" h="295910">
                  <a:moveTo>
                    <a:pt x="4397413" y="0"/>
                  </a:moveTo>
                  <a:lnTo>
                    <a:pt x="0" y="0"/>
                  </a:lnTo>
                  <a:lnTo>
                    <a:pt x="0" y="295313"/>
                  </a:lnTo>
                  <a:lnTo>
                    <a:pt x="4397413" y="295313"/>
                  </a:lnTo>
                  <a:lnTo>
                    <a:pt x="439741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0">
            <a:extLst>
              <a:ext uri="{FF2B5EF4-FFF2-40B4-BE49-F238E27FC236}">
                <a16:creationId xmlns:a16="http://schemas.microsoft.com/office/drawing/2014/main" id="{3B607663-8A27-90D5-2E63-14598F62035E}"/>
              </a:ext>
            </a:extLst>
          </p:cNvPr>
          <p:cNvSpPr txBox="1"/>
          <p:nvPr/>
        </p:nvSpPr>
        <p:spPr>
          <a:xfrm>
            <a:off x="7279045" y="2745483"/>
            <a:ext cx="3036570" cy="612988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513080" marR="5080" indent="-501015">
              <a:lnSpc>
                <a:spcPts val="1930"/>
              </a:lnSpc>
              <a:spcBef>
                <a:spcPts val="480"/>
              </a:spcBef>
            </a:pPr>
            <a:r>
              <a:rPr sz="1900" b="1" dirty="0">
                <a:solidFill>
                  <a:srgbClr val="A9DCD4"/>
                </a:solidFill>
                <a:latin typeface="Montserrat"/>
                <a:cs typeface="Montserrat"/>
              </a:rPr>
              <a:t>ALGA</a:t>
            </a:r>
            <a:r>
              <a:rPr sz="1900" b="1" spc="40" dirty="0">
                <a:solidFill>
                  <a:srgbClr val="A9DCD4"/>
                </a:solidFill>
                <a:latin typeface="Montserrat"/>
                <a:cs typeface="Montserrat"/>
              </a:rPr>
              <a:t> </a:t>
            </a:r>
            <a:r>
              <a:rPr sz="1900" b="1" dirty="0">
                <a:solidFill>
                  <a:srgbClr val="A9DCD4"/>
                </a:solidFill>
                <a:latin typeface="Montserrat"/>
                <a:cs typeface="Montserrat"/>
              </a:rPr>
              <a:t>PEEL</a:t>
            </a:r>
            <a:r>
              <a:rPr sz="1900" b="1" spc="45" dirty="0">
                <a:solidFill>
                  <a:srgbClr val="A9DCD4"/>
                </a:solidFill>
                <a:latin typeface="Montserrat"/>
                <a:cs typeface="Montserrat"/>
              </a:rPr>
              <a:t> </a:t>
            </a:r>
            <a:r>
              <a:rPr sz="1900" b="1" dirty="0">
                <a:solidFill>
                  <a:srgbClr val="A9DCD4"/>
                </a:solidFill>
                <a:latin typeface="Montserrat"/>
                <a:cs typeface="Montserrat"/>
              </a:rPr>
              <a:t>OFF</a:t>
            </a:r>
            <a:r>
              <a:rPr sz="1900" b="1" spc="40" dirty="0">
                <a:solidFill>
                  <a:srgbClr val="A9DCD4"/>
                </a:solidFill>
                <a:latin typeface="Montserrat"/>
                <a:cs typeface="Montserrat"/>
              </a:rPr>
              <a:t> </a:t>
            </a:r>
            <a:r>
              <a:rPr sz="1900" b="1" spc="-20" dirty="0">
                <a:solidFill>
                  <a:srgbClr val="A9DCD4"/>
                </a:solidFill>
                <a:latin typeface="Montserrat"/>
                <a:cs typeface="Montserrat"/>
              </a:rPr>
              <a:t>MAS</a:t>
            </a:r>
            <a:r>
              <a:rPr lang="hu-HU" sz="1900" b="1" spc="-20" dirty="0">
                <a:solidFill>
                  <a:srgbClr val="A9DCD4"/>
                </a:solidFill>
                <a:latin typeface="Montserrat"/>
                <a:cs typeface="Montserrat"/>
              </a:rPr>
              <a:t>Z</a:t>
            </a:r>
            <a:r>
              <a:rPr sz="1900" b="1" spc="-20" dirty="0">
                <a:solidFill>
                  <a:srgbClr val="A9DCD4"/>
                </a:solidFill>
                <a:latin typeface="Montserrat"/>
                <a:cs typeface="Montserrat"/>
              </a:rPr>
              <a:t>K</a:t>
            </a:r>
            <a:r>
              <a:rPr lang="hu-HU" sz="1900" b="1" spc="-20" dirty="0">
                <a:solidFill>
                  <a:srgbClr val="A9DCD4"/>
                </a:solidFill>
                <a:latin typeface="Montserrat"/>
                <a:cs typeface="Montserrat"/>
              </a:rPr>
              <a:t> </a:t>
            </a:r>
          </a:p>
          <a:p>
            <a:pPr marL="513080" marR="5080" indent="-501015" algn="ctr">
              <a:lnSpc>
                <a:spcPts val="1930"/>
              </a:lnSpc>
              <a:spcBef>
                <a:spcPts val="480"/>
              </a:spcBef>
            </a:pPr>
            <a:r>
              <a:rPr sz="1900" b="1" spc="-10" dirty="0">
                <a:solidFill>
                  <a:srgbClr val="A9DCD4"/>
                </a:solidFill>
                <a:latin typeface="Montserrat"/>
                <a:cs typeface="Montserrat"/>
              </a:rPr>
              <a:t>GL</a:t>
            </a:r>
            <a:r>
              <a:rPr lang="hu-HU" sz="1900" b="1" spc="-10" dirty="0">
                <a:solidFill>
                  <a:srgbClr val="A9DCD4"/>
                </a:solidFill>
                <a:latin typeface="Montserrat"/>
                <a:cs typeface="Montserrat"/>
              </a:rPr>
              <a:t>ÜKÓZZAL</a:t>
            </a:r>
            <a:endParaRPr sz="1900" dirty="0">
              <a:latin typeface="Montserrat"/>
              <a:cs typeface="Montserrat"/>
            </a:endParaRPr>
          </a:p>
        </p:txBody>
      </p:sp>
      <p:grpSp>
        <p:nvGrpSpPr>
          <p:cNvPr id="24" name="object 21">
            <a:extLst>
              <a:ext uri="{FF2B5EF4-FFF2-40B4-BE49-F238E27FC236}">
                <a16:creationId xmlns:a16="http://schemas.microsoft.com/office/drawing/2014/main" id="{B27EEE5F-155E-A292-BE09-4869579A01A1}"/>
              </a:ext>
            </a:extLst>
          </p:cNvPr>
          <p:cNvGrpSpPr/>
          <p:nvPr/>
        </p:nvGrpSpPr>
        <p:grpSpPr>
          <a:xfrm>
            <a:off x="6686524" y="3415804"/>
            <a:ext cx="4196715" cy="1049655"/>
            <a:chOff x="6686524" y="3415804"/>
            <a:chExt cx="4196715" cy="1049655"/>
          </a:xfrm>
        </p:grpSpPr>
        <p:pic>
          <p:nvPicPr>
            <p:cNvPr id="25" name="object 22">
              <a:extLst>
                <a:ext uri="{FF2B5EF4-FFF2-40B4-BE49-F238E27FC236}">
                  <a16:creationId xmlns:a16="http://schemas.microsoft.com/office/drawing/2014/main" id="{E3F59A76-AE81-E390-C5FF-065E83DD9DB6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686524" y="3415804"/>
              <a:ext cx="1285481" cy="1049642"/>
            </a:xfrm>
            <a:prstGeom prst="rect">
              <a:avLst/>
            </a:prstGeom>
          </p:spPr>
        </p:pic>
        <p:pic>
          <p:nvPicPr>
            <p:cNvPr id="26" name="object 23">
              <a:extLst>
                <a:ext uri="{FF2B5EF4-FFF2-40B4-BE49-F238E27FC236}">
                  <a16:creationId xmlns:a16="http://schemas.microsoft.com/office/drawing/2014/main" id="{B229297D-AB2B-128C-A70E-5B35784349C9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597593" y="3415804"/>
              <a:ext cx="1285481" cy="1049642"/>
            </a:xfrm>
            <a:prstGeom prst="rect">
              <a:avLst/>
            </a:prstGeom>
          </p:spPr>
        </p:pic>
        <p:pic>
          <p:nvPicPr>
            <p:cNvPr id="27" name="object 24">
              <a:extLst>
                <a:ext uri="{FF2B5EF4-FFF2-40B4-BE49-F238E27FC236}">
                  <a16:creationId xmlns:a16="http://schemas.microsoft.com/office/drawing/2014/main" id="{2EA2FABE-11D3-6F3C-9E0C-23BF1E36D401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142058" y="3415804"/>
              <a:ext cx="1285481" cy="1049642"/>
            </a:xfrm>
            <a:prstGeom prst="rect">
              <a:avLst/>
            </a:prstGeom>
          </p:spPr>
        </p:pic>
      </p:grpSp>
      <p:sp>
        <p:nvSpPr>
          <p:cNvPr id="28" name="object 25">
            <a:extLst>
              <a:ext uri="{FF2B5EF4-FFF2-40B4-BE49-F238E27FC236}">
                <a16:creationId xmlns:a16="http://schemas.microsoft.com/office/drawing/2014/main" id="{A85C69F6-C6B9-26D1-D6E7-35B7530DA08C}"/>
              </a:ext>
            </a:extLst>
          </p:cNvPr>
          <p:cNvSpPr txBox="1"/>
          <p:nvPr/>
        </p:nvSpPr>
        <p:spPr>
          <a:xfrm>
            <a:off x="1143291" y="2459074"/>
            <a:ext cx="4193540" cy="6008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25"/>
              </a:spcBef>
            </a:pPr>
            <a:r>
              <a:rPr lang="hu-HU" sz="1900" b="1" spc="55" dirty="0">
                <a:solidFill>
                  <a:srgbClr val="A9DCD4"/>
                </a:solidFill>
                <a:latin typeface="Montserrat"/>
                <a:cs typeface="Montserrat"/>
              </a:rPr>
              <a:t>KLASSZIKUS</a:t>
            </a:r>
            <a:r>
              <a:rPr sz="1900" b="1" spc="55" dirty="0">
                <a:solidFill>
                  <a:srgbClr val="A9DCD4"/>
                </a:solidFill>
                <a:latin typeface="Montserrat"/>
                <a:cs typeface="Montserrat"/>
              </a:rPr>
              <a:t> </a:t>
            </a:r>
            <a:r>
              <a:rPr sz="1900" b="1" dirty="0">
                <a:solidFill>
                  <a:srgbClr val="A9DCD4"/>
                </a:solidFill>
                <a:latin typeface="Montserrat"/>
                <a:cs typeface="Montserrat"/>
              </a:rPr>
              <a:t>ALGAE</a:t>
            </a:r>
            <a:r>
              <a:rPr sz="1900" b="1" spc="55" dirty="0">
                <a:solidFill>
                  <a:srgbClr val="A9DCD4"/>
                </a:solidFill>
                <a:latin typeface="Montserrat"/>
                <a:cs typeface="Montserrat"/>
              </a:rPr>
              <a:t> </a:t>
            </a:r>
            <a:r>
              <a:rPr sz="1900" b="1" dirty="0">
                <a:solidFill>
                  <a:srgbClr val="A9DCD4"/>
                </a:solidFill>
                <a:latin typeface="Montserrat"/>
                <a:cs typeface="Montserrat"/>
              </a:rPr>
              <a:t>PEEL</a:t>
            </a:r>
            <a:r>
              <a:rPr sz="1900" b="1" spc="60" dirty="0">
                <a:solidFill>
                  <a:srgbClr val="A9DCD4"/>
                </a:solidFill>
                <a:latin typeface="Montserrat"/>
                <a:cs typeface="Montserrat"/>
              </a:rPr>
              <a:t> </a:t>
            </a:r>
            <a:r>
              <a:rPr sz="1900" b="1" dirty="0">
                <a:solidFill>
                  <a:srgbClr val="A9DCD4"/>
                </a:solidFill>
                <a:latin typeface="Montserrat"/>
                <a:cs typeface="Montserrat"/>
              </a:rPr>
              <a:t>OFF</a:t>
            </a:r>
            <a:r>
              <a:rPr sz="1900" b="1" spc="55" dirty="0">
                <a:solidFill>
                  <a:srgbClr val="A9DCD4"/>
                </a:solidFill>
                <a:latin typeface="Montserrat"/>
                <a:cs typeface="Montserrat"/>
              </a:rPr>
              <a:t> </a:t>
            </a:r>
            <a:r>
              <a:rPr sz="1900" b="1" spc="-20" dirty="0">
                <a:solidFill>
                  <a:srgbClr val="A9DCD4"/>
                </a:solidFill>
                <a:latin typeface="Montserrat"/>
                <a:cs typeface="Montserrat"/>
              </a:rPr>
              <a:t>MAS</a:t>
            </a:r>
            <a:r>
              <a:rPr lang="hu-HU" sz="1900" b="1" spc="-20" dirty="0">
                <a:solidFill>
                  <a:srgbClr val="A9DCD4"/>
                </a:solidFill>
                <a:latin typeface="Montserrat"/>
                <a:cs typeface="Montserrat"/>
              </a:rPr>
              <a:t>Z</a:t>
            </a:r>
            <a:r>
              <a:rPr sz="1900" b="1" spc="-20" dirty="0">
                <a:solidFill>
                  <a:srgbClr val="A9DCD4"/>
                </a:solidFill>
                <a:latin typeface="Montserrat"/>
                <a:cs typeface="Montserrat"/>
              </a:rPr>
              <a:t>K</a:t>
            </a:r>
            <a:r>
              <a:rPr lang="hu-HU" sz="1900" b="1" spc="-20" dirty="0">
                <a:solidFill>
                  <a:srgbClr val="A9DCD4"/>
                </a:solidFill>
                <a:latin typeface="Montserrat"/>
                <a:cs typeface="Montserrat"/>
              </a:rPr>
              <a:t>OK</a:t>
            </a:r>
            <a:endParaRPr sz="1900" dirty="0">
              <a:latin typeface="Montserrat"/>
              <a:cs typeface="Montserrat"/>
            </a:endParaRPr>
          </a:p>
        </p:txBody>
      </p:sp>
      <p:grpSp>
        <p:nvGrpSpPr>
          <p:cNvPr id="29" name="object 26">
            <a:extLst>
              <a:ext uri="{FF2B5EF4-FFF2-40B4-BE49-F238E27FC236}">
                <a16:creationId xmlns:a16="http://schemas.microsoft.com/office/drawing/2014/main" id="{F96A1618-72DF-5523-5DF0-296E267F9582}"/>
              </a:ext>
            </a:extLst>
          </p:cNvPr>
          <p:cNvGrpSpPr/>
          <p:nvPr/>
        </p:nvGrpSpPr>
        <p:grpSpPr>
          <a:xfrm>
            <a:off x="534060" y="3063519"/>
            <a:ext cx="5412105" cy="3377565"/>
            <a:chOff x="534060" y="3063519"/>
            <a:chExt cx="5412105" cy="3377565"/>
          </a:xfrm>
        </p:grpSpPr>
        <p:pic>
          <p:nvPicPr>
            <p:cNvPr id="30" name="object 27">
              <a:extLst>
                <a:ext uri="{FF2B5EF4-FFF2-40B4-BE49-F238E27FC236}">
                  <a16:creationId xmlns:a16="http://schemas.microsoft.com/office/drawing/2014/main" id="{909529B2-5CC9-1AB7-ED21-7367048A9783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660595" y="3063519"/>
              <a:ext cx="1285481" cy="1049642"/>
            </a:xfrm>
            <a:prstGeom prst="rect">
              <a:avLst/>
            </a:prstGeom>
          </p:spPr>
        </p:pic>
        <p:pic>
          <p:nvPicPr>
            <p:cNvPr id="31" name="object 28">
              <a:extLst>
                <a:ext uri="{FF2B5EF4-FFF2-40B4-BE49-F238E27FC236}">
                  <a16:creationId xmlns:a16="http://schemas.microsoft.com/office/drawing/2014/main" id="{D0D80586-8534-AC80-2B6E-CC5997E0BBFE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285083" y="3063519"/>
              <a:ext cx="1285481" cy="1049642"/>
            </a:xfrm>
            <a:prstGeom prst="rect">
              <a:avLst/>
            </a:prstGeom>
          </p:spPr>
        </p:pic>
        <p:pic>
          <p:nvPicPr>
            <p:cNvPr id="32" name="object 29">
              <a:extLst>
                <a:ext uri="{FF2B5EF4-FFF2-40B4-BE49-F238E27FC236}">
                  <a16:creationId xmlns:a16="http://schemas.microsoft.com/office/drawing/2014/main" id="{2828A6CF-CAE2-5B24-8031-4696AEB9CC7B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909571" y="3063519"/>
              <a:ext cx="1285468" cy="1049642"/>
            </a:xfrm>
            <a:prstGeom prst="rect">
              <a:avLst/>
            </a:prstGeom>
          </p:spPr>
        </p:pic>
        <p:pic>
          <p:nvPicPr>
            <p:cNvPr id="33" name="object 30">
              <a:extLst>
                <a:ext uri="{FF2B5EF4-FFF2-40B4-BE49-F238E27FC236}">
                  <a16:creationId xmlns:a16="http://schemas.microsoft.com/office/drawing/2014/main" id="{C8A2F182-1B47-5DEF-EEB1-BD7A99D94E80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34060" y="3063519"/>
              <a:ext cx="1285481" cy="1049642"/>
            </a:xfrm>
            <a:prstGeom prst="rect">
              <a:avLst/>
            </a:prstGeom>
          </p:spPr>
        </p:pic>
        <p:pic>
          <p:nvPicPr>
            <p:cNvPr id="34" name="object 31">
              <a:extLst>
                <a:ext uri="{FF2B5EF4-FFF2-40B4-BE49-F238E27FC236}">
                  <a16:creationId xmlns:a16="http://schemas.microsoft.com/office/drawing/2014/main" id="{2A8ED33C-85AA-DCA1-3409-20CE1AF10439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221816" y="5390857"/>
              <a:ext cx="1285468" cy="1049642"/>
            </a:xfrm>
            <a:prstGeom prst="rect">
              <a:avLst/>
            </a:prstGeom>
          </p:spPr>
        </p:pic>
        <p:pic>
          <p:nvPicPr>
            <p:cNvPr id="35" name="object 32">
              <a:extLst>
                <a:ext uri="{FF2B5EF4-FFF2-40B4-BE49-F238E27FC236}">
                  <a16:creationId xmlns:a16="http://schemas.microsoft.com/office/drawing/2014/main" id="{4A42FC12-EB11-11B1-C787-C30B61F536B6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597327" y="5390857"/>
              <a:ext cx="1285468" cy="1049642"/>
            </a:xfrm>
            <a:prstGeom prst="rect">
              <a:avLst/>
            </a:prstGeom>
          </p:spPr>
        </p:pic>
        <p:pic>
          <p:nvPicPr>
            <p:cNvPr id="36" name="object 33">
              <a:extLst>
                <a:ext uri="{FF2B5EF4-FFF2-40B4-BE49-F238E27FC236}">
                  <a16:creationId xmlns:a16="http://schemas.microsoft.com/office/drawing/2014/main" id="{62E08AF5-DC52-B8E3-8AE8-49EA7E3968FF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972839" y="5390857"/>
              <a:ext cx="1285481" cy="1049642"/>
            </a:xfrm>
            <a:prstGeom prst="rect">
              <a:avLst/>
            </a:prstGeom>
          </p:spPr>
        </p:pic>
        <p:pic>
          <p:nvPicPr>
            <p:cNvPr id="37" name="object 34">
              <a:extLst>
                <a:ext uri="{FF2B5EF4-FFF2-40B4-BE49-F238E27FC236}">
                  <a16:creationId xmlns:a16="http://schemas.microsoft.com/office/drawing/2014/main" id="{1C36D2C2-9028-BB99-18F2-FE93FF01F5C7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34060" y="4227182"/>
              <a:ext cx="1285481" cy="1049642"/>
            </a:xfrm>
            <a:prstGeom prst="rect">
              <a:avLst/>
            </a:prstGeom>
          </p:spPr>
        </p:pic>
        <p:pic>
          <p:nvPicPr>
            <p:cNvPr id="38" name="object 35">
              <a:extLst>
                <a:ext uri="{FF2B5EF4-FFF2-40B4-BE49-F238E27FC236}">
                  <a16:creationId xmlns:a16="http://schemas.microsoft.com/office/drawing/2014/main" id="{31776E45-C939-2C1C-8B86-B767E4361149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909571" y="4227182"/>
              <a:ext cx="1285468" cy="1049642"/>
            </a:xfrm>
            <a:prstGeom prst="rect">
              <a:avLst/>
            </a:prstGeom>
          </p:spPr>
        </p:pic>
        <p:pic>
          <p:nvPicPr>
            <p:cNvPr id="39" name="object 36">
              <a:extLst>
                <a:ext uri="{FF2B5EF4-FFF2-40B4-BE49-F238E27FC236}">
                  <a16:creationId xmlns:a16="http://schemas.microsoft.com/office/drawing/2014/main" id="{9853B7A8-69BC-A31A-258C-99785E675B13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285083" y="4227182"/>
              <a:ext cx="1285481" cy="1049642"/>
            </a:xfrm>
            <a:prstGeom prst="rect">
              <a:avLst/>
            </a:prstGeom>
          </p:spPr>
        </p:pic>
        <p:pic>
          <p:nvPicPr>
            <p:cNvPr id="40" name="object 37">
              <a:extLst>
                <a:ext uri="{FF2B5EF4-FFF2-40B4-BE49-F238E27FC236}">
                  <a16:creationId xmlns:a16="http://schemas.microsoft.com/office/drawing/2014/main" id="{89504948-D88A-83AB-1CD5-7164A924DD05}"/>
                </a:ext>
              </a:extLst>
            </p:cNvPr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660595" y="4227182"/>
              <a:ext cx="1285481" cy="10496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32624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object 2">
            <a:extLst>
              <a:ext uri="{FF2B5EF4-FFF2-40B4-BE49-F238E27FC236}">
                <a16:creationId xmlns:a16="http://schemas.microsoft.com/office/drawing/2014/main" id="{D677483F-BD11-23F2-20D1-4CFEAA07563D}"/>
              </a:ext>
            </a:extLst>
          </p:cNvPr>
          <p:cNvGrpSpPr/>
          <p:nvPr/>
        </p:nvGrpSpPr>
        <p:grpSpPr>
          <a:xfrm>
            <a:off x="3938231" y="2436075"/>
            <a:ext cx="3252470" cy="1158875"/>
            <a:chOff x="3938231" y="2436075"/>
            <a:chExt cx="3252470" cy="1158875"/>
          </a:xfrm>
        </p:grpSpPr>
        <p:sp>
          <p:nvSpPr>
            <p:cNvPr id="5" name="object 3">
              <a:extLst>
                <a:ext uri="{FF2B5EF4-FFF2-40B4-BE49-F238E27FC236}">
                  <a16:creationId xmlns:a16="http://schemas.microsoft.com/office/drawing/2014/main" id="{C06DCA6D-8DC2-24FA-D22C-06BC00C231A1}"/>
                </a:ext>
              </a:extLst>
            </p:cNvPr>
            <p:cNvSpPr/>
            <p:nvPr/>
          </p:nvSpPr>
          <p:spPr>
            <a:xfrm>
              <a:off x="3962044" y="2637142"/>
              <a:ext cx="3204845" cy="934085"/>
            </a:xfrm>
            <a:custGeom>
              <a:avLst/>
              <a:gdLst/>
              <a:ahLst/>
              <a:cxnLst/>
              <a:rect l="l" t="t" r="r" b="b"/>
              <a:pathLst>
                <a:path w="3204845" h="934085">
                  <a:moveTo>
                    <a:pt x="0" y="933970"/>
                  </a:moveTo>
                  <a:lnTo>
                    <a:pt x="3204768" y="933970"/>
                  </a:lnTo>
                  <a:lnTo>
                    <a:pt x="3204768" y="0"/>
                  </a:lnTo>
                  <a:lnTo>
                    <a:pt x="0" y="0"/>
                  </a:lnTo>
                  <a:lnTo>
                    <a:pt x="0" y="933970"/>
                  </a:lnTo>
                  <a:close/>
                </a:path>
              </a:pathLst>
            </a:custGeom>
            <a:ln w="47282">
              <a:solidFill>
                <a:srgbClr val="A9DC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351AD938-3B00-0C4F-B9A6-BD084C43F9C4}"/>
                </a:ext>
              </a:extLst>
            </p:cNvPr>
            <p:cNvSpPr/>
            <p:nvPr/>
          </p:nvSpPr>
          <p:spPr>
            <a:xfrm>
              <a:off x="4272025" y="2436075"/>
              <a:ext cx="1932305" cy="465455"/>
            </a:xfrm>
            <a:custGeom>
              <a:avLst/>
              <a:gdLst/>
              <a:ahLst/>
              <a:cxnLst/>
              <a:rect l="l" t="t" r="r" b="b"/>
              <a:pathLst>
                <a:path w="1932304" h="465455">
                  <a:moveTo>
                    <a:pt x="1931936" y="0"/>
                  </a:moveTo>
                  <a:lnTo>
                    <a:pt x="0" y="0"/>
                  </a:lnTo>
                  <a:lnTo>
                    <a:pt x="0" y="465315"/>
                  </a:lnTo>
                  <a:lnTo>
                    <a:pt x="1931936" y="465315"/>
                  </a:lnTo>
                  <a:lnTo>
                    <a:pt x="19319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5">
            <a:extLst>
              <a:ext uri="{FF2B5EF4-FFF2-40B4-BE49-F238E27FC236}">
                <a16:creationId xmlns:a16="http://schemas.microsoft.com/office/drawing/2014/main" id="{4ADCF45C-454F-D2D0-8809-98639EE81088}"/>
              </a:ext>
            </a:extLst>
          </p:cNvPr>
          <p:cNvSpPr txBox="1"/>
          <p:nvPr/>
        </p:nvSpPr>
        <p:spPr>
          <a:xfrm>
            <a:off x="4287893" y="2255477"/>
            <a:ext cx="1880870" cy="791242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25400" marR="5080" indent="-13335" algn="ctr">
              <a:lnSpc>
                <a:spcPts val="1860"/>
              </a:lnSpc>
              <a:spcBef>
                <a:spcPts val="470"/>
              </a:spcBef>
            </a:pPr>
            <a:r>
              <a:rPr lang="hu-HU" sz="1850" b="1" dirty="0">
                <a:solidFill>
                  <a:srgbClr val="A9DCD4"/>
                </a:solidFill>
                <a:latin typeface="Montserrat"/>
                <a:cs typeface="Montserrat"/>
              </a:rPr>
              <a:t>K</a:t>
            </a:r>
            <a:r>
              <a:rPr sz="1850" b="1" dirty="0">
                <a:solidFill>
                  <a:srgbClr val="A9DCD4"/>
                </a:solidFill>
                <a:latin typeface="Montserrat"/>
                <a:cs typeface="Montserrat"/>
              </a:rPr>
              <a:t>ARBOX</a:t>
            </a:r>
            <a:r>
              <a:rPr lang="hu-HU" sz="1850" b="1" dirty="0">
                <a:solidFill>
                  <a:srgbClr val="A9DCD4"/>
                </a:solidFill>
                <a:latin typeface="Montserrat"/>
                <a:cs typeface="Montserrat"/>
              </a:rPr>
              <a:t>I</a:t>
            </a:r>
            <a:r>
              <a:rPr sz="1850" b="1" spc="-130" dirty="0">
                <a:solidFill>
                  <a:srgbClr val="A9DCD4"/>
                </a:solidFill>
                <a:latin typeface="Montserrat"/>
                <a:cs typeface="Montserrat"/>
              </a:rPr>
              <a:t> </a:t>
            </a:r>
            <a:r>
              <a:rPr lang="hu-HU" sz="1850" b="1" spc="-25" dirty="0">
                <a:solidFill>
                  <a:srgbClr val="A9DCD4"/>
                </a:solidFill>
                <a:latin typeface="Montserrat"/>
                <a:cs typeface="Montserrat"/>
              </a:rPr>
              <a:t>ÉS</a:t>
            </a:r>
            <a:r>
              <a:rPr sz="1850" b="1" spc="-25" dirty="0">
                <a:solidFill>
                  <a:srgbClr val="A9DCD4"/>
                </a:solidFill>
                <a:latin typeface="Montserrat"/>
                <a:cs typeface="Montserrat"/>
              </a:rPr>
              <a:t> </a:t>
            </a:r>
            <a:r>
              <a:rPr sz="1850" b="1" dirty="0">
                <a:solidFill>
                  <a:srgbClr val="A9DCD4"/>
                </a:solidFill>
                <a:latin typeface="Montserrat"/>
                <a:cs typeface="Montserrat"/>
              </a:rPr>
              <a:t>BUB</a:t>
            </a:r>
            <a:r>
              <a:rPr lang="hu-HU" sz="1850" b="1" dirty="0">
                <a:solidFill>
                  <a:srgbClr val="A9DCD4"/>
                </a:solidFill>
                <a:latin typeface="Montserrat"/>
                <a:cs typeface="Montserrat"/>
              </a:rPr>
              <a:t>ORÉK</a:t>
            </a:r>
            <a:r>
              <a:rPr sz="1850" b="1" dirty="0">
                <a:solidFill>
                  <a:srgbClr val="A9DCD4"/>
                </a:solidFill>
                <a:latin typeface="Montserrat"/>
                <a:cs typeface="Montserrat"/>
              </a:rPr>
              <a:t> </a:t>
            </a:r>
            <a:r>
              <a:rPr sz="1850" b="1" spc="-20" dirty="0">
                <a:solidFill>
                  <a:srgbClr val="A9DCD4"/>
                </a:solidFill>
                <a:latin typeface="Montserrat"/>
                <a:cs typeface="Montserrat"/>
              </a:rPr>
              <a:t>MAS</a:t>
            </a:r>
            <a:r>
              <a:rPr lang="hu-HU" sz="1850" b="1" spc="-20" dirty="0">
                <a:solidFill>
                  <a:srgbClr val="A9DCD4"/>
                </a:solidFill>
                <a:latin typeface="Montserrat"/>
                <a:cs typeface="Montserrat"/>
              </a:rPr>
              <a:t>ZKOK</a:t>
            </a:r>
            <a:endParaRPr sz="1850" dirty="0">
              <a:latin typeface="Montserrat"/>
              <a:cs typeface="Montserrat"/>
            </a:endParaRPr>
          </a:p>
        </p:txBody>
      </p:sp>
      <p:grpSp>
        <p:nvGrpSpPr>
          <p:cNvPr id="8" name="object 6">
            <a:extLst>
              <a:ext uri="{FF2B5EF4-FFF2-40B4-BE49-F238E27FC236}">
                <a16:creationId xmlns:a16="http://schemas.microsoft.com/office/drawing/2014/main" id="{7DA79DC9-7857-2A66-49A1-BD3EA463EC92}"/>
              </a:ext>
            </a:extLst>
          </p:cNvPr>
          <p:cNvGrpSpPr/>
          <p:nvPr/>
        </p:nvGrpSpPr>
        <p:grpSpPr>
          <a:xfrm>
            <a:off x="3536467" y="2700451"/>
            <a:ext cx="3785870" cy="1449705"/>
            <a:chOff x="3536467" y="2700451"/>
            <a:chExt cx="3785870" cy="1449705"/>
          </a:xfrm>
        </p:grpSpPr>
        <p:pic>
          <p:nvPicPr>
            <p:cNvPr id="9" name="object 7">
              <a:extLst>
                <a:ext uri="{FF2B5EF4-FFF2-40B4-BE49-F238E27FC236}">
                  <a16:creationId xmlns:a16="http://schemas.microsoft.com/office/drawing/2014/main" id="{70AC0204-1482-770D-4897-B2486892D277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36467" y="3135363"/>
              <a:ext cx="1242148" cy="1014272"/>
            </a:xfrm>
            <a:prstGeom prst="rect">
              <a:avLst/>
            </a:prstGeom>
          </p:spPr>
        </p:pic>
        <p:pic>
          <p:nvPicPr>
            <p:cNvPr id="10" name="object 8">
              <a:extLst>
                <a:ext uri="{FF2B5EF4-FFF2-40B4-BE49-F238E27FC236}">
                  <a16:creationId xmlns:a16="http://schemas.microsoft.com/office/drawing/2014/main" id="{071F9239-0786-64E0-2F01-75FE8D6E6968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49415" y="2700451"/>
              <a:ext cx="404152" cy="1449184"/>
            </a:xfrm>
            <a:prstGeom prst="rect">
              <a:avLst/>
            </a:prstGeom>
          </p:spPr>
        </p:pic>
        <p:pic>
          <p:nvPicPr>
            <p:cNvPr id="11" name="object 9">
              <a:extLst>
                <a:ext uri="{FF2B5EF4-FFF2-40B4-BE49-F238E27FC236}">
                  <a16:creationId xmlns:a16="http://schemas.microsoft.com/office/drawing/2014/main" id="{CCC77D7E-F4C8-5145-C453-D26C9F66418C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917906" y="2700451"/>
              <a:ext cx="404139" cy="1449184"/>
            </a:xfrm>
            <a:prstGeom prst="rect">
              <a:avLst/>
            </a:prstGeom>
          </p:spPr>
        </p:pic>
        <p:pic>
          <p:nvPicPr>
            <p:cNvPr id="12" name="object 10">
              <a:extLst>
                <a:ext uri="{FF2B5EF4-FFF2-40B4-BE49-F238E27FC236}">
                  <a16:creationId xmlns:a16="http://schemas.microsoft.com/office/drawing/2014/main" id="{7168D4BF-24BC-00CC-5A07-34BDE9C587A9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42941" y="3135363"/>
              <a:ext cx="1242148" cy="1014272"/>
            </a:xfrm>
            <a:prstGeom prst="rect">
              <a:avLst/>
            </a:prstGeom>
          </p:spPr>
        </p:pic>
      </p:grpSp>
      <p:grpSp>
        <p:nvGrpSpPr>
          <p:cNvPr id="13" name="object 11">
            <a:extLst>
              <a:ext uri="{FF2B5EF4-FFF2-40B4-BE49-F238E27FC236}">
                <a16:creationId xmlns:a16="http://schemas.microsoft.com/office/drawing/2014/main" id="{31ADD950-2B4C-A23A-8A60-60CCE136295B}"/>
              </a:ext>
            </a:extLst>
          </p:cNvPr>
          <p:cNvGrpSpPr/>
          <p:nvPr/>
        </p:nvGrpSpPr>
        <p:grpSpPr>
          <a:xfrm>
            <a:off x="7728115" y="2436075"/>
            <a:ext cx="3252470" cy="1158875"/>
            <a:chOff x="7728115" y="2436075"/>
            <a:chExt cx="3252470" cy="1158875"/>
          </a:xfrm>
        </p:grpSpPr>
        <p:sp>
          <p:nvSpPr>
            <p:cNvPr id="14" name="object 12">
              <a:extLst>
                <a:ext uri="{FF2B5EF4-FFF2-40B4-BE49-F238E27FC236}">
                  <a16:creationId xmlns:a16="http://schemas.microsoft.com/office/drawing/2014/main" id="{4305CEFC-3AEC-4D89-E98B-7F1434693D48}"/>
                </a:ext>
              </a:extLst>
            </p:cNvPr>
            <p:cNvSpPr/>
            <p:nvPr/>
          </p:nvSpPr>
          <p:spPr>
            <a:xfrm>
              <a:off x="7751927" y="2637142"/>
              <a:ext cx="3204845" cy="934085"/>
            </a:xfrm>
            <a:custGeom>
              <a:avLst/>
              <a:gdLst/>
              <a:ahLst/>
              <a:cxnLst/>
              <a:rect l="l" t="t" r="r" b="b"/>
              <a:pathLst>
                <a:path w="3204845" h="934085">
                  <a:moveTo>
                    <a:pt x="0" y="933970"/>
                  </a:moveTo>
                  <a:lnTo>
                    <a:pt x="3204768" y="933970"/>
                  </a:lnTo>
                  <a:lnTo>
                    <a:pt x="3204768" y="0"/>
                  </a:lnTo>
                  <a:lnTo>
                    <a:pt x="0" y="0"/>
                  </a:lnTo>
                  <a:lnTo>
                    <a:pt x="0" y="933970"/>
                  </a:lnTo>
                  <a:close/>
                </a:path>
              </a:pathLst>
            </a:custGeom>
            <a:ln w="47282">
              <a:solidFill>
                <a:srgbClr val="A9DC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3">
              <a:extLst>
                <a:ext uri="{FF2B5EF4-FFF2-40B4-BE49-F238E27FC236}">
                  <a16:creationId xmlns:a16="http://schemas.microsoft.com/office/drawing/2014/main" id="{F5F8E704-6D9A-5D50-ECC2-26FAE1A03451}"/>
                </a:ext>
              </a:extLst>
            </p:cNvPr>
            <p:cNvSpPr/>
            <p:nvPr/>
          </p:nvSpPr>
          <p:spPr>
            <a:xfrm>
              <a:off x="8015135" y="2436075"/>
              <a:ext cx="2678430" cy="465455"/>
            </a:xfrm>
            <a:custGeom>
              <a:avLst/>
              <a:gdLst/>
              <a:ahLst/>
              <a:cxnLst/>
              <a:rect l="l" t="t" r="r" b="b"/>
              <a:pathLst>
                <a:path w="2678429" h="465455">
                  <a:moveTo>
                    <a:pt x="2678353" y="0"/>
                  </a:moveTo>
                  <a:lnTo>
                    <a:pt x="0" y="0"/>
                  </a:lnTo>
                  <a:lnTo>
                    <a:pt x="0" y="465315"/>
                  </a:lnTo>
                  <a:lnTo>
                    <a:pt x="2678353" y="465315"/>
                  </a:lnTo>
                  <a:lnTo>
                    <a:pt x="26783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4">
            <a:extLst>
              <a:ext uri="{FF2B5EF4-FFF2-40B4-BE49-F238E27FC236}">
                <a16:creationId xmlns:a16="http://schemas.microsoft.com/office/drawing/2014/main" id="{0359A2A2-6B80-98AD-6929-5ED84A8EB0C3}"/>
              </a:ext>
            </a:extLst>
          </p:cNvPr>
          <p:cNvSpPr txBox="1"/>
          <p:nvPr/>
        </p:nvSpPr>
        <p:spPr>
          <a:xfrm>
            <a:off x="8030092" y="2415805"/>
            <a:ext cx="2648585" cy="611706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883919" marR="5080" indent="-871855" algn="ctr">
              <a:lnSpc>
                <a:spcPts val="1860"/>
              </a:lnSpc>
              <a:spcBef>
                <a:spcPts val="470"/>
              </a:spcBef>
            </a:pPr>
            <a:r>
              <a:rPr lang="hu-HU" sz="1850" b="1" spc="-45" dirty="0">
                <a:solidFill>
                  <a:srgbClr val="A9DCD4"/>
                </a:solidFill>
                <a:latin typeface="Montserrat"/>
                <a:cs typeface="Montserrat"/>
              </a:rPr>
              <a:t>CÉLZOTT</a:t>
            </a:r>
            <a:r>
              <a:rPr sz="1850" b="1" spc="-45" dirty="0">
                <a:solidFill>
                  <a:srgbClr val="A9DCD4"/>
                </a:solidFill>
                <a:latin typeface="Montserrat"/>
                <a:cs typeface="Montserrat"/>
              </a:rPr>
              <a:t> </a:t>
            </a:r>
            <a:r>
              <a:rPr sz="1850" b="1" spc="-10" dirty="0">
                <a:solidFill>
                  <a:srgbClr val="A9DCD4"/>
                </a:solidFill>
                <a:latin typeface="Montserrat"/>
                <a:cs typeface="Montserrat"/>
              </a:rPr>
              <a:t>PEEL-</a:t>
            </a:r>
            <a:r>
              <a:rPr sz="1850" b="1" spc="-25" dirty="0">
                <a:solidFill>
                  <a:srgbClr val="A9DCD4"/>
                </a:solidFill>
                <a:latin typeface="Montserrat"/>
                <a:cs typeface="Montserrat"/>
              </a:rPr>
              <a:t>OFF </a:t>
            </a:r>
            <a:endParaRPr lang="hu-HU" sz="1850" b="1" spc="-25" dirty="0">
              <a:solidFill>
                <a:srgbClr val="A9DCD4"/>
              </a:solidFill>
              <a:latin typeface="Montserrat"/>
              <a:cs typeface="Montserrat"/>
            </a:endParaRPr>
          </a:p>
          <a:p>
            <a:pPr marL="883919" marR="5080" indent="-871855" algn="ctr">
              <a:lnSpc>
                <a:spcPts val="1860"/>
              </a:lnSpc>
              <a:spcBef>
                <a:spcPts val="470"/>
              </a:spcBef>
            </a:pPr>
            <a:r>
              <a:rPr sz="1850" b="1" spc="-10" dirty="0">
                <a:solidFill>
                  <a:srgbClr val="A9DCD4"/>
                </a:solidFill>
                <a:latin typeface="Montserrat"/>
                <a:cs typeface="Montserrat"/>
              </a:rPr>
              <a:t>MAS</a:t>
            </a:r>
            <a:r>
              <a:rPr lang="hu-HU" sz="1850" b="1" spc="-10" dirty="0">
                <a:solidFill>
                  <a:srgbClr val="A9DCD4"/>
                </a:solidFill>
                <a:latin typeface="Montserrat"/>
                <a:cs typeface="Montserrat"/>
              </a:rPr>
              <a:t>Z</a:t>
            </a:r>
            <a:r>
              <a:rPr sz="1850" b="1" spc="-10" dirty="0">
                <a:solidFill>
                  <a:srgbClr val="A9DCD4"/>
                </a:solidFill>
                <a:latin typeface="Montserrat"/>
                <a:cs typeface="Montserrat"/>
              </a:rPr>
              <a:t>K</a:t>
            </a:r>
            <a:r>
              <a:rPr lang="hu-HU" sz="1850" b="1" spc="-10" dirty="0">
                <a:solidFill>
                  <a:srgbClr val="A9DCD4"/>
                </a:solidFill>
                <a:latin typeface="Montserrat"/>
                <a:cs typeface="Montserrat"/>
              </a:rPr>
              <a:t>OK</a:t>
            </a:r>
            <a:endParaRPr sz="1850" dirty="0">
              <a:latin typeface="Montserrat"/>
              <a:cs typeface="Montserrat"/>
            </a:endParaRPr>
          </a:p>
        </p:txBody>
      </p:sp>
      <p:grpSp>
        <p:nvGrpSpPr>
          <p:cNvPr id="17" name="object 15">
            <a:extLst>
              <a:ext uri="{FF2B5EF4-FFF2-40B4-BE49-F238E27FC236}">
                <a16:creationId xmlns:a16="http://schemas.microsoft.com/office/drawing/2014/main" id="{EA53C59B-AD84-3243-6B77-EB79AA3A5331}"/>
              </a:ext>
            </a:extLst>
          </p:cNvPr>
          <p:cNvGrpSpPr/>
          <p:nvPr/>
        </p:nvGrpSpPr>
        <p:grpSpPr>
          <a:xfrm>
            <a:off x="3938231" y="4530344"/>
            <a:ext cx="3252470" cy="1158875"/>
            <a:chOff x="3938231" y="4530344"/>
            <a:chExt cx="3252470" cy="1158875"/>
          </a:xfrm>
        </p:grpSpPr>
        <p:sp>
          <p:nvSpPr>
            <p:cNvPr id="18" name="object 16">
              <a:extLst>
                <a:ext uri="{FF2B5EF4-FFF2-40B4-BE49-F238E27FC236}">
                  <a16:creationId xmlns:a16="http://schemas.microsoft.com/office/drawing/2014/main" id="{7B1C92DB-A223-5807-D4C4-DBA535529116}"/>
                </a:ext>
              </a:extLst>
            </p:cNvPr>
            <p:cNvSpPr/>
            <p:nvPr/>
          </p:nvSpPr>
          <p:spPr>
            <a:xfrm>
              <a:off x="3962044" y="4731423"/>
              <a:ext cx="3204845" cy="934085"/>
            </a:xfrm>
            <a:custGeom>
              <a:avLst/>
              <a:gdLst/>
              <a:ahLst/>
              <a:cxnLst/>
              <a:rect l="l" t="t" r="r" b="b"/>
              <a:pathLst>
                <a:path w="3204845" h="934085">
                  <a:moveTo>
                    <a:pt x="0" y="933970"/>
                  </a:moveTo>
                  <a:lnTo>
                    <a:pt x="3204768" y="933970"/>
                  </a:lnTo>
                  <a:lnTo>
                    <a:pt x="3204768" y="0"/>
                  </a:lnTo>
                  <a:lnTo>
                    <a:pt x="0" y="0"/>
                  </a:lnTo>
                  <a:lnTo>
                    <a:pt x="0" y="933970"/>
                  </a:lnTo>
                  <a:close/>
                </a:path>
              </a:pathLst>
            </a:custGeom>
            <a:ln w="47282">
              <a:solidFill>
                <a:srgbClr val="A9DC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7">
              <a:extLst>
                <a:ext uri="{FF2B5EF4-FFF2-40B4-BE49-F238E27FC236}">
                  <a16:creationId xmlns:a16="http://schemas.microsoft.com/office/drawing/2014/main" id="{75D3F66A-3963-1455-75D0-0396C381C39E}"/>
                </a:ext>
              </a:extLst>
            </p:cNvPr>
            <p:cNvSpPr/>
            <p:nvPr/>
          </p:nvSpPr>
          <p:spPr>
            <a:xfrm>
              <a:off x="4272025" y="4530344"/>
              <a:ext cx="1786255" cy="465455"/>
            </a:xfrm>
            <a:custGeom>
              <a:avLst/>
              <a:gdLst/>
              <a:ahLst/>
              <a:cxnLst/>
              <a:rect l="l" t="t" r="r" b="b"/>
              <a:pathLst>
                <a:path w="1786254" h="465454">
                  <a:moveTo>
                    <a:pt x="1785785" y="0"/>
                  </a:moveTo>
                  <a:lnTo>
                    <a:pt x="0" y="0"/>
                  </a:lnTo>
                  <a:lnTo>
                    <a:pt x="0" y="465315"/>
                  </a:lnTo>
                  <a:lnTo>
                    <a:pt x="1785785" y="465315"/>
                  </a:lnTo>
                  <a:lnTo>
                    <a:pt x="178578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18">
            <a:extLst>
              <a:ext uri="{FF2B5EF4-FFF2-40B4-BE49-F238E27FC236}">
                <a16:creationId xmlns:a16="http://schemas.microsoft.com/office/drawing/2014/main" id="{1C66686B-85C1-69BE-CE96-C3F19AD343F6}"/>
              </a:ext>
            </a:extLst>
          </p:cNvPr>
          <p:cNvSpPr txBox="1"/>
          <p:nvPr/>
        </p:nvSpPr>
        <p:spPr>
          <a:xfrm>
            <a:off x="4090391" y="4465739"/>
            <a:ext cx="2024824" cy="547586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144145" marR="5080" indent="-132080" algn="ctr">
              <a:lnSpc>
                <a:spcPts val="1860"/>
              </a:lnSpc>
              <a:spcBef>
                <a:spcPts val="470"/>
              </a:spcBef>
            </a:pPr>
            <a:r>
              <a:rPr sz="1850" b="1" dirty="0">
                <a:solidFill>
                  <a:srgbClr val="A9DCD4"/>
                </a:solidFill>
                <a:latin typeface="Montserrat"/>
                <a:cs typeface="Montserrat"/>
              </a:rPr>
              <a:t>G</a:t>
            </a:r>
            <a:r>
              <a:rPr lang="hu-HU" sz="1850" b="1" dirty="0">
                <a:solidFill>
                  <a:srgbClr val="A9DCD4"/>
                </a:solidFill>
                <a:latin typeface="Montserrat"/>
                <a:cs typeface="Montserrat"/>
              </a:rPr>
              <a:t>IPSZ</a:t>
            </a:r>
            <a:r>
              <a:rPr sz="1850" b="1" spc="-15" dirty="0">
                <a:solidFill>
                  <a:srgbClr val="A9DCD4"/>
                </a:solidFill>
                <a:latin typeface="Montserrat"/>
                <a:cs typeface="Montserrat"/>
              </a:rPr>
              <a:t> </a:t>
            </a:r>
            <a:r>
              <a:rPr lang="hu-HU" sz="1850" b="1" spc="-25" dirty="0">
                <a:solidFill>
                  <a:srgbClr val="A9DCD4"/>
                </a:solidFill>
                <a:latin typeface="Montserrat"/>
                <a:cs typeface="Montserrat"/>
              </a:rPr>
              <a:t>ÉS AGYAG</a:t>
            </a:r>
            <a:r>
              <a:rPr sz="1850" b="1" spc="-55" dirty="0">
                <a:solidFill>
                  <a:srgbClr val="A9DCD4"/>
                </a:solidFill>
                <a:latin typeface="Montserrat"/>
                <a:cs typeface="Montserrat"/>
              </a:rPr>
              <a:t> </a:t>
            </a:r>
            <a:r>
              <a:rPr sz="1850" b="1" spc="-20" dirty="0">
                <a:solidFill>
                  <a:srgbClr val="A9DCD4"/>
                </a:solidFill>
                <a:latin typeface="Montserrat"/>
                <a:cs typeface="Montserrat"/>
              </a:rPr>
              <a:t>MA</a:t>
            </a:r>
            <a:r>
              <a:rPr lang="hu-HU" sz="1850" b="1" spc="-20" dirty="0">
                <a:solidFill>
                  <a:srgbClr val="A9DCD4"/>
                </a:solidFill>
                <a:latin typeface="Montserrat"/>
                <a:cs typeface="Montserrat"/>
              </a:rPr>
              <a:t>SZK</a:t>
            </a:r>
            <a:endParaRPr sz="1850" dirty="0">
              <a:latin typeface="Montserrat"/>
              <a:cs typeface="Montserrat"/>
            </a:endParaRPr>
          </a:p>
        </p:txBody>
      </p:sp>
      <p:grpSp>
        <p:nvGrpSpPr>
          <p:cNvPr id="21" name="object 19">
            <a:extLst>
              <a:ext uri="{FF2B5EF4-FFF2-40B4-BE49-F238E27FC236}">
                <a16:creationId xmlns:a16="http://schemas.microsoft.com/office/drawing/2014/main" id="{6D6B5FAA-9CC4-0EB9-505B-6A8ABF1E5345}"/>
              </a:ext>
            </a:extLst>
          </p:cNvPr>
          <p:cNvGrpSpPr/>
          <p:nvPr/>
        </p:nvGrpSpPr>
        <p:grpSpPr>
          <a:xfrm>
            <a:off x="3536467" y="4465739"/>
            <a:ext cx="3833495" cy="1784985"/>
            <a:chOff x="3536467" y="4465739"/>
            <a:chExt cx="3833495" cy="1784985"/>
          </a:xfrm>
        </p:grpSpPr>
        <p:pic>
          <p:nvPicPr>
            <p:cNvPr id="22" name="object 20">
              <a:extLst>
                <a:ext uri="{FF2B5EF4-FFF2-40B4-BE49-F238E27FC236}">
                  <a16:creationId xmlns:a16="http://schemas.microsoft.com/office/drawing/2014/main" id="{66277510-D55C-5C89-D38C-9949930D54D1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36467" y="5229631"/>
              <a:ext cx="1250416" cy="1021041"/>
            </a:xfrm>
            <a:prstGeom prst="rect">
              <a:avLst/>
            </a:prstGeom>
          </p:spPr>
        </p:pic>
        <p:pic>
          <p:nvPicPr>
            <p:cNvPr id="23" name="object 21">
              <a:extLst>
                <a:ext uri="{FF2B5EF4-FFF2-40B4-BE49-F238E27FC236}">
                  <a16:creationId xmlns:a16="http://schemas.microsoft.com/office/drawing/2014/main" id="{B9E946A1-EA42-ABB8-E180-53D23C7791FB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85182" y="5021059"/>
              <a:ext cx="1288986" cy="1229614"/>
            </a:xfrm>
            <a:prstGeom prst="rect">
              <a:avLst/>
            </a:prstGeom>
          </p:spPr>
        </p:pic>
        <p:pic>
          <p:nvPicPr>
            <p:cNvPr id="24" name="object 22">
              <a:extLst>
                <a:ext uri="{FF2B5EF4-FFF2-40B4-BE49-F238E27FC236}">
                  <a16:creationId xmlns:a16="http://schemas.microsoft.com/office/drawing/2014/main" id="{723AF392-A39C-0CF8-978B-9251DD670F2C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272466" y="4465739"/>
              <a:ext cx="1097076" cy="1784934"/>
            </a:xfrm>
            <a:prstGeom prst="rect">
              <a:avLst/>
            </a:prstGeom>
          </p:spPr>
        </p:pic>
      </p:grpSp>
      <p:grpSp>
        <p:nvGrpSpPr>
          <p:cNvPr id="25" name="object 23">
            <a:extLst>
              <a:ext uri="{FF2B5EF4-FFF2-40B4-BE49-F238E27FC236}">
                <a16:creationId xmlns:a16="http://schemas.microsoft.com/office/drawing/2014/main" id="{F8920E5C-3A42-1DA6-3CB9-7AB9AEABF5ED}"/>
              </a:ext>
            </a:extLst>
          </p:cNvPr>
          <p:cNvGrpSpPr/>
          <p:nvPr/>
        </p:nvGrpSpPr>
        <p:grpSpPr>
          <a:xfrm>
            <a:off x="3924122" y="520700"/>
            <a:ext cx="7056755" cy="1133475"/>
            <a:chOff x="3924122" y="520700"/>
            <a:chExt cx="7056755" cy="1133475"/>
          </a:xfrm>
        </p:grpSpPr>
        <p:sp>
          <p:nvSpPr>
            <p:cNvPr id="26" name="object 24">
              <a:extLst>
                <a:ext uri="{FF2B5EF4-FFF2-40B4-BE49-F238E27FC236}">
                  <a16:creationId xmlns:a16="http://schemas.microsoft.com/office/drawing/2014/main" id="{0BCB3E99-02F0-F35B-B16C-C50E0507603D}"/>
                </a:ext>
              </a:extLst>
            </p:cNvPr>
            <p:cNvSpPr/>
            <p:nvPr/>
          </p:nvSpPr>
          <p:spPr>
            <a:xfrm>
              <a:off x="3947934" y="696379"/>
              <a:ext cx="7009130" cy="934085"/>
            </a:xfrm>
            <a:custGeom>
              <a:avLst/>
              <a:gdLst/>
              <a:ahLst/>
              <a:cxnLst/>
              <a:rect l="l" t="t" r="r" b="b"/>
              <a:pathLst>
                <a:path w="7009130" h="934085">
                  <a:moveTo>
                    <a:pt x="0" y="933970"/>
                  </a:moveTo>
                  <a:lnTo>
                    <a:pt x="7008761" y="933970"/>
                  </a:lnTo>
                  <a:lnTo>
                    <a:pt x="7008761" y="0"/>
                  </a:lnTo>
                  <a:lnTo>
                    <a:pt x="0" y="0"/>
                  </a:lnTo>
                  <a:lnTo>
                    <a:pt x="0" y="933970"/>
                  </a:lnTo>
                  <a:close/>
                </a:path>
              </a:pathLst>
            </a:custGeom>
            <a:ln w="47282">
              <a:solidFill>
                <a:srgbClr val="A9DC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5">
              <a:extLst>
                <a:ext uri="{FF2B5EF4-FFF2-40B4-BE49-F238E27FC236}">
                  <a16:creationId xmlns:a16="http://schemas.microsoft.com/office/drawing/2014/main" id="{2C7F340E-8D83-9570-3289-2543424610C4}"/>
                </a:ext>
              </a:extLst>
            </p:cNvPr>
            <p:cNvSpPr/>
            <p:nvPr/>
          </p:nvSpPr>
          <p:spPr>
            <a:xfrm>
              <a:off x="5762015" y="520700"/>
              <a:ext cx="3380740" cy="465455"/>
            </a:xfrm>
            <a:custGeom>
              <a:avLst/>
              <a:gdLst/>
              <a:ahLst/>
              <a:cxnLst/>
              <a:rect l="l" t="t" r="r" b="b"/>
              <a:pathLst>
                <a:path w="3380740" h="465455">
                  <a:moveTo>
                    <a:pt x="3380613" y="0"/>
                  </a:moveTo>
                  <a:lnTo>
                    <a:pt x="0" y="0"/>
                  </a:lnTo>
                  <a:lnTo>
                    <a:pt x="0" y="465315"/>
                  </a:lnTo>
                  <a:lnTo>
                    <a:pt x="3380613" y="465315"/>
                  </a:lnTo>
                  <a:lnTo>
                    <a:pt x="338061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6">
            <a:extLst>
              <a:ext uri="{FF2B5EF4-FFF2-40B4-BE49-F238E27FC236}">
                <a16:creationId xmlns:a16="http://schemas.microsoft.com/office/drawing/2014/main" id="{8B70AD72-F88D-06E6-B094-943248CA6192}"/>
              </a:ext>
            </a:extLst>
          </p:cNvPr>
          <p:cNvSpPr txBox="1"/>
          <p:nvPr/>
        </p:nvSpPr>
        <p:spPr>
          <a:xfrm>
            <a:off x="5446908" y="455690"/>
            <a:ext cx="4027643" cy="58349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10"/>
              </a:spcBef>
            </a:pPr>
            <a:r>
              <a:rPr sz="1850" b="1" dirty="0">
                <a:solidFill>
                  <a:srgbClr val="A9DCD4"/>
                </a:solidFill>
                <a:latin typeface="Montserrat"/>
                <a:cs typeface="Montserrat"/>
              </a:rPr>
              <a:t>SHAKER MAS</a:t>
            </a:r>
            <a:r>
              <a:rPr lang="hu-HU" sz="1850" b="1" dirty="0">
                <a:solidFill>
                  <a:srgbClr val="A9DCD4"/>
                </a:solidFill>
                <a:latin typeface="Montserrat"/>
                <a:cs typeface="Montserrat"/>
              </a:rPr>
              <a:t>Z</a:t>
            </a:r>
            <a:r>
              <a:rPr sz="1850" b="1" dirty="0">
                <a:solidFill>
                  <a:srgbClr val="A9DCD4"/>
                </a:solidFill>
                <a:latin typeface="Montserrat"/>
                <a:cs typeface="Montserrat"/>
              </a:rPr>
              <a:t>K</a:t>
            </a:r>
            <a:r>
              <a:rPr lang="hu-HU" sz="1850" b="1" dirty="0">
                <a:solidFill>
                  <a:srgbClr val="A9DCD4"/>
                </a:solidFill>
                <a:latin typeface="Montserrat"/>
                <a:cs typeface="Montserrat"/>
              </a:rPr>
              <a:t>OK </a:t>
            </a:r>
            <a:br>
              <a:rPr lang="hu-HU" sz="1850" b="1" dirty="0">
                <a:solidFill>
                  <a:srgbClr val="A9DCD4"/>
                </a:solidFill>
                <a:latin typeface="Montserrat"/>
                <a:cs typeface="Montserrat"/>
              </a:rPr>
            </a:br>
            <a:r>
              <a:rPr sz="1850" b="1" spc="-10" dirty="0">
                <a:solidFill>
                  <a:srgbClr val="A9DCD4"/>
                </a:solidFill>
                <a:latin typeface="Montserrat"/>
                <a:cs typeface="Montserrat"/>
              </a:rPr>
              <a:t>(SMOUSSY,</a:t>
            </a:r>
            <a:r>
              <a:rPr lang="hu-HU" sz="1850" b="1" spc="-10" dirty="0">
                <a:solidFill>
                  <a:srgbClr val="A9DCD4"/>
                </a:solidFill>
                <a:latin typeface="Montserrat"/>
                <a:cs typeface="Montserrat"/>
              </a:rPr>
              <a:t> CREAMY, CRISTALLY</a:t>
            </a:r>
            <a:endParaRPr sz="1850" dirty="0">
              <a:latin typeface="Montserrat"/>
              <a:cs typeface="Montserrat"/>
            </a:endParaRPr>
          </a:p>
        </p:txBody>
      </p:sp>
      <p:grpSp>
        <p:nvGrpSpPr>
          <p:cNvPr id="30" name="object 28">
            <a:extLst>
              <a:ext uri="{FF2B5EF4-FFF2-40B4-BE49-F238E27FC236}">
                <a16:creationId xmlns:a16="http://schemas.microsoft.com/office/drawing/2014/main" id="{F2778097-6BBF-0BBB-E6F2-C3EF0FF31BFB}"/>
              </a:ext>
            </a:extLst>
          </p:cNvPr>
          <p:cNvGrpSpPr/>
          <p:nvPr/>
        </p:nvGrpSpPr>
        <p:grpSpPr>
          <a:xfrm>
            <a:off x="3536467" y="1131087"/>
            <a:ext cx="7689215" cy="1014730"/>
            <a:chOff x="3536467" y="1131087"/>
            <a:chExt cx="7689215" cy="1014730"/>
          </a:xfrm>
        </p:grpSpPr>
        <p:pic>
          <p:nvPicPr>
            <p:cNvPr id="31" name="object 29">
              <a:extLst>
                <a:ext uri="{FF2B5EF4-FFF2-40B4-BE49-F238E27FC236}">
                  <a16:creationId xmlns:a16="http://schemas.microsoft.com/office/drawing/2014/main" id="{46D2E274-6805-E19C-FD6A-FF99F214CF64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536467" y="1131087"/>
              <a:ext cx="1242148" cy="1014272"/>
            </a:xfrm>
            <a:prstGeom prst="rect">
              <a:avLst/>
            </a:prstGeom>
          </p:spPr>
        </p:pic>
        <p:pic>
          <p:nvPicPr>
            <p:cNvPr id="32" name="object 30">
              <a:extLst>
                <a:ext uri="{FF2B5EF4-FFF2-40B4-BE49-F238E27FC236}">
                  <a16:creationId xmlns:a16="http://schemas.microsoft.com/office/drawing/2014/main" id="{FB1D9336-BBB3-C3EA-341D-B3DB7DD88716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115215" y="1131087"/>
              <a:ext cx="1242148" cy="1014272"/>
            </a:xfrm>
            <a:prstGeom prst="rect">
              <a:avLst/>
            </a:prstGeom>
          </p:spPr>
        </p:pic>
        <p:pic>
          <p:nvPicPr>
            <p:cNvPr id="33" name="object 31">
              <a:extLst>
                <a:ext uri="{FF2B5EF4-FFF2-40B4-BE49-F238E27FC236}">
                  <a16:creationId xmlns:a16="http://schemas.microsoft.com/office/drawing/2014/main" id="{2AD72B84-575E-A99D-F5E8-8D1EB510364D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825834" y="1131087"/>
              <a:ext cx="1242148" cy="1014272"/>
            </a:xfrm>
            <a:prstGeom prst="rect">
              <a:avLst/>
            </a:prstGeom>
          </p:spPr>
        </p:pic>
        <p:pic>
          <p:nvPicPr>
            <p:cNvPr id="34" name="object 32">
              <a:extLst>
                <a:ext uri="{FF2B5EF4-FFF2-40B4-BE49-F238E27FC236}">
                  <a16:creationId xmlns:a16="http://schemas.microsoft.com/office/drawing/2014/main" id="{592858D9-334B-3D58-D501-B2572783ED6A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404582" y="1131087"/>
              <a:ext cx="1242148" cy="1014272"/>
            </a:xfrm>
            <a:prstGeom prst="rect">
              <a:avLst/>
            </a:prstGeom>
          </p:spPr>
        </p:pic>
        <p:pic>
          <p:nvPicPr>
            <p:cNvPr id="35" name="object 33">
              <a:extLst>
                <a:ext uri="{FF2B5EF4-FFF2-40B4-BE49-F238E27FC236}">
                  <a16:creationId xmlns:a16="http://schemas.microsoft.com/office/drawing/2014/main" id="{8F6B51D1-0822-27E5-226C-85358B72A25F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693950" y="1131087"/>
              <a:ext cx="1242148" cy="1014272"/>
            </a:xfrm>
            <a:prstGeom prst="rect">
              <a:avLst/>
            </a:prstGeom>
          </p:spPr>
        </p:pic>
        <p:pic>
          <p:nvPicPr>
            <p:cNvPr id="36" name="object 34">
              <a:extLst>
                <a:ext uri="{FF2B5EF4-FFF2-40B4-BE49-F238E27FC236}">
                  <a16:creationId xmlns:a16="http://schemas.microsoft.com/office/drawing/2014/main" id="{0D3A5966-B45C-7C79-1423-A612E0B65E39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983330" y="1131087"/>
              <a:ext cx="1242148" cy="1014272"/>
            </a:xfrm>
            <a:prstGeom prst="rect">
              <a:avLst/>
            </a:prstGeom>
          </p:spPr>
        </p:pic>
      </p:grpSp>
      <p:grpSp>
        <p:nvGrpSpPr>
          <p:cNvPr id="37" name="object 35">
            <a:extLst>
              <a:ext uri="{FF2B5EF4-FFF2-40B4-BE49-F238E27FC236}">
                <a16:creationId xmlns:a16="http://schemas.microsoft.com/office/drawing/2014/main" id="{3B20779C-D71F-3D8E-DDD5-BE3B199CD05A}"/>
              </a:ext>
            </a:extLst>
          </p:cNvPr>
          <p:cNvGrpSpPr/>
          <p:nvPr/>
        </p:nvGrpSpPr>
        <p:grpSpPr>
          <a:xfrm>
            <a:off x="837374" y="3974300"/>
            <a:ext cx="2140585" cy="1133475"/>
            <a:chOff x="837374" y="3974300"/>
            <a:chExt cx="2140585" cy="1133475"/>
          </a:xfrm>
        </p:grpSpPr>
        <p:sp>
          <p:nvSpPr>
            <p:cNvPr id="38" name="object 36">
              <a:extLst>
                <a:ext uri="{FF2B5EF4-FFF2-40B4-BE49-F238E27FC236}">
                  <a16:creationId xmlns:a16="http://schemas.microsoft.com/office/drawing/2014/main" id="{399839B8-51D7-F77F-DF87-F1B7C2E51A66}"/>
                </a:ext>
              </a:extLst>
            </p:cNvPr>
            <p:cNvSpPr/>
            <p:nvPr/>
          </p:nvSpPr>
          <p:spPr>
            <a:xfrm>
              <a:off x="861186" y="4149966"/>
              <a:ext cx="2092960" cy="934085"/>
            </a:xfrm>
            <a:custGeom>
              <a:avLst/>
              <a:gdLst/>
              <a:ahLst/>
              <a:cxnLst/>
              <a:rect l="l" t="t" r="r" b="b"/>
              <a:pathLst>
                <a:path w="2092960" h="934085">
                  <a:moveTo>
                    <a:pt x="0" y="933970"/>
                  </a:moveTo>
                  <a:lnTo>
                    <a:pt x="2092718" y="933970"/>
                  </a:lnTo>
                  <a:lnTo>
                    <a:pt x="2092718" y="0"/>
                  </a:lnTo>
                  <a:lnTo>
                    <a:pt x="0" y="0"/>
                  </a:lnTo>
                  <a:lnTo>
                    <a:pt x="0" y="933970"/>
                  </a:lnTo>
                  <a:close/>
                </a:path>
              </a:pathLst>
            </a:custGeom>
            <a:ln w="47282">
              <a:solidFill>
                <a:srgbClr val="A9DC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7">
              <a:extLst>
                <a:ext uri="{FF2B5EF4-FFF2-40B4-BE49-F238E27FC236}">
                  <a16:creationId xmlns:a16="http://schemas.microsoft.com/office/drawing/2014/main" id="{168685E0-FE33-3B81-8FD4-DEC61DFA88BB}"/>
                </a:ext>
              </a:extLst>
            </p:cNvPr>
            <p:cNvSpPr/>
            <p:nvPr/>
          </p:nvSpPr>
          <p:spPr>
            <a:xfrm>
              <a:off x="1089177" y="3974300"/>
              <a:ext cx="1637030" cy="542290"/>
            </a:xfrm>
            <a:custGeom>
              <a:avLst/>
              <a:gdLst/>
              <a:ahLst/>
              <a:cxnLst/>
              <a:rect l="l" t="t" r="r" b="b"/>
              <a:pathLst>
                <a:path w="1637030" h="542289">
                  <a:moveTo>
                    <a:pt x="1636725" y="0"/>
                  </a:moveTo>
                  <a:lnTo>
                    <a:pt x="0" y="0"/>
                  </a:lnTo>
                  <a:lnTo>
                    <a:pt x="0" y="541794"/>
                  </a:lnTo>
                  <a:lnTo>
                    <a:pt x="1636725" y="541794"/>
                  </a:lnTo>
                  <a:lnTo>
                    <a:pt x="16367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38">
            <a:extLst>
              <a:ext uri="{FF2B5EF4-FFF2-40B4-BE49-F238E27FC236}">
                <a16:creationId xmlns:a16="http://schemas.microsoft.com/office/drawing/2014/main" id="{6CD15737-E6DF-936D-CB69-DD9FA8357BB2}"/>
              </a:ext>
            </a:extLst>
          </p:cNvPr>
          <p:cNvSpPr txBox="1"/>
          <p:nvPr/>
        </p:nvSpPr>
        <p:spPr>
          <a:xfrm>
            <a:off x="1047900" y="3815734"/>
            <a:ext cx="1703167" cy="547586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70485" marR="5080" indent="-58419" algn="ctr">
              <a:lnSpc>
                <a:spcPts val="1860"/>
              </a:lnSpc>
              <a:spcBef>
                <a:spcPts val="470"/>
              </a:spcBef>
            </a:pPr>
            <a:r>
              <a:rPr lang="hu-HU" sz="1850" b="1" dirty="0">
                <a:solidFill>
                  <a:srgbClr val="A9DCD4"/>
                </a:solidFill>
                <a:latin typeface="Montserrat"/>
                <a:cs typeface="Montserrat"/>
              </a:rPr>
              <a:t>KRÉM</a:t>
            </a:r>
            <a:r>
              <a:rPr sz="1850" b="1" dirty="0">
                <a:solidFill>
                  <a:srgbClr val="A9DCD4"/>
                </a:solidFill>
                <a:latin typeface="Montserrat"/>
                <a:cs typeface="Montserrat"/>
              </a:rPr>
              <a:t> </a:t>
            </a:r>
            <a:r>
              <a:rPr lang="hu-HU" sz="1850" b="1" spc="-25" dirty="0">
                <a:solidFill>
                  <a:srgbClr val="A9DCD4"/>
                </a:solidFill>
                <a:latin typeface="Montserrat"/>
                <a:cs typeface="Montserrat"/>
              </a:rPr>
              <a:t>ÉS</a:t>
            </a:r>
            <a:r>
              <a:rPr sz="1850" b="1" spc="-25" dirty="0">
                <a:solidFill>
                  <a:srgbClr val="A9DCD4"/>
                </a:solidFill>
                <a:latin typeface="Montserrat"/>
                <a:cs typeface="Montserrat"/>
              </a:rPr>
              <a:t> </a:t>
            </a:r>
            <a:r>
              <a:rPr sz="1850" b="1" dirty="0">
                <a:solidFill>
                  <a:srgbClr val="A9DCD4"/>
                </a:solidFill>
                <a:latin typeface="Montserrat"/>
                <a:cs typeface="Montserrat"/>
              </a:rPr>
              <a:t>G</a:t>
            </a:r>
            <a:r>
              <a:rPr lang="hu-HU" sz="1850" b="1" dirty="0">
                <a:solidFill>
                  <a:srgbClr val="A9DCD4"/>
                </a:solidFill>
                <a:latin typeface="Montserrat"/>
                <a:cs typeface="Montserrat"/>
              </a:rPr>
              <a:t>ÉL MASZKOK</a:t>
            </a:r>
            <a:endParaRPr sz="1850" dirty="0">
              <a:latin typeface="Montserrat"/>
              <a:cs typeface="Montserrat"/>
            </a:endParaRPr>
          </a:p>
        </p:txBody>
      </p:sp>
      <p:grpSp>
        <p:nvGrpSpPr>
          <p:cNvPr id="41" name="object 39">
            <a:extLst>
              <a:ext uri="{FF2B5EF4-FFF2-40B4-BE49-F238E27FC236}">
                <a16:creationId xmlns:a16="http://schemas.microsoft.com/office/drawing/2014/main" id="{C6B469BD-0CCD-514C-BF10-0929465FF0DB}"/>
              </a:ext>
            </a:extLst>
          </p:cNvPr>
          <p:cNvGrpSpPr/>
          <p:nvPr/>
        </p:nvGrpSpPr>
        <p:grpSpPr>
          <a:xfrm>
            <a:off x="637387" y="4576673"/>
            <a:ext cx="2540635" cy="1674495"/>
            <a:chOff x="637387" y="4576673"/>
            <a:chExt cx="2540635" cy="1674495"/>
          </a:xfrm>
        </p:grpSpPr>
        <p:pic>
          <p:nvPicPr>
            <p:cNvPr id="42" name="object 40">
              <a:extLst>
                <a:ext uri="{FF2B5EF4-FFF2-40B4-BE49-F238E27FC236}">
                  <a16:creationId xmlns:a16="http://schemas.microsoft.com/office/drawing/2014/main" id="{0B98ED49-EE2B-6C33-8E37-5DCEFA257983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320571" y="4576673"/>
              <a:ext cx="490766" cy="1673999"/>
            </a:xfrm>
            <a:prstGeom prst="rect">
              <a:avLst/>
            </a:prstGeom>
          </p:spPr>
        </p:pic>
        <p:pic>
          <p:nvPicPr>
            <p:cNvPr id="43" name="object 41">
              <a:extLst>
                <a:ext uri="{FF2B5EF4-FFF2-40B4-BE49-F238E27FC236}">
                  <a16:creationId xmlns:a16="http://schemas.microsoft.com/office/drawing/2014/main" id="{E3B17726-FC64-A181-8E57-8B290A9EEDE5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003755" y="4576673"/>
              <a:ext cx="490753" cy="1673999"/>
            </a:xfrm>
            <a:prstGeom prst="rect">
              <a:avLst/>
            </a:prstGeom>
          </p:spPr>
        </p:pic>
        <p:pic>
          <p:nvPicPr>
            <p:cNvPr id="44" name="object 42">
              <a:extLst>
                <a:ext uri="{FF2B5EF4-FFF2-40B4-BE49-F238E27FC236}">
                  <a16:creationId xmlns:a16="http://schemas.microsoft.com/office/drawing/2014/main" id="{257A9342-09AE-5E70-2E5A-EA5635A51859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686939" y="4576673"/>
              <a:ext cx="490766" cy="1673999"/>
            </a:xfrm>
            <a:prstGeom prst="rect">
              <a:avLst/>
            </a:prstGeom>
          </p:spPr>
        </p:pic>
        <p:pic>
          <p:nvPicPr>
            <p:cNvPr id="45" name="object 43">
              <a:extLst>
                <a:ext uri="{FF2B5EF4-FFF2-40B4-BE49-F238E27FC236}">
                  <a16:creationId xmlns:a16="http://schemas.microsoft.com/office/drawing/2014/main" id="{7E91D06E-8FCF-4EF5-695D-7B17F0F565AC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37387" y="4576673"/>
              <a:ext cx="490753" cy="1673999"/>
            </a:xfrm>
            <a:prstGeom prst="rect">
              <a:avLst/>
            </a:prstGeom>
          </p:spPr>
        </p:pic>
      </p:grpSp>
      <p:grpSp>
        <p:nvGrpSpPr>
          <p:cNvPr id="46" name="object 44">
            <a:extLst>
              <a:ext uri="{FF2B5EF4-FFF2-40B4-BE49-F238E27FC236}">
                <a16:creationId xmlns:a16="http://schemas.microsoft.com/office/drawing/2014/main" id="{5DDE7EEE-D8BA-4258-E540-ED0FDFDA1783}"/>
              </a:ext>
            </a:extLst>
          </p:cNvPr>
          <p:cNvGrpSpPr/>
          <p:nvPr/>
        </p:nvGrpSpPr>
        <p:grpSpPr>
          <a:xfrm>
            <a:off x="7728115" y="4547615"/>
            <a:ext cx="1671955" cy="1141730"/>
            <a:chOff x="7728115" y="4547615"/>
            <a:chExt cx="1671955" cy="1141730"/>
          </a:xfrm>
        </p:grpSpPr>
        <p:sp>
          <p:nvSpPr>
            <p:cNvPr id="47" name="object 45">
              <a:extLst>
                <a:ext uri="{FF2B5EF4-FFF2-40B4-BE49-F238E27FC236}">
                  <a16:creationId xmlns:a16="http://schemas.microsoft.com/office/drawing/2014/main" id="{88BEAAFE-D791-3BC3-92D6-B6023D6CD09B}"/>
                </a:ext>
              </a:extLst>
            </p:cNvPr>
            <p:cNvSpPr/>
            <p:nvPr/>
          </p:nvSpPr>
          <p:spPr>
            <a:xfrm>
              <a:off x="7751927" y="4731422"/>
              <a:ext cx="1624330" cy="934085"/>
            </a:xfrm>
            <a:custGeom>
              <a:avLst/>
              <a:gdLst/>
              <a:ahLst/>
              <a:cxnLst/>
              <a:rect l="l" t="t" r="r" b="b"/>
              <a:pathLst>
                <a:path w="1624329" h="934085">
                  <a:moveTo>
                    <a:pt x="0" y="933970"/>
                  </a:moveTo>
                  <a:lnTo>
                    <a:pt x="1623822" y="933970"/>
                  </a:lnTo>
                  <a:lnTo>
                    <a:pt x="1623822" y="0"/>
                  </a:lnTo>
                  <a:lnTo>
                    <a:pt x="0" y="0"/>
                  </a:lnTo>
                  <a:lnTo>
                    <a:pt x="0" y="933970"/>
                  </a:lnTo>
                  <a:close/>
                </a:path>
              </a:pathLst>
            </a:custGeom>
            <a:ln w="47282">
              <a:solidFill>
                <a:srgbClr val="A9DC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6">
              <a:extLst>
                <a:ext uri="{FF2B5EF4-FFF2-40B4-BE49-F238E27FC236}">
                  <a16:creationId xmlns:a16="http://schemas.microsoft.com/office/drawing/2014/main" id="{D828FFA3-09D3-5052-ACB8-0576E00FB38A}"/>
                </a:ext>
              </a:extLst>
            </p:cNvPr>
            <p:cNvSpPr/>
            <p:nvPr/>
          </p:nvSpPr>
          <p:spPr>
            <a:xfrm>
              <a:off x="7860207" y="4547615"/>
              <a:ext cx="1407795" cy="316230"/>
            </a:xfrm>
            <a:custGeom>
              <a:avLst/>
              <a:gdLst/>
              <a:ahLst/>
              <a:cxnLst/>
              <a:rect l="l" t="t" r="r" b="b"/>
              <a:pathLst>
                <a:path w="1407795" h="316229">
                  <a:moveTo>
                    <a:pt x="1407248" y="0"/>
                  </a:moveTo>
                  <a:lnTo>
                    <a:pt x="0" y="0"/>
                  </a:lnTo>
                  <a:lnTo>
                    <a:pt x="0" y="315722"/>
                  </a:lnTo>
                  <a:lnTo>
                    <a:pt x="1407248" y="315722"/>
                  </a:lnTo>
                  <a:lnTo>
                    <a:pt x="14072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7">
            <a:extLst>
              <a:ext uri="{FF2B5EF4-FFF2-40B4-BE49-F238E27FC236}">
                <a16:creationId xmlns:a16="http://schemas.microsoft.com/office/drawing/2014/main" id="{C0F2FBED-D8D2-5699-4D1E-8FDB13706C25}"/>
              </a:ext>
            </a:extLst>
          </p:cNvPr>
          <p:cNvSpPr txBox="1"/>
          <p:nvPr/>
        </p:nvSpPr>
        <p:spPr>
          <a:xfrm>
            <a:off x="7885683" y="4527353"/>
            <a:ext cx="1356360" cy="3092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850" b="1" dirty="0">
                <a:solidFill>
                  <a:srgbClr val="A9DCD4"/>
                </a:solidFill>
                <a:latin typeface="Montserrat"/>
                <a:cs typeface="Montserrat"/>
              </a:rPr>
              <a:t>ALGI </a:t>
            </a:r>
            <a:r>
              <a:rPr sz="1850" b="1" spc="-20" dirty="0">
                <a:solidFill>
                  <a:srgbClr val="A9DCD4"/>
                </a:solidFill>
                <a:latin typeface="Montserrat"/>
                <a:cs typeface="Montserrat"/>
              </a:rPr>
              <a:t>TWIN</a:t>
            </a:r>
            <a:endParaRPr sz="1850">
              <a:latin typeface="Montserrat"/>
              <a:cs typeface="Montserrat"/>
            </a:endParaRPr>
          </a:p>
        </p:txBody>
      </p:sp>
      <p:pic>
        <p:nvPicPr>
          <p:cNvPr id="50" name="object 48">
            <a:extLst>
              <a:ext uri="{FF2B5EF4-FFF2-40B4-BE49-F238E27FC236}">
                <a16:creationId xmlns:a16="http://schemas.microsoft.com/office/drawing/2014/main" id="{818FD9F9-652F-2794-9505-7755EBFCAB45}"/>
              </a:ext>
            </a:extLst>
          </p:cNvPr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7998002" y="4879073"/>
            <a:ext cx="1131658" cy="1371600"/>
          </a:xfrm>
          <a:prstGeom prst="rect">
            <a:avLst/>
          </a:prstGeom>
        </p:spPr>
      </p:pic>
      <p:grpSp>
        <p:nvGrpSpPr>
          <p:cNvPr id="51" name="object 49">
            <a:extLst>
              <a:ext uri="{FF2B5EF4-FFF2-40B4-BE49-F238E27FC236}">
                <a16:creationId xmlns:a16="http://schemas.microsoft.com/office/drawing/2014/main" id="{74818F02-1371-275D-E118-7BD8480309DB}"/>
              </a:ext>
            </a:extLst>
          </p:cNvPr>
          <p:cNvGrpSpPr/>
          <p:nvPr/>
        </p:nvGrpSpPr>
        <p:grpSpPr>
          <a:xfrm>
            <a:off x="7595996" y="2938462"/>
            <a:ext cx="3520440" cy="1211580"/>
            <a:chOff x="7595996" y="2938462"/>
            <a:chExt cx="3520440" cy="1211580"/>
          </a:xfrm>
        </p:grpSpPr>
        <p:pic>
          <p:nvPicPr>
            <p:cNvPr id="52" name="object 50">
              <a:extLst>
                <a:ext uri="{FF2B5EF4-FFF2-40B4-BE49-F238E27FC236}">
                  <a16:creationId xmlns:a16="http://schemas.microsoft.com/office/drawing/2014/main" id="{B3CDD18F-1BAD-0CCC-3353-31FA75FE7A04}"/>
                </a:ext>
              </a:extLst>
            </p:cNvPr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0092562" y="2938462"/>
              <a:ext cx="1023658" cy="1211173"/>
            </a:xfrm>
            <a:prstGeom prst="rect">
              <a:avLst/>
            </a:prstGeom>
          </p:spPr>
        </p:pic>
        <p:pic>
          <p:nvPicPr>
            <p:cNvPr id="53" name="object 51">
              <a:extLst>
                <a:ext uri="{FF2B5EF4-FFF2-40B4-BE49-F238E27FC236}">
                  <a16:creationId xmlns:a16="http://schemas.microsoft.com/office/drawing/2014/main" id="{242C97A5-A80D-E2D5-378E-79D51969FF03}"/>
                </a:ext>
              </a:extLst>
            </p:cNvPr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595996" y="2938462"/>
              <a:ext cx="1023658" cy="1211173"/>
            </a:xfrm>
            <a:prstGeom prst="rect">
              <a:avLst/>
            </a:prstGeom>
          </p:spPr>
        </p:pic>
        <p:pic>
          <p:nvPicPr>
            <p:cNvPr id="54" name="object 52">
              <a:extLst>
                <a:ext uri="{FF2B5EF4-FFF2-40B4-BE49-F238E27FC236}">
                  <a16:creationId xmlns:a16="http://schemas.microsoft.com/office/drawing/2014/main" id="{BB4DD115-F442-EA7F-693B-2D7FA0DEEC5C}"/>
                </a:ext>
              </a:extLst>
            </p:cNvPr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733243" y="3135363"/>
              <a:ext cx="1242148" cy="1014272"/>
            </a:xfrm>
            <a:prstGeom prst="rect">
              <a:avLst/>
            </a:prstGeom>
          </p:spPr>
        </p:pic>
      </p:grpSp>
      <p:sp>
        <p:nvSpPr>
          <p:cNvPr id="55" name="object 53">
            <a:extLst>
              <a:ext uri="{FF2B5EF4-FFF2-40B4-BE49-F238E27FC236}">
                <a16:creationId xmlns:a16="http://schemas.microsoft.com/office/drawing/2014/main" id="{7F001F03-E772-A435-6C8B-73722D1CD75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1759" y="434742"/>
            <a:ext cx="2153781" cy="689932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 marR="5080">
              <a:lnSpc>
                <a:spcPts val="2400"/>
              </a:lnSpc>
              <a:spcBef>
                <a:spcPts val="580"/>
              </a:spcBef>
            </a:pPr>
            <a:r>
              <a:rPr spc="-10" dirty="0"/>
              <a:t>CARELIKA </a:t>
            </a:r>
            <a:r>
              <a:rPr spc="-40" dirty="0"/>
              <a:t>IN</a:t>
            </a:r>
            <a:r>
              <a:rPr lang="en-US" spc="-40" dirty="0"/>
              <a:t>N</a:t>
            </a:r>
            <a:r>
              <a:rPr spc="-40" dirty="0"/>
              <a:t>OV</a:t>
            </a:r>
            <a:r>
              <a:rPr lang="hu-HU" spc="-40" dirty="0"/>
              <a:t>ÁCIÓ</a:t>
            </a:r>
            <a:endParaRPr spc="-40" dirty="0"/>
          </a:p>
        </p:txBody>
      </p:sp>
      <p:sp>
        <p:nvSpPr>
          <p:cNvPr id="56" name="object 54">
            <a:extLst>
              <a:ext uri="{FF2B5EF4-FFF2-40B4-BE49-F238E27FC236}">
                <a16:creationId xmlns:a16="http://schemas.microsoft.com/office/drawing/2014/main" id="{76239EEE-F7F2-1AD5-8E50-31F2174F17A5}"/>
              </a:ext>
            </a:extLst>
          </p:cNvPr>
          <p:cNvSpPr txBox="1"/>
          <p:nvPr/>
        </p:nvSpPr>
        <p:spPr>
          <a:xfrm>
            <a:off x="533400" y="1648900"/>
            <a:ext cx="2644305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hu-HU" sz="1500" b="1" dirty="0">
                <a:solidFill>
                  <a:srgbClr val="6D6E71"/>
                </a:solidFill>
                <a:latin typeface="Montserrat"/>
                <a:cs typeface="Montserrat"/>
              </a:rPr>
              <a:t>KÜLÖNBÖZŐ TEXTÚRÁJÚ MASZKOK MINDEN BŐRÁLLAPOT CÉLZOTT KEZELÉSÉRE</a:t>
            </a:r>
            <a:r>
              <a:rPr lang="en-US" sz="1500" b="1" dirty="0">
                <a:solidFill>
                  <a:srgbClr val="6D6E71"/>
                </a:solidFill>
                <a:latin typeface="Montserrat"/>
                <a:cs typeface="Montserrat"/>
              </a:rPr>
              <a:t>.</a:t>
            </a:r>
            <a:endParaRPr lang="en-US" sz="1500" dirty="0">
              <a:latin typeface="Montserrat"/>
              <a:cs typeface="Montserrat"/>
            </a:endParaRPr>
          </a:p>
        </p:txBody>
      </p:sp>
      <p:pic>
        <p:nvPicPr>
          <p:cNvPr id="57" name="object 55">
            <a:extLst>
              <a:ext uri="{FF2B5EF4-FFF2-40B4-BE49-F238E27FC236}">
                <a16:creationId xmlns:a16="http://schemas.microsoft.com/office/drawing/2014/main" id="{93552C3C-07EA-883C-1E43-94082DB07582}"/>
              </a:ext>
            </a:extLst>
          </p:cNvPr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9840297" y="4708058"/>
            <a:ext cx="1384932" cy="1342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4857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81761" y="434738"/>
            <a:ext cx="3259454" cy="689932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 marR="5080">
              <a:lnSpc>
                <a:spcPts val="2400"/>
              </a:lnSpc>
              <a:spcBef>
                <a:spcPts val="580"/>
              </a:spcBef>
            </a:pPr>
            <a:r>
              <a:rPr dirty="0"/>
              <a:t>CARELIKA</a:t>
            </a:r>
            <a:r>
              <a:rPr spc="-165" dirty="0"/>
              <a:t> </a:t>
            </a:r>
            <a:r>
              <a:rPr lang="hu-HU" spc="-10" dirty="0"/>
              <a:t>PORMASZKOK</a:t>
            </a:r>
            <a:endParaRPr spc="-10" dirty="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533095" y="1414382"/>
            <a:ext cx="11105515" cy="1308050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 marR="5080" indent="-635" algn="just">
              <a:spcBef>
                <a:spcPts val="300"/>
              </a:spcBef>
            </a:pPr>
            <a:r>
              <a:rPr lang="hu-HU" sz="1600" spc="-10" dirty="0"/>
              <a:t>Az </a:t>
            </a:r>
            <a:r>
              <a:rPr lang="hu-HU" sz="1600" spc="-10" dirty="0" err="1"/>
              <a:t>alginát</a:t>
            </a:r>
            <a:r>
              <a:rPr lang="hu-HU" sz="1600" spc="-10" dirty="0"/>
              <a:t> alapú pormaszkjaink fejlesztésével nem állunk, nem álltunk le. A bretagne-i vizekből nyert algát, hínárt alkalmazva tovább fejlesztettük készítményeink kínálatát.</a:t>
            </a:r>
            <a:endParaRPr lang="en-US" sz="1600" spc="-10" dirty="0"/>
          </a:p>
          <a:p>
            <a:pPr marL="12700" marR="5080" indent="-635" algn="just">
              <a:spcBef>
                <a:spcPts val="300"/>
              </a:spcBef>
            </a:pPr>
            <a:endParaRPr sz="1600" spc="-10" dirty="0"/>
          </a:p>
          <a:p>
            <a:pPr marL="12700" marR="6985" indent="-635" algn="just">
              <a:spcBef>
                <a:spcPts val="5"/>
              </a:spcBef>
            </a:pPr>
            <a:r>
              <a:rPr lang="hu-HU" sz="1600" dirty="0"/>
              <a:t>Az ásványokban és antioxidánsokban gazdag barna alga szerves részét és fontos részét képezi hidratáló, védő, </a:t>
            </a:r>
            <a:r>
              <a:rPr lang="hu-HU" sz="1600" dirty="0" err="1"/>
              <a:t>revitalizáló</a:t>
            </a:r>
            <a:r>
              <a:rPr lang="hu-HU" sz="1600" dirty="0"/>
              <a:t> hatású készítményeinknek.</a:t>
            </a:r>
            <a:endParaRPr sz="1600" spc="-10" dirty="0"/>
          </a:p>
        </p:txBody>
      </p:sp>
      <p:sp>
        <p:nvSpPr>
          <p:cNvPr id="4" name="object 4"/>
          <p:cNvSpPr txBox="1"/>
          <p:nvPr/>
        </p:nvSpPr>
        <p:spPr>
          <a:xfrm>
            <a:off x="533095" y="3120072"/>
            <a:ext cx="4846320" cy="1515800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 marR="5080" algn="just">
              <a:spcBef>
                <a:spcPts val="300"/>
              </a:spcBef>
            </a:pPr>
            <a:r>
              <a:rPr lang="hu-HU" sz="1600" dirty="0">
                <a:solidFill>
                  <a:srgbClr val="6C6D70"/>
                </a:solidFill>
                <a:latin typeface="Montserrat"/>
                <a:cs typeface="Montserrat"/>
              </a:rPr>
              <a:t>Az innovatív alkotók egyedülálló kombinációját, mint pl. az őssejt kivonatokat, kollagént, vitaminokat  alkalmazva, készítményeinkkel valóban elérjük a bőr mélyebb </a:t>
            </a:r>
            <a:r>
              <a:rPr lang="hu-HU" sz="1600" dirty="0" err="1">
                <a:solidFill>
                  <a:srgbClr val="6C6D70"/>
                </a:solidFill>
                <a:latin typeface="Montserrat"/>
                <a:cs typeface="Montserrat"/>
              </a:rPr>
              <a:t>rétegeit</a:t>
            </a:r>
            <a:r>
              <a:rPr lang="hu-HU" sz="1600" dirty="0">
                <a:solidFill>
                  <a:srgbClr val="6C6D70"/>
                </a:solidFill>
                <a:latin typeface="Montserrat"/>
                <a:cs typeface="Montserrat"/>
              </a:rPr>
              <a:t>, így segítve elő a bőr strukturális, sejt szintű megújulását.</a:t>
            </a:r>
            <a:endParaRPr sz="1600" dirty="0">
              <a:latin typeface="Montserrat"/>
              <a:cs typeface="Montserrat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0" y="5010162"/>
            <a:ext cx="12192635" cy="1847850"/>
            <a:chOff x="0" y="5010162"/>
            <a:chExt cx="12192635" cy="184785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012563"/>
              <a:ext cx="2334183" cy="184543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70264" y="5011089"/>
              <a:ext cx="2817863" cy="184691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302285" y="5641729"/>
              <a:ext cx="35560" cy="29845"/>
            </a:xfrm>
            <a:custGeom>
              <a:avLst/>
              <a:gdLst/>
              <a:ahLst/>
              <a:cxnLst/>
              <a:rect l="l" t="t" r="r" b="b"/>
              <a:pathLst>
                <a:path w="35560" h="29845">
                  <a:moveTo>
                    <a:pt x="6434" y="19960"/>
                  </a:moveTo>
                  <a:lnTo>
                    <a:pt x="10049" y="23774"/>
                  </a:lnTo>
                  <a:lnTo>
                    <a:pt x="15909" y="27346"/>
                  </a:lnTo>
                  <a:lnTo>
                    <a:pt x="22288" y="29192"/>
                  </a:lnTo>
                  <a:lnTo>
                    <a:pt x="28844" y="29355"/>
                  </a:lnTo>
                  <a:lnTo>
                    <a:pt x="30206" y="29040"/>
                  </a:lnTo>
                  <a:lnTo>
                    <a:pt x="27081" y="29040"/>
                  </a:lnTo>
                  <a:lnTo>
                    <a:pt x="19079" y="27903"/>
                  </a:lnTo>
                  <a:lnTo>
                    <a:pt x="10404" y="23317"/>
                  </a:lnTo>
                  <a:lnTo>
                    <a:pt x="6434" y="19960"/>
                  </a:lnTo>
                  <a:close/>
                </a:path>
                <a:path w="35560" h="29845">
                  <a:moveTo>
                    <a:pt x="32567" y="28493"/>
                  </a:moveTo>
                  <a:lnTo>
                    <a:pt x="27081" y="29040"/>
                  </a:lnTo>
                  <a:lnTo>
                    <a:pt x="30206" y="29040"/>
                  </a:lnTo>
                  <a:lnTo>
                    <a:pt x="32567" y="28493"/>
                  </a:lnTo>
                  <a:close/>
                </a:path>
                <a:path w="35560" h="29845">
                  <a:moveTo>
                    <a:pt x="35127" y="27903"/>
                  </a:moveTo>
                  <a:lnTo>
                    <a:pt x="32567" y="28493"/>
                  </a:lnTo>
                  <a:lnTo>
                    <a:pt x="32801" y="28493"/>
                  </a:lnTo>
                  <a:lnTo>
                    <a:pt x="35127" y="27903"/>
                  </a:lnTo>
                  <a:close/>
                </a:path>
                <a:path w="35560" h="29845">
                  <a:moveTo>
                    <a:pt x="727" y="0"/>
                  </a:moveTo>
                  <a:lnTo>
                    <a:pt x="0" y="8372"/>
                  </a:lnTo>
                  <a:lnTo>
                    <a:pt x="669" y="12934"/>
                  </a:lnTo>
                  <a:lnTo>
                    <a:pt x="765" y="13592"/>
                  </a:lnTo>
                  <a:lnTo>
                    <a:pt x="3931" y="17845"/>
                  </a:lnTo>
                  <a:lnTo>
                    <a:pt x="6434" y="19960"/>
                  </a:lnTo>
                  <a:lnTo>
                    <a:pt x="5322" y="18788"/>
                  </a:lnTo>
                  <a:lnTo>
                    <a:pt x="2173" y="12934"/>
                  </a:lnTo>
                  <a:lnTo>
                    <a:pt x="632" y="6557"/>
                  </a:lnTo>
                  <a:lnTo>
                    <a:pt x="727" y="0"/>
                  </a:lnTo>
                  <a:close/>
                </a:path>
              </a:pathLst>
            </a:custGeom>
            <a:solidFill>
              <a:srgbClr val="FFFF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280560" y="5568378"/>
              <a:ext cx="47625" cy="85090"/>
            </a:xfrm>
            <a:custGeom>
              <a:avLst/>
              <a:gdLst/>
              <a:ahLst/>
              <a:cxnLst/>
              <a:rect l="l" t="t" r="r" b="b"/>
              <a:pathLst>
                <a:path w="47625" h="85089">
                  <a:moveTo>
                    <a:pt x="1092" y="711"/>
                  </a:moveTo>
                  <a:lnTo>
                    <a:pt x="215" y="139"/>
                  </a:lnTo>
                  <a:lnTo>
                    <a:pt x="0" y="0"/>
                  </a:lnTo>
                  <a:lnTo>
                    <a:pt x="1092" y="711"/>
                  </a:lnTo>
                  <a:close/>
                </a:path>
                <a:path w="47625" h="85089">
                  <a:moveTo>
                    <a:pt x="2603" y="3568"/>
                  </a:moveTo>
                  <a:lnTo>
                    <a:pt x="2260" y="2933"/>
                  </a:lnTo>
                  <a:lnTo>
                    <a:pt x="2311" y="4165"/>
                  </a:lnTo>
                  <a:lnTo>
                    <a:pt x="2603" y="3568"/>
                  </a:lnTo>
                  <a:close/>
                </a:path>
                <a:path w="47625" h="85089">
                  <a:moveTo>
                    <a:pt x="43713" y="82994"/>
                  </a:moveTo>
                  <a:lnTo>
                    <a:pt x="43243" y="82829"/>
                  </a:lnTo>
                  <a:lnTo>
                    <a:pt x="42989" y="82994"/>
                  </a:lnTo>
                  <a:lnTo>
                    <a:pt x="43713" y="82994"/>
                  </a:lnTo>
                  <a:close/>
                </a:path>
                <a:path w="47625" h="85089">
                  <a:moveTo>
                    <a:pt x="46405" y="83947"/>
                  </a:moveTo>
                  <a:lnTo>
                    <a:pt x="43942" y="82994"/>
                  </a:lnTo>
                  <a:lnTo>
                    <a:pt x="43713" y="82994"/>
                  </a:lnTo>
                  <a:lnTo>
                    <a:pt x="46405" y="83947"/>
                  </a:lnTo>
                  <a:close/>
                </a:path>
                <a:path w="47625" h="85089">
                  <a:moveTo>
                    <a:pt x="47129" y="84785"/>
                  </a:moveTo>
                  <a:lnTo>
                    <a:pt x="46939" y="84124"/>
                  </a:lnTo>
                  <a:lnTo>
                    <a:pt x="46570" y="84124"/>
                  </a:lnTo>
                  <a:lnTo>
                    <a:pt x="47129" y="84785"/>
                  </a:lnTo>
                  <a:close/>
                </a:path>
              </a:pathLst>
            </a:custGeom>
            <a:solidFill>
              <a:srgbClr val="FFFD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70264" y="5011102"/>
              <a:ext cx="2087448" cy="99496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54321" y="5011089"/>
              <a:ext cx="733793" cy="135905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370264" y="6002680"/>
              <a:ext cx="1846224" cy="56922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213123" y="6002680"/>
              <a:ext cx="244589" cy="85531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454321" y="6366764"/>
              <a:ext cx="405803" cy="48806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856734" y="6366764"/>
              <a:ext cx="331393" cy="36633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566314" y="6568529"/>
              <a:ext cx="1650187" cy="16456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606903" y="6729730"/>
              <a:ext cx="1609597" cy="12827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454321" y="6851434"/>
              <a:ext cx="365213" cy="656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224119" y="5011280"/>
              <a:ext cx="1939197" cy="808253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160056" y="5010162"/>
              <a:ext cx="262166" cy="1847837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224119" y="5816549"/>
              <a:ext cx="1939197" cy="1041450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458240" y="5011095"/>
              <a:ext cx="2654134" cy="1846904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0148379" y="5011089"/>
              <a:ext cx="2043734" cy="1846910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5964072" y="3527701"/>
            <a:ext cx="2654134" cy="1060547"/>
          </a:xfrm>
          <a:prstGeom prst="rect">
            <a:avLst/>
          </a:prstGeom>
        </p:spPr>
        <p:txBody>
          <a:bodyPr vert="horz" wrap="square" lIns="0" tIns="115570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910"/>
              </a:spcBef>
              <a:buClr>
                <a:srgbClr val="A9DCD3"/>
              </a:buClr>
              <a:buSzPct val="85714"/>
              <a:buChar char="■"/>
              <a:tabLst>
                <a:tab pos="240665" algn="l"/>
              </a:tabLst>
            </a:pPr>
            <a:r>
              <a:rPr sz="1600" spc="-10" dirty="0" err="1">
                <a:solidFill>
                  <a:srgbClr val="6C6D70"/>
                </a:solidFill>
                <a:latin typeface="Montserrat"/>
                <a:cs typeface="Montserrat"/>
              </a:rPr>
              <a:t>Peptid</a:t>
            </a:r>
            <a:r>
              <a:rPr lang="hu-HU" sz="1600" spc="-10" dirty="0" err="1">
                <a:solidFill>
                  <a:srgbClr val="6C6D70"/>
                </a:solidFill>
                <a:latin typeface="Montserrat"/>
                <a:cs typeface="Montserrat"/>
              </a:rPr>
              <a:t>ek</a:t>
            </a:r>
            <a:endParaRPr sz="1600" dirty="0">
              <a:latin typeface="Montserrat"/>
              <a:cs typeface="Montserrat"/>
            </a:endParaRPr>
          </a:p>
          <a:p>
            <a:pPr marL="240665" indent="-227965">
              <a:lnSpc>
                <a:spcPct val="100000"/>
              </a:lnSpc>
              <a:spcBef>
                <a:spcPts val="815"/>
              </a:spcBef>
              <a:buClr>
                <a:srgbClr val="A9DCD3"/>
              </a:buClr>
              <a:buSzPct val="85714"/>
              <a:buChar char="■"/>
              <a:tabLst>
                <a:tab pos="240665" algn="l"/>
              </a:tabLst>
            </a:pPr>
            <a:r>
              <a:rPr sz="1600" spc="-25" dirty="0">
                <a:solidFill>
                  <a:srgbClr val="6C6D70"/>
                </a:solidFill>
                <a:latin typeface="Montserrat"/>
                <a:cs typeface="Montserrat"/>
              </a:rPr>
              <a:t>Mi</a:t>
            </a:r>
            <a:r>
              <a:rPr lang="hu-HU" sz="1600" spc="-25" dirty="0">
                <a:solidFill>
                  <a:srgbClr val="6C6D70"/>
                </a:solidFill>
                <a:latin typeface="Montserrat"/>
                <a:cs typeface="Montserrat"/>
              </a:rPr>
              <a:t>k</a:t>
            </a:r>
            <a:r>
              <a:rPr sz="1600" spc="-25" dirty="0" err="1">
                <a:solidFill>
                  <a:srgbClr val="6C6D70"/>
                </a:solidFill>
                <a:latin typeface="Montserrat"/>
                <a:cs typeface="Montserrat"/>
              </a:rPr>
              <a:t>robiom</a:t>
            </a:r>
            <a:r>
              <a:rPr sz="1600" spc="-30" dirty="0">
                <a:solidFill>
                  <a:srgbClr val="6C6D70"/>
                </a:solidFill>
                <a:latin typeface="Montserrat"/>
                <a:cs typeface="Montserrat"/>
              </a:rPr>
              <a:t> </a:t>
            </a:r>
            <a:r>
              <a:rPr sz="1600" spc="-10" dirty="0">
                <a:solidFill>
                  <a:srgbClr val="6C6D70"/>
                </a:solidFill>
                <a:latin typeface="Montserrat"/>
                <a:cs typeface="Montserrat"/>
              </a:rPr>
              <a:t>techno</a:t>
            </a:r>
            <a:r>
              <a:rPr lang="hu-HU" sz="1600" spc="-10" dirty="0" err="1">
                <a:solidFill>
                  <a:srgbClr val="6C6D70"/>
                </a:solidFill>
                <a:latin typeface="Montserrat"/>
                <a:cs typeface="Montserrat"/>
              </a:rPr>
              <a:t>lógia</a:t>
            </a:r>
            <a:endParaRPr sz="1600" dirty="0">
              <a:latin typeface="Montserrat"/>
              <a:cs typeface="Montserrat"/>
            </a:endParaRPr>
          </a:p>
          <a:p>
            <a:pPr marL="240665" indent="-227965">
              <a:lnSpc>
                <a:spcPct val="100000"/>
              </a:lnSpc>
              <a:spcBef>
                <a:spcPts val="810"/>
              </a:spcBef>
              <a:buClr>
                <a:srgbClr val="A9DCD3"/>
              </a:buClr>
              <a:buSzPct val="85714"/>
              <a:buChar char="■"/>
              <a:tabLst>
                <a:tab pos="240665" algn="l"/>
              </a:tabLst>
            </a:pPr>
            <a:r>
              <a:rPr sz="1600" spc="-20" dirty="0">
                <a:solidFill>
                  <a:srgbClr val="6C6D70"/>
                </a:solidFill>
                <a:latin typeface="Montserrat"/>
                <a:cs typeface="Montserrat"/>
              </a:rPr>
              <a:t>Retinol</a:t>
            </a:r>
            <a:r>
              <a:rPr sz="1600" spc="-35" dirty="0">
                <a:solidFill>
                  <a:srgbClr val="6C6D70"/>
                </a:solidFill>
                <a:latin typeface="Montserrat"/>
                <a:cs typeface="Montserrat"/>
              </a:rPr>
              <a:t> </a:t>
            </a:r>
            <a:r>
              <a:rPr lang="hu-HU" sz="1600" spc="-35" dirty="0">
                <a:solidFill>
                  <a:srgbClr val="6C6D70"/>
                </a:solidFill>
                <a:latin typeface="Montserrat"/>
                <a:cs typeface="Montserrat"/>
              </a:rPr>
              <a:t>új formában</a:t>
            </a:r>
            <a:endParaRPr sz="1600" dirty="0">
              <a:latin typeface="Montserrat"/>
              <a:cs typeface="Montserrat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927448" y="3457057"/>
            <a:ext cx="2883551" cy="1060547"/>
          </a:xfrm>
          <a:prstGeom prst="rect">
            <a:avLst/>
          </a:prstGeom>
        </p:spPr>
        <p:txBody>
          <a:bodyPr vert="horz" wrap="square" lIns="0" tIns="11557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910"/>
              </a:spcBef>
              <a:buClr>
                <a:srgbClr val="A9DCD3"/>
              </a:buClr>
              <a:buSzPct val="90000"/>
              <a:buFont typeface="Montserrat" panose="00000500000000000000" pitchFamily="2" charset="-18"/>
              <a:buChar char="■"/>
              <a:tabLst>
                <a:tab pos="240665" algn="l"/>
              </a:tabLst>
            </a:pPr>
            <a:r>
              <a:rPr lang="hu-HU" sz="1600" spc="-10" dirty="0" err="1">
                <a:solidFill>
                  <a:srgbClr val="6C6D70"/>
                </a:solidFill>
                <a:latin typeface="Montserrat"/>
              </a:rPr>
              <a:t>Fragmentált</a:t>
            </a:r>
            <a:r>
              <a:rPr lang="hu-HU" sz="1600" spc="-20" dirty="0">
                <a:solidFill>
                  <a:srgbClr val="6C6D70"/>
                </a:solidFill>
                <a:latin typeface="Montserrat"/>
                <a:cs typeface="Montserrat"/>
              </a:rPr>
              <a:t> </a:t>
            </a:r>
            <a:r>
              <a:rPr lang="hu-HU" sz="1600" spc="-30" dirty="0" err="1">
                <a:solidFill>
                  <a:srgbClr val="6C6D70"/>
                </a:solidFill>
                <a:latin typeface="Montserrat"/>
                <a:cs typeface="Montserrat"/>
              </a:rPr>
              <a:t>hialuronsav</a:t>
            </a:r>
            <a:endParaRPr sz="1600" dirty="0">
              <a:latin typeface="Montserrat"/>
              <a:cs typeface="Montserrat"/>
            </a:endParaRPr>
          </a:p>
          <a:p>
            <a:pPr marL="240665" indent="-227965">
              <a:lnSpc>
                <a:spcPct val="100000"/>
              </a:lnSpc>
              <a:spcBef>
                <a:spcPts val="815"/>
              </a:spcBef>
              <a:buClr>
                <a:srgbClr val="A9DCD3"/>
              </a:buClr>
              <a:buSzPct val="85714"/>
              <a:buChar char="■"/>
              <a:tabLst>
                <a:tab pos="240665" algn="l"/>
              </a:tabLst>
            </a:pPr>
            <a:r>
              <a:rPr lang="hu-HU" sz="1600" spc="-10" dirty="0">
                <a:solidFill>
                  <a:srgbClr val="6C6D70"/>
                </a:solidFill>
                <a:latin typeface="Montserrat"/>
                <a:cs typeface="Montserrat"/>
              </a:rPr>
              <a:t> </a:t>
            </a:r>
            <a:r>
              <a:rPr sz="1600" spc="-10" dirty="0" err="1">
                <a:solidFill>
                  <a:srgbClr val="6C6D70"/>
                </a:solidFill>
                <a:latin typeface="Montserrat"/>
                <a:cs typeface="Montserrat"/>
              </a:rPr>
              <a:t>Probio</a:t>
            </a:r>
            <a:r>
              <a:rPr lang="hu-HU" sz="1600" spc="-10" dirty="0" err="1">
                <a:solidFill>
                  <a:srgbClr val="6C6D70"/>
                </a:solidFill>
                <a:latin typeface="Montserrat"/>
                <a:cs typeface="Montserrat"/>
              </a:rPr>
              <a:t>tikumok</a:t>
            </a:r>
            <a:endParaRPr sz="1600" dirty="0">
              <a:latin typeface="Montserrat"/>
              <a:cs typeface="Montserrat"/>
            </a:endParaRPr>
          </a:p>
          <a:p>
            <a:pPr marL="240665" indent="-227965">
              <a:lnSpc>
                <a:spcPct val="100000"/>
              </a:lnSpc>
              <a:spcBef>
                <a:spcPts val="810"/>
              </a:spcBef>
              <a:buClr>
                <a:srgbClr val="A9DCD3"/>
              </a:buClr>
              <a:buSzPct val="85714"/>
              <a:buChar char="■"/>
              <a:tabLst>
                <a:tab pos="240665" algn="l"/>
              </a:tabLst>
            </a:pPr>
            <a:r>
              <a:rPr lang="hu-HU" sz="1600" spc="-10" dirty="0">
                <a:solidFill>
                  <a:srgbClr val="6C6D70"/>
                </a:solidFill>
                <a:latin typeface="Montserrat"/>
                <a:cs typeface="Montserrat"/>
              </a:rPr>
              <a:t> </a:t>
            </a:r>
            <a:r>
              <a:rPr sz="1600" spc="-10" dirty="0">
                <a:solidFill>
                  <a:srgbClr val="6C6D70"/>
                </a:solidFill>
                <a:latin typeface="Montserrat"/>
                <a:cs typeface="Montserrat"/>
              </a:rPr>
              <a:t>Vitamin</a:t>
            </a:r>
            <a:r>
              <a:rPr lang="hu-HU" sz="1600" spc="-10" dirty="0">
                <a:solidFill>
                  <a:srgbClr val="6C6D70"/>
                </a:solidFill>
                <a:latin typeface="Montserrat"/>
                <a:cs typeface="Montserrat"/>
              </a:rPr>
              <a:t>ok</a:t>
            </a:r>
            <a:endParaRPr sz="1600" dirty="0">
              <a:latin typeface="Montserrat"/>
              <a:cs typeface="Montserra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33760" y="437182"/>
            <a:ext cx="9584690" cy="551433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 marR="5080">
              <a:lnSpc>
                <a:spcPts val="2000"/>
              </a:lnSpc>
              <a:spcBef>
                <a:spcPts val="300"/>
              </a:spcBef>
            </a:pPr>
            <a:r>
              <a:rPr lang="hu-HU" sz="1800" dirty="0">
                <a:solidFill>
                  <a:srgbClr val="6C6D70"/>
                </a:solidFill>
              </a:rPr>
              <a:t>TERMÉKEINK IGAZODNAK A SZAKEMBEREK IGÉNYIHEZ, MEGTÁMOGATVA ÉS SEGÍTVE MUNKÁJUKAT, PÁRATLAN EREDMÉNYESSÉGÜKET.</a:t>
            </a:r>
            <a:endParaRPr lang="en-US" sz="1800" dirty="0"/>
          </a:p>
        </p:txBody>
      </p:sp>
      <p:sp>
        <p:nvSpPr>
          <p:cNvPr id="3" name="object 3"/>
          <p:cNvSpPr/>
          <p:nvPr/>
        </p:nvSpPr>
        <p:spPr>
          <a:xfrm>
            <a:off x="494461" y="457200"/>
            <a:ext cx="137160" cy="509905"/>
          </a:xfrm>
          <a:custGeom>
            <a:avLst/>
            <a:gdLst/>
            <a:ahLst/>
            <a:cxnLst/>
            <a:rect l="l" t="t" r="r" b="b"/>
            <a:pathLst>
              <a:path w="137159" h="509905">
                <a:moveTo>
                  <a:pt x="136804" y="0"/>
                </a:moveTo>
                <a:lnTo>
                  <a:pt x="0" y="0"/>
                </a:lnTo>
                <a:lnTo>
                  <a:pt x="0" y="509397"/>
                </a:lnTo>
                <a:lnTo>
                  <a:pt x="136804" y="509397"/>
                </a:lnTo>
                <a:lnTo>
                  <a:pt x="136804" y="0"/>
                </a:lnTo>
                <a:close/>
              </a:path>
            </a:pathLst>
          </a:custGeom>
          <a:solidFill>
            <a:srgbClr val="A9DC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713077" y="3729781"/>
            <a:ext cx="3237097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10" dirty="0">
                <a:solidFill>
                  <a:srgbClr val="A9DCD3"/>
                </a:solidFill>
                <a:latin typeface="Montserrat"/>
                <a:cs typeface="Montserrat"/>
              </a:rPr>
              <a:t>E</a:t>
            </a:r>
            <a:r>
              <a:rPr lang="hu-HU" sz="1500" b="1" spc="-10" dirty="0">
                <a:solidFill>
                  <a:srgbClr val="A9DCD3"/>
                </a:solidFill>
                <a:latin typeface="Montserrat"/>
                <a:cs typeface="Montserrat"/>
              </a:rPr>
              <a:t>SZKLUZÍV</a:t>
            </a:r>
            <a:r>
              <a:rPr sz="1500" b="1" spc="-70" dirty="0">
                <a:solidFill>
                  <a:srgbClr val="A9DCD3"/>
                </a:solidFill>
                <a:latin typeface="Montserrat"/>
                <a:cs typeface="Montserrat"/>
              </a:rPr>
              <a:t> </a:t>
            </a:r>
            <a:r>
              <a:rPr lang="hu-HU" sz="1500" b="1" spc="-10" dirty="0">
                <a:solidFill>
                  <a:srgbClr val="A9DCD3"/>
                </a:solidFill>
                <a:latin typeface="Montserrat"/>
                <a:cs typeface="Montserrat"/>
              </a:rPr>
              <a:t>KÖZVETÍTŐ </a:t>
            </a:r>
            <a:r>
              <a:rPr sz="1500" b="1" spc="-25" dirty="0">
                <a:solidFill>
                  <a:srgbClr val="A9DCD3"/>
                </a:solidFill>
                <a:latin typeface="Montserrat"/>
                <a:cs typeface="Montserrat"/>
              </a:rPr>
              <a:t>G</a:t>
            </a:r>
            <a:r>
              <a:rPr lang="hu-HU" sz="1500" b="1" spc="-25" dirty="0">
                <a:solidFill>
                  <a:srgbClr val="A9DCD3"/>
                </a:solidFill>
                <a:latin typeface="Montserrat"/>
                <a:cs typeface="Montserrat"/>
              </a:rPr>
              <a:t>ÉLEK</a:t>
            </a:r>
            <a:endParaRPr sz="1500" dirty="0">
              <a:latin typeface="Montserrat"/>
              <a:cs typeface="Montserrat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56036" y="4060787"/>
            <a:ext cx="3494138" cy="2340013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31621" y="1358205"/>
            <a:ext cx="2542640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hu-HU" sz="1500" b="1" dirty="0">
                <a:solidFill>
                  <a:srgbClr val="A9DCD3"/>
                </a:solidFill>
                <a:latin typeface="Montserrat"/>
                <a:cs typeface="Montserrat"/>
              </a:rPr>
              <a:t>ALAP </a:t>
            </a:r>
            <a:r>
              <a:rPr lang="lv-LV" sz="1500" b="1" dirty="0">
                <a:solidFill>
                  <a:srgbClr val="A9DCD3"/>
                </a:solidFill>
                <a:latin typeface="Montserrat"/>
                <a:cs typeface="Montserrat"/>
              </a:rPr>
              <a:t>S</a:t>
            </a:r>
            <a:r>
              <a:rPr lang="hu-HU" sz="1500" b="1" dirty="0">
                <a:solidFill>
                  <a:srgbClr val="A9DCD3"/>
                </a:solidFill>
                <a:latin typeface="Montserrat"/>
                <a:cs typeface="Montserrat"/>
              </a:rPr>
              <a:t>Z</a:t>
            </a:r>
            <a:r>
              <a:rPr lang="lv-LV" sz="1500" b="1" dirty="0">
                <a:solidFill>
                  <a:srgbClr val="A9DCD3"/>
                </a:solidFill>
                <a:latin typeface="Montserrat"/>
                <a:cs typeface="Montserrat"/>
              </a:rPr>
              <a:t>ALON </a:t>
            </a:r>
            <a:r>
              <a:rPr lang="hu-HU" sz="1500" b="1" dirty="0">
                <a:solidFill>
                  <a:srgbClr val="A9DCD3"/>
                </a:solidFill>
                <a:latin typeface="Montserrat"/>
                <a:cs typeface="Montserrat"/>
              </a:rPr>
              <a:t>ÁPOLÁS</a:t>
            </a:r>
            <a:endParaRPr lang="lv-LV" sz="1500" dirty="0">
              <a:latin typeface="Montserrat"/>
              <a:cs typeface="Montserrat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4461" y="1656003"/>
            <a:ext cx="2686545" cy="1844992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105181" y="3734953"/>
            <a:ext cx="1676400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hu-HU" sz="1500" b="1" spc="-20" dirty="0">
                <a:solidFill>
                  <a:srgbClr val="A9DCD3"/>
                </a:solidFill>
                <a:latin typeface="Montserrat"/>
                <a:cs typeface="Montserrat"/>
              </a:rPr>
              <a:t>TESTÁPOLÁS</a:t>
            </a:r>
            <a:endParaRPr sz="1500" dirty="0">
              <a:latin typeface="Montserrat"/>
              <a:cs typeface="Montserrat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612745" y="4290602"/>
            <a:ext cx="2661272" cy="1718604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886409" y="3729781"/>
            <a:ext cx="2824480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A9DCD3"/>
                </a:solidFill>
                <a:latin typeface="Montserrat"/>
                <a:cs typeface="Montserrat"/>
              </a:rPr>
              <a:t>HYDROG</a:t>
            </a:r>
            <a:r>
              <a:rPr lang="hu-HU" sz="1500" b="1" dirty="0">
                <a:solidFill>
                  <a:srgbClr val="A9DCD3"/>
                </a:solidFill>
                <a:latin typeface="Montserrat"/>
                <a:cs typeface="Montserrat"/>
              </a:rPr>
              <a:t>ÉL</a:t>
            </a:r>
            <a:r>
              <a:rPr sz="1500" b="1" spc="-15" dirty="0">
                <a:solidFill>
                  <a:srgbClr val="A9DCD3"/>
                </a:solidFill>
                <a:latin typeface="Montserrat"/>
                <a:cs typeface="Montserrat"/>
              </a:rPr>
              <a:t> </a:t>
            </a:r>
            <a:r>
              <a:rPr sz="1500" b="1" dirty="0">
                <a:solidFill>
                  <a:srgbClr val="A9DCD3"/>
                </a:solidFill>
                <a:latin typeface="Montserrat"/>
                <a:cs typeface="Montserrat"/>
              </a:rPr>
              <a:t>&amp;</a:t>
            </a:r>
            <a:r>
              <a:rPr sz="1500" b="1" spc="-15" dirty="0">
                <a:solidFill>
                  <a:srgbClr val="A9DCD3"/>
                </a:solidFill>
                <a:latin typeface="Montserrat"/>
                <a:cs typeface="Montserrat"/>
              </a:rPr>
              <a:t> </a:t>
            </a:r>
            <a:r>
              <a:rPr sz="1500" b="1" spc="-10" dirty="0">
                <a:solidFill>
                  <a:srgbClr val="A9DCD3"/>
                </a:solidFill>
                <a:latin typeface="Montserrat"/>
                <a:cs typeface="Montserrat"/>
              </a:rPr>
              <a:t>BIOCEL</a:t>
            </a:r>
            <a:r>
              <a:rPr lang="hu-HU" sz="1500" b="1" spc="-10" dirty="0">
                <a:solidFill>
                  <a:srgbClr val="A9DCD3"/>
                </a:solidFill>
                <a:latin typeface="Montserrat"/>
                <a:cs typeface="Montserrat"/>
              </a:rPr>
              <a:t>L</a:t>
            </a:r>
            <a:r>
              <a:rPr sz="1500" b="1" spc="-10" dirty="0">
                <a:solidFill>
                  <a:srgbClr val="A9DCD3"/>
                </a:solidFill>
                <a:latin typeface="Montserrat"/>
                <a:cs typeface="Montserrat"/>
              </a:rPr>
              <a:t>UL</a:t>
            </a:r>
            <a:r>
              <a:rPr lang="hu-HU" sz="1500" b="1" spc="-10" dirty="0">
                <a:solidFill>
                  <a:srgbClr val="A9DCD3"/>
                </a:solidFill>
                <a:latin typeface="Montserrat"/>
                <a:cs typeface="Montserrat"/>
              </a:rPr>
              <a:t>ÓZ</a:t>
            </a:r>
            <a:endParaRPr sz="1500" dirty="0">
              <a:latin typeface="Montserrat"/>
              <a:cs typeface="Montserrat"/>
            </a:endParaRPr>
          </a:p>
        </p:txBody>
      </p: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78548" y="4195826"/>
            <a:ext cx="3040202" cy="1844979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9651944" y="1359866"/>
            <a:ext cx="1622073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10" dirty="0">
                <a:solidFill>
                  <a:srgbClr val="A9DCD3"/>
                </a:solidFill>
                <a:latin typeface="Montserrat"/>
                <a:cs typeface="Montserrat"/>
              </a:rPr>
              <a:t>MAS</a:t>
            </a:r>
            <a:r>
              <a:rPr lang="hu-HU" sz="1500" b="1" spc="-10" dirty="0">
                <a:solidFill>
                  <a:srgbClr val="A9DCD3"/>
                </a:solidFill>
                <a:latin typeface="Montserrat"/>
                <a:cs typeface="Montserrat"/>
              </a:rPr>
              <a:t>SZÁZSHOZ</a:t>
            </a:r>
            <a:endParaRPr sz="1500" dirty="0">
              <a:latin typeface="Montserrat"/>
              <a:cs typeface="Montserrat"/>
            </a:endParaRPr>
          </a:p>
        </p:txBody>
      </p:sp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032646" y="2063826"/>
            <a:ext cx="2718003" cy="1029347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6032469" y="1358205"/>
            <a:ext cx="2221620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A9DCD3"/>
                </a:solidFill>
                <a:latin typeface="Montserrat"/>
                <a:cs typeface="Montserrat"/>
              </a:rPr>
              <a:t>S</a:t>
            </a:r>
            <a:r>
              <a:rPr lang="hu-HU" sz="1500" b="1" dirty="0">
                <a:solidFill>
                  <a:srgbClr val="A9DCD3"/>
                </a:solidFill>
                <a:latin typeface="Montserrat"/>
                <a:cs typeface="Montserrat"/>
              </a:rPr>
              <a:t>ZÉRUMOK</a:t>
            </a:r>
            <a:r>
              <a:rPr sz="1500" b="1" spc="-30" dirty="0">
                <a:solidFill>
                  <a:srgbClr val="A9DCD3"/>
                </a:solidFill>
                <a:latin typeface="Montserrat"/>
                <a:cs typeface="Montserrat"/>
              </a:rPr>
              <a:t> </a:t>
            </a:r>
            <a:r>
              <a:rPr sz="1500" b="1" dirty="0">
                <a:solidFill>
                  <a:srgbClr val="A9DCD3"/>
                </a:solidFill>
                <a:latin typeface="Montserrat"/>
                <a:cs typeface="Montserrat"/>
              </a:rPr>
              <a:t>&amp;</a:t>
            </a:r>
            <a:r>
              <a:rPr sz="1500" b="1" spc="-30" dirty="0">
                <a:solidFill>
                  <a:srgbClr val="A9DCD3"/>
                </a:solidFill>
                <a:latin typeface="Montserrat"/>
                <a:cs typeface="Montserrat"/>
              </a:rPr>
              <a:t> </a:t>
            </a:r>
            <a:r>
              <a:rPr sz="1500" b="1" spc="-10" dirty="0">
                <a:solidFill>
                  <a:srgbClr val="A9DCD3"/>
                </a:solidFill>
                <a:latin typeface="Montserrat"/>
                <a:cs typeface="Montserrat"/>
              </a:rPr>
              <a:t>BOOSTE</a:t>
            </a:r>
            <a:r>
              <a:rPr lang="hu-HU" sz="1500" b="1" spc="-10" dirty="0">
                <a:solidFill>
                  <a:srgbClr val="A9DCD3"/>
                </a:solidFill>
                <a:latin typeface="Montserrat"/>
                <a:cs typeface="Montserrat"/>
              </a:rPr>
              <a:t>R-EK</a:t>
            </a:r>
            <a:endParaRPr sz="1500" dirty="0">
              <a:latin typeface="Montserrat"/>
              <a:cs typeface="Montserrat"/>
            </a:endParaRPr>
          </a:p>
        </p:txBody>
      </p:sp>
      <p:pic>
        <p:nvPicPr>
          <p:cNvPr id="15" name="object 1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957303" y="2074506"/>
            <a:ext cx="2371953" cy="1007999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3928860" y="1358205"/>
            <a:ext cx="1481340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hu-HU" sz="1500" b="1" spc="-10" dirty="0">
                <a:solidFill>
                  <a:srgbClr val="A9DCD3"/>
                </a:solidFill>
                <a:latin typeface="Montserrat"/>
                <a:cs typeface="Montserrat"/>
              </a:rPr>
              <a:t>ELTÁVOLÍTÓK</a:t>
            </a:r>
            <a:endParaRPr sz="1500" dirty="0">
              <a:latin typeface="Montserrat"/>
              <a:cs typeface="Montserrat"/>
            </a:endParaRPr>
          </a:p>
        </p:txBody>
      </p:sp>
      <p:pic>
        <p:nvPicPr>
          <p:cNvPr id="17" name="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986453" y="1853107"/>
            <a:ext cx="1165402" cy="1450797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81758" y="434738"/>
            <a:ext cx="4166441" cy="689932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 marR="5080">
              <a:lnSpc>
                <a:spcPts val="2400"/>
              </a:lnSpc>
              <a:spcBef>
                <a:spcPts val="580"/>
              </a:spcBef>
            </a:pPr>
            <a:r>
              <a:rPr lang="en-US" dirty="0"/>
              <a:t>CARELIKA</a:t>
            </a:r>
            <a:r>
              <a:rPr dirty="0"/>
              <a:t> </a:t>
            </a:r>
            <a:br>
              <a:rPr lang="hu-HU" dirty="0"/>
            </a:br>
            <a:r>
              <a:rPr spc="-25" dirty="0"/>
              <a:t>S</a:t>
            </a:r>
            <a:r>
              <a:rPr lang="hu-HU" spc="-25" dirty="0"/>
              <a:t>Z</a:t>
            </a:r>
            <a:r>
              <a:rPr spc="-25" dirty="0"/>
              <a:t>ALON </a:t>
            </a:r>
            <a:r>
              <a:rPr lang="hu-HU" spc="-10" dirty="0"/>
              <a:t>KEZELÉSEK</a:t>
            </a:r>
            <a:endParaRPr spc="-10" dirty="0"/>
          </a:p>
        </p:txBody>
      </p:sp>
      <p:sp>
        <p:nvSpPr>
          <p:cNvPr id="3" name="object 3"/>
          <p:cNvSpPr txBox="1"/>
          <p:nvPr/>
        </p:nvSpPr>
        <p:spPr>
          <a:xfrm>
            <a:off x="1419020" y="1493204"/>
            <a:ext cx="1772920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A9DCD3"/>
                </a:solidFill>
                <a:latin typeface="Montserrat"/>
                <a:cs typeface="Montserrat"/>
              </a:rPr>
              <a:t>AMBER</a:t>
            </a:r>
            <a:r>
              <a:rPr sz="1500" b="1" spc="-60" dirty="0">
                <a:solidFill>
                  <a:srgbClr val="A9DCD3"/>
                </a:solidFill>
                <a:latin typeface="Montserrat"/>
                <a:cs typeface="Montserrat"/>
              </a:rPr>
              <a:t> </a:t>
            </a:r>
            <a:r>
              <a:rPr lang="hu-HU" sz="1500" b="1" spc="-10" dirty="0">
                <a:solidFill>
                  <a:srgbClr val="A9DCD3"/>
                </a:solidFill>
                <a:latin typeface="Montserrat"/>
                <a:cs typeface="Montserrat"/>
              </a:rPr>
              <a:t>KEZELÉS</a:t>
            </a:r>
            <a:endParaRPr sz="1500" dirty="0">
              <a:latin typeface="Montserrat"/>
              <a:cs typeface="Montserra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8568" y="3992934"/>
            <a:ext cx="301434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hu-HU" sz="1500" b="1" spc="-10" dirty="0">
                <a:solidFill>
                  <a:srgbClr val="A9DCD3"/>
                </a:solidFill>
                <a:latin typeface="Montserrat"/>
                <a:cs typeface="Montserrat"/>
              </a:rPr>
              <a:t>K</a:t>
            </a:r>
            <a:r>
              <a:rPr sz="1500" b="1" spc="-10" dirty="0">
                <a:solidFill>
                  <a:srgbClr val="A9DCD3"/>
                </a:solidFill>
                <a:latin typeface="Montserrat"/>
                <a:cs typeface="Montserrat"/>
              </a:rPr>
              <a:t>ARBOX</a:t>
            </a:r>
            <a:r>
              <a:rPr lang="hu-HU" sz="1500" b="1" spc="-10" dirty="0">
                <a:solidFill>
                  <a:srgbClr val="A9DCD3"/>
                </a:solidFill>
                <a:latin typeface="Montserrat"/>
                <a:cs typeface="Montserrat"/>
              </a:rPr>
              <a:t>I KEZELÉS</a:t>
            </a:r>
            <a:endParaRPr sz="1500" dirty="0">
              <a:latin typeface="Montserrat"/>
              <a:cs typeface="Montserra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88057" y="1493204"/>
            <a:ext cx="281622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A9DCD3"/>
                </a:solidFill>
                <a:latin typeface="Montserrat"/>
                <a:cs typeface="Montserrat"/>
              </a:rPr>
              <a:t>AMBER</a:t>
            </a:r>
            <a:r>
              <a:rPr sz="1500" b="1" spc="-70" dirty="0">
                <a:solidFill>
                  <a:srgbClr val="A9DCD3"/>
                </a:solidFill>
                <a:latin typeface="Montserrat"/>
                <a:cs typeface="Montserrat"/>
              </a:rPr>
              <a:t> </a:t>
            </a:r>
            <a:r>
              <a:rPr lang="hu-HU" sz="1500" b="1" spc="-70" dirty="0">
                <a:solidFill>
                  <a:srgbClr val="A9DCD3"/>
                </a:solidFill>
                <a:latin typeface="Montserrat"/>
                <a:cs typeface="Montserrat"/>
              </a:rPr>
              <a:t>KEZELÉS-MASSZÁZS</a:t>
            </a:r>
            <a:endParaRPr sz="1500" dirty="0">
              <a:latin typeface="Montserrat"/>
              <a:cs typeface="Montserra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295626" y="1524863"/>
            <a:ext cx="314769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100"/>
              </a:spcBef>
            </a:pPr>
            <a:r>
              <a:rPr lang="hu-HU" sz="1500" b="1" dirty="0">
                <a:solidFill>
                  <a:srgbClr val="A9DCD3"/>
                </a:solidFill>
                <a:latin typeface="Montserrat"/>
                <a:cs typeface="Montserrat"/>
              </a:rPr>
              <a:t>        </a:t>
            </a:r>
            <a:r>
              <a:rPr sz="1500" b="1" dirty="0">
                <a:solidFill>
                  <a:srgbClr val="A9DCD3"/>
                </a:solidFill>
                <a:latin typeface="Montserrat"/>
                <a:cs typeface="Montserrat"/>
              </a:rPr>
              <a:t>ORCHID</a:t>
            </a:r>
            <a:r>
              <a:rPr lang="hu-HU" sz="1500" b="1" dirty="0">
                <a:solidFill>
                  <a:srgbClr val="A9DCD3"/>
                </a:solidFill>
                <a:latin typeface="Montserrat"/>
                <a:cs typeface="Montserrat"/>
              </a:rPr>
              <a:t>EA</a:t>
            </a:r>
            <a:r>
              <a:rPr sz="1500" b="1" spc="-25" dirty="0">
                <a:solidFill>
                  <a:srgbClr val="A9DCD3"/>
                </a:solidFill>
                <a:latin typeface="Montserrat"/>
                <a:cs typeface="Montserrat"/>
              </a:rPr>
              <a:t> </a:t>
            </a:r>
            <a:r>
              <a:rPr lang="hu-HU" sz="1500" b="1" spc="-25" dirty="0">
                <a:solidFill>
                  <a:srgbClr val="A9DCD3"/>
                </a:solidFill>
                <a:latin typeface="Montserrat"/>
                <a:cs typeface="Montserrat"/>
              </a:rPr>
              <a:t> KEZELÉS</a:t>
            </a:r>
            <a:endParaRPr sz="1500" dirty="0">
              <a:latin typeface="Montserrat"/>
              <a:cs typeface="Montserra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709945" y="3992934"/>
            <a:ext cx="2354580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A9DCD3"/>
                </a:solidFill>
                <a:latin typeface="Montserrat"/>
                <a:cs typeface="Montserrat"/>
              </a:rPr>
              <a:t>C</a:t>
            </a:r>
            <a:r>
              <a:rPr lang="hu-HU" sz="1500" b="1" dirty="0">
                <a:solidFill>
                  <a:srgbClr val="A9DCD3"/>
                </a:solidFill>
                <a:latin typeface="Montserrat"/>
                <a:cs typeface="Montserrat"/>
              </a:rPr>
              <a:t>-VITAMIN</a:t>
            </a:r>
            <a:r>
              <a:rPr sz="1500" b="1" spc="-40" dirty="0">
                <a:solidFill>
                  <a:srgbClr val="A9DCD3"/>
                </a:solidFill>
                <a:latin typeface="Montserrat"/>
                <a:cs typeface="Montserrat"/>
              </a:rPr>
              <a:t> </a:t>
            </a:r>
            <a:r>
              <a:rPr lang="hu-HU" sz="1500" b="1" spc="-10" dirty="0">
                <a:solidFill>
                  <a:srgbClr val="A9DCD3"/>
                </a:solidFill>
                <a:latin typeface="Montserrat"/>
                <a:cs typeface="Montserrat"/>
              </a:rPr>
              <a:t>KEZELÉS</a:t>
            </a:r>
            <a:endParaRPr sz="1500" dirty="0">
              <a:latin typeface="Montserrat"/>
              <a:cs typeface="Montserrat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1819659"/>
            <a:ext cx="3652551" cy="2059796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7200" y="4341012"/>
            <a:ext cx="3652551" cy="2059787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4228566" y="1819655"/>
            <a:ext cx="7418070" cy="2059939"/>
            <a:chOff x="4228566" y="1819655"/>
            <a:chExt cx="7418070" cy="2059939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28566" y="1819655"/>
              <a:ext cx="3734993" cy="205980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999933" y="1819655"/>
              <a:ext cx="3646203" cy="2059800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4228566" y="4341012"/>
            <a:ext cx="7506970" cy="2059939"/>
            <a:chOff x="4228566" y="4341012"/>
            <a:chExt cx="7506970" cy="2059939"/>
          </a:xfrm>
        </p:grpSpPr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228566" y="4341012"/>
              <a:ext cx="3734993" cy="205978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999933" y="4341012"/>
              <a:ext cx="3734993" cy="2059787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4513268" y="3998106"/>
            <a:ext cx="3165463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1500" b="1" spc="-10" dirty="0">
                <a:solidFill>
                  <a:srgbClr val="A9DCD3"/>
                </a:solidFill>
                <a:latin typeface="Montserrat"/>
                <a:cs typeface="Montserrat"/>
              </a:rPr>
              <a:t>THERMO</a:t>
            </a:r>
            <a:r>
              <a:rPr lang="lv-LV" sz="1500" b="1" spc="-10" dirty="0">
                <a:solidFill>
                  <a:srgbClr val="A9DCD3"/>
                </a:solidFill>
                <a:latin typeface="Montserrat"/>
                <a:cs typeface="Montserrat"/>
              </a:rPr>
              <a:t> </a:t>
            </a:r>
            <a:r>
              <a:rPr sz="1500" b="1" spc="-10" dirty="0">
                <a:solidFill>
                  <a:srgbClr val="A9DCD3"/>
                </a:solidFill>
                <a:latin typeface="Montserrat"/>
                <a:cs typeface="Montserrat"/>
              </a:rPr>
              <a:t>M</a:t>
            </a:r>
            <a:r>
              <a:rPr lang="lv-LV" sz="1500" b="1" spc="-10" dirty="0">
                <a:solidFill>
                  <a:srgbClr val="A9DCD3"/>
                </a:solidFill>
                <a:latin typeface="Montserrat"/>
                <a:cs typeface="Montserrat"/>
              </a:rPr>
              <a:t>O</a:t>
            </a:r>
            <a:r>
              <a:rPr sz="1500" b="1" spc="-10" dirty="0">
                <a:solidFill>
                  <a:srgbClr val="A9DCD3"/>
                </a:solidFill>
                <a:latin typeface="Montserrat"/>
                <a:cs typeface="Montserrat"/>
              </a:rPr>
              <a:t>DEL</a:t>
            </a:r>
            <a:r>
              <a:rPr lang="hu-HU" sz="1500" b="1" spc="-10" dirty="0">
                <a:solidFill>
                  <a:srgbClr val="A9DCD3"/>
                </a:solidFill>
                <a:latin typeface="Montserrat"/>
                <a:cs typeface="Montserrat"/>
              </a:rPr>
              <a:t>LÁZS</a:t>
            </a:r>
            <a:endParaRPr sz="1500" dirty="0">
              <a:latin typeface="Montserrat"/>
              <a:cs typeface="Montserra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81761" y="434738"/>
            <a:ext cx="3259454" cy="689932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065" marR="5080">
              <a:lnSpc>
                <a:spcPts val="2400"/>
              </a:lnSpc>
              <a:spcBef>
                <a:spcPts val="580"/>
              </a:spcBef>
            </a:pPr>
            <a:r>
              <a:rPr spc="-10" dirty="0"/>
              <a:t>CARELIKA </a:t>
            </a:r>
            <a:br>
              <a:rPr lang="hu-HU" spc="-10" dirty="0"/>
            </a:br>
            <a:r>
              <a:rPr lang="hu-HU" spc="-10" dirty="0"/>
              <a:t>ÚJ TERMÉKEK</a:t>
            </a:r>
            <a:r>
              <a:rPr spc="-105" dirty="0"/>
              <a:t> </a:t>
            </a:r>
            <a:r>
              <a:rPr spc="-20" dirty="0"/>
              <a:t>2025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00198" y="1493204"/>
            <a:ext cx="281051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A9DCD3"/>
                </a:solidFill>
                <a:latin typeface="Montserrat"/>
                <a:cs typeface="Montserrat"/>
              </a:rPr>
              <a:t>AMBER</a:t>
            </a:r>
            <a:r>
              <a:rPr sz="1500" b="1" spc="-65" dirty="0">
                <a:solidFill>
                  <a:srgbClr val="A9DCD3"/>
                </a:solidFill>
                <a:latin typeface="Montserrat"/>
                <a:cs typeface="Montserrat"/>
              </a:rPr>
              <a:t> </a:t>
            </a:r>
            <a:r>
              <a:rPr sz="1500" b="1" spc="-10" dirty="0">
                <a:solidFill>
                  <a:srgbClr val="A9DCD3"/>
                </a:solidFill>
                <a:latin typeface="Montserrat"/>
                <a:cs typeface="Montserrat"/>
              </a:rPr>
              <a:t>CARBOXY</a:t>
            </a:r>
            <a:r>
              <a:rPr sz="1500" b="1" spc="-60" dirty="0">
                <a:solidFill>
                  <a:srgbClr val="A9DCD3"/>
                </a:solidFill>
                <a:latin typeface="Montserrat"/>
                <a:cs typeface="Montserrat"/>
              </a:rPr>
              <a:t> </a:t>
            </a:r>
            <a:r>
              <a:rPr sz="1500" b="1" spc="-10" dirty="0">
                <a:solidFill>
                  <a:srgbClr val="A9DCD3"/>
                </a:solidFill>
                <a:latin typeface="Montserrat"/>
                <a:cs typeface="Montserrat"/>
              </a:rPr>
              <a:t>THERAPY</a:t>
            </a:r>
            <a:endParaRPr sz="1500">
              <a:latin typeface="Montserrat"/>
              <a:cs typeface="Montserra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82260" y="3992934"/>
            <a:ext cx="184658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A9DCD3"/>
                </a:solidFill>
                <a:latin typeface="Montserrat"/>
                <a:cs typeface="Montserrat"/>
              </a:rPr>
              <a:t>FILLER </a:t>
            </a:r>
            <a:r>
              <a:rPr sz="1500" b="1" spc="-10" dirty="0">
                <a:solidFill>
                  <a:srgbClr val="A9DCD3"/>
                </a:solidFill>
                <a:latin typeface="Montserrat"/>
                <a:cs typeface="Montserrat"/>
              </a:rPr>
              <a:t>ELEGANCE</a:t>
            </a:r>
            <a:endParaRPr sz="1500">
              <a:latin typeface="Montserrat"/>
              <a:cs typeface="Montserra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05287" y="1493204"/>
            <a:ext cx="298196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A9DCD3"/>
                </a:solidFill>
                <a:latin typeface="Montserrat"/>
                <a:cs typeface="Montserrat"/>
              </a:rPr>
              <a:t>AMBER</a:t>
            </a:r>
            <a:r>
              <a:rPr sz="1500" b="1" spc="-80" dirty="0">
                <a:solidFill>
                  <a:srgbClr val="A9DCD3"/>
                </a:solidFill>
                <a:latin typeface="Montserrat"/>
                <a:cs typeface="Montserrat"/>
              </a:rPr>
              <a:t> </a:t>
            </a:r>
            <a:r>
              <a:rPr sz="1500" b="1" dirty="0">
                <a:solidFill>
                  <a:srgbClr val="A9DCD3"/>
                </a:solidFill>
                <a:latin typeface="Montserrat"/>
                <a:cs typeface="Montserrat"/>
              </a:rPr>
              <a:t>CLEANSING</a:t>
            </a:r>
            <a:r>
              <a:rPr sz="1500" b="1" spc="-75" dirty="0">
                <a:solidFill>
                  <a:srgbClr val="A9DCD3"/>
                </a:solidFill>
                <a:latin typeface="Montserrat"/>
                <a:cs typeface="Montserrat"/>
              </a:rPr>
              <a:t> </a:t>
            </a:r>
            <a:r>
              <a:rPr sz="1500" b="1" spc="-10" dirty="0">
                <a:solidFill>
                  <a:srgbClr val="A9DCD3"/>
                </a:solidFill>
                <a:latin typeface="Montserrat"/>
                <a:cs typeface="Montserrat"/>
              </a:rPr>
              <a:t>POWDER</a:t>
            </a:r>
            <a:endParaRPr sz="1500">
              <a:latin typeface="Montserrat"/>
              <a:cs typeface="Montserra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27656" y="3992934"/>
            <a:ext cx="153733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A9DCD3"/>
                </a:solidFill>
                <a:latin typeface="Montserrat"/>
                <a:cs typeface="Montserrat"/>
              </a:rPr>
              <a:t>PHYTIC</a:t>
            </a:r>
            <a:r>
              <a:rPr sz="1500" b="1" spc="-50" dirty="0">
                <a:solidFill>
                  <a:srgbClr val="A9DCD3"/>
                </a:solidFill>
                <a:latin typeface="Montserrat"/>
                <a:cs typeface="Montserrat"/>
              </a:rPr>
              <a:t> </a:t>
            </a:r>
            <a:r>
              <a:rPr sz="1500" b="1" spc="-20" dirty="0">
                <a:solidFill>
                  <a:srgbClr val="A9DCD3"/>
                </a:solidFill>
                <a:latin typeface="Montserrat"/>
                <a:cs typeface="Montserrat"/>
              </a:rPr>
              <a:t>ACID</a:t>
            </a:r>
            <a:endParaRPr sz="1500" dirty="0">
              <a:latin typeface="Montserrat"/>
              <a:cs typeface="Montserra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348873" y="1493204"/>
            <a:ext cx="107632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10" dirty="0">
                <a:solidFill>
                  <a:srgbClr val="A9DCD3"/>
                </a:solidFill>
                <a:latin typeface="Montserrat"/>
                <a:cs typeface="Montserrat"/>
              </a:rPr>
              <a:t>VITAMIN</a:t>
            </a:r>
            <a:r>
              <a:rPr sz="1500" b="1" spc="-65" dirty="0">
                <a:solidFill>
                  <a:srgbClr val="A9DCD3"/>
                </a:solidFill>
                <a:latin typeface="Montserrat"/>
                <a:cs typeface="Montserrat"/>
              </a:rPr>
              <a:t> </a:t>
            </a:r>
            <a:r>
              <a:rPr sz="1500" b="1" spc="-50" dirty="0">
                <a:solidFill>
                  <a:srgbClr val="A9DCD3"/>
                </a:solidFill>
                <a:latin typeface="Montserrat"/>
                <a:cs typeface="Montserrat"/>
              </a:rPr>
              <a:t>C</a:t>
            </a:r>
            <a:endParaRPr sz="1500">
              <a:latin typeface="Montserrat"/>
              <a:cs typeface="Montserra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848343" y="3992930"/>
            <a:ext cx="201930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A9DCD3"/>
                </a:solidFill>
                <a:latin typeface="Montserrat"/>
                <a:cs typeface="Montserrat"/>
              </a:rPr>
              <a:t>CHEMICAL</a:t>
            </a:r>
            <a:r>
              <a:rPr sz="1500" b="1" spc="-85" dirty="0">
                <a:solidFill>
                  <a:srgbClr val="A9DCD3"/>
                </a:solidFill>
                <a:latin typeface="Montserrat"/>
                <a:cs typeface="Montserrat"/>
              </a:rPr>
              <a:t> </a:t>
            </a:r>
            <a:r>
              <a:rPr sz="1500" b="1" spc="-10" dirty="0">
                <a:solidFill>
                  <a:srgbClr val="A9DCD3"/>
                </a:solidFill>
                <a:latin typeface="Montserrat"/>
                <a:cs typeface="Montserrat"/>
              </a:rPr>
              <a:t>PEELING</a:t>
            </a:r>
            <a:endParaRPr sz="1500">
              <a:latin typeface="Montserrat"/>
              <a:cs typeface="Montserrat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57200" y="1819655"/>
            <a:ext cx="7506970" cy="2059939"/>
            <a:chOff x="457200" y="1819655"/>
            <a:chExt cx="7506970" cy="2059939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1819655"/>
              <a:ext cx="3734987" cy="20598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28566" y="1819655"/>
              <a:ext cx="3734987" cy="2059800"/>
            </a:xfrm>
            <a:prstGeom prst="rect">
              <a:avLst/>
            </a:prstGeom>
          </p:spPr>
        </p:pic>
      </p:grp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46498" y="4341012"/>
            <a:ext cx="2517501" cy="2059787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096884" y="1819655"/>
            <a:ext cx="3541064" cy="2059800"/>
          </a:xfrm>
          <a:prstGeom prst="rect">
            <a:avLst/>
          </a:prstGeom>
        </p:spPr>
      </p:pic>
      <p:grpSp>
        <p:nvGrpSpPr>
          <p:cNvPr id="14" name="object 14"/>
          <p:cNvGrpSpPr/>
          <p:nvPr/>
        </p:nvGrpSpPr>
        <p:grpSpPr>
          <a:xfrm>
            <a:off x="8801836" y="4211701"/>
            <a:ext cx="2170430" cy="2319020"/>
            <a:chOff x="8801836" y="4211701"/>
            <a:chExt cx="2170430" cy="2319020"/>
          </a:xfrm>
        </p:grpSpPr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801836" y="4211701"/>
              <a:ext cx="925207" cy="231840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430549" y="4592561"/>
              <a:ext cx="729805" cy="182873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947287" y="4961585"/>
              <a:ext cx="574357" cy="143921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397553" y="4961585"/>
              <a:ext cx="574357" cy="1439214"/>
            </a:xfrm>
            <a:prstGeom prst="rect">
              <a:avLst/>
            </a:prstGeom>
          </p:spPr>
        </p:pic>
      </p:grpSp>
      <p:grpSp>
        <p:nvGrpSpPr>
          <p:cNvPr id="19" name="object 19"/>
          <p:cNvGrpSpPr/>
          <p:nvPr/>
        </p:nvGrpSpPr>
        <p:grpSpPr>
          <a:xfrm>
            <a:off x="4653343" y="4239094"/>
            <a:ext cx="2885440" cy="2240915"/>
            <a:chOff x="4653343" y="4239094"/>
            <a:chExt cx="2885440" cy="2240915"/>
          </a:xfrm>
        </p:grpSpPr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621868" y="4766563"/>
              <a:ext cx="534644" cy="1713433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004126" y="4971478"/>
              <a:ext cx="534644" cy="1508518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234836" y="4673879"/>
              <a:ext cx="534644" cy="1806117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683554" y="4239094"/>
              <a:ext cx="688225" cy="2240902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114150" y="5036299"/>
              <a:ext cx="569404" cy="1430997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653343" y="5036299"/>
              <a:ext cx="429920" cy="143099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635" cy="6858000"/>
          </a:xfrm>
          <a:custGeom>
            <a:avLst/>
            <a:gdLst/>
            <a:ahLst/>
            <a:cxnLst/>
            <a:rect l="l" t="t" r="r" b="b"/>
            <a:pathLst>
              <a:path w="12192635" h="6858000">
                <a:moveTo>
                  <a:pt x="12192114" y="0"/>
                </a:moveTo>
                <a:lnTo>
                  <a:pt x="0" y="0"/>
                </a:lnTo>
                <a:lnTo>
                  <a:pt x="0" y="6858000"/>
                </a:lnTo>
                <a:lnTo>
                  <a:pt x="12192114" y="6858000"/>
                </a:lnTo>
                <a:lnTo>
                  <a:pt x="12192114" y="0"/>
                </a:lnTo>
                <a:close/>
              </a:path>
            </a:pathLst>
          </a:custGeom>
          <a:solidFill>
            <a:srgbClr val="A9DC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462080" y="3511524"/>
            <a:ext cx="3275329" cy="14080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2160"/>
              </a:spcBef>
            </a:pPr>
            <a:r>
              <a:rPr lang="hu-HU" spc="-20" dirty="0">
                <a:solidFill>
                  <a:srgbClr val="FFFFFF"/>
                </a:solidFill>
                <a:latin typeface="Montserrat"/>
                <a:cs typeface="Montserrat"/>
                <a:hlinkClick r:id="rId2"/>
              </a:rPr>
              <a:t>info@carelika.hu</a:t>
            </a:r>
          </a:p>
          <a:p>
            <a:pPr marL="12700" marR="5080" algn="ctr">
              <a:lnSpc>
                <a:spcPct val="100000"/>
              </a:lnSpc>
              <a:spcBef>
                <a:spcPts val="2160"/>
              </a:spcBef>
            </a:pPr>
            <a:endParaRPr lang="hu-HU" spc="-20" dirty="0">
              <a:solidFill>
                <a:srgbClr val="FFFFFF"/>
              </a:solidFill>
              <a:latin typeface="Montserrat"/>
              <a:cs typeface="Montserrat"/>
              <a:hlinkClick r:id="rId2"/>
            </a:endParaRPr>
          </a:p>
          <a:p>
            <a:pPr marL="12700" marR="5080" algn="ctr">
              <a:lnSpc>
                <a:spcPct val="100000"/>
              </a:lnSpc>
              <a:spcBef>
                <a:spcPts val="2160"/>
              </a:spcBef>
            </a:pPr>
            <a:r>
              <a:rPr lang="hu-HU" spc="-20" dirty="0">
                <a:solidFill>
                  <a:srgbClr val="FFFFFF"/>
                </a:solidFill>
                <a:latin typeface="Montserrat"/>
                <a:cs typeface="Montserrat"/>
                <a:hlinkClick r:id="rId2"/>
              </a:rPr>
              <a:t>www.carelika.hu</a:t>
            </a:r>
          </a:p>
        </p:txBody>
      </p:sp>
      <p:sp>
        <p:nvSpPr>
          <p:cNvPr id="4" name="object 4"/>
          <p:cNvSpPr/>
          <p:nvPr/>
        </p:nvSpPr>
        <p:spPr>
          <a:xfrm>
            <a:off x="4506061" y="2521585"/>
            <a:ext cx="3200400" cy="19685"/>
          </a:xfrm>
          <a:custGeom>
            <a:avLst/>
            <a:gdLst/>
            <a:ahLst/>
            <a:cxnLst/>
            <a:rect l="l" t="t" r="r" b="b"/>
            <a:pathLst>
              <a:path w="3200400" h="19685">
                <a:moveTo>
                  <a:pt x="3200019" y="0"/>
                </a:moveTo>
                <a:lnTo>
                  <a:pt x="0" y="0"/>
                </a:lnTo>
                <a:lnTo>
                  <a:pt x="0" y="19265"/>
                </a:lnTo>
                <a:lnTo>
                  <a:pt x="3200019" y="19265"/>
                </a:lnTo>
                <a:lnTo>
                  <a:pt x="320001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487773" y="1918079"/>
            <a:ext cx="485140" cy="521334"/>
          </a:xfrm>
          <a:custGeom>
            <a:avLst/>
            <a:gdLst/>
            <a:ahLst/>
            <a:cxnLst/>
            <a:rect l="l" t="t" r="r" b="b"/>
            <a:pathLst>
              <a:path w="485139" h="521335">
                <a:moveTo>
                  <a:pt x="267563" y="0"/>
                </a:moveTo>
                <a:lnTo>
                  <a:pt x="212521" y="4648"/>
                </a:lnTo>
                <a:lnTo>
                  <a:pt x="162293" y="18592"/>
                </a:lnTo>
                <a:lnTo>
                  <a:pt x="116903" y="41833"/>
                </a:lnTo>
                <a:lnTo>
                  <a:pt x="76314" y="74345"/>
                </a:lnTo>
                <a:lnTo>
                  <a:pt x="42925" y="113703"/>
                </a:lnTo>
                <a:lnTo>
                  <a:pt x="19075" y="157365"/>
                </a:lnTo>
                <a:lnTo>
                  <a:pt x="4762" y="205333"/>
                </a:lnTo>
                <a:lnTo>
                  <a:pt x="0" y="257632"/>
                </a:lnTo>
                <a:lnTo>
                  <a:pt x="3936" y="307492"/>
                </a:lnTo>
                <a:lnTo>
                  <a:pt x="15760" y="353568"/>
                </a:lnTo>
                <a:lnTo>
                  <a:pt x="35445" y="395833"/>
                </a:lnTo>
                <a:lnTo>
                  <a:pt x="63017" y="434314"/>
                </a:lnTo>
                <a:lnTo>
                  <a:pt x="95262" y="465505"/>
                </a:lnTo>
                <a:lnTo>
                  <a:pt x="131914" y="489775"/>
                </a:lnTo>
                <a:lnTo>
                  <a:pt x="172961" y="507111"/>
                </a:lnTo>
                <a:lnTo>
                  <a:pt x="218389" y="517512"/>
                </a:lnTo>
                <a:lnTo>
                  <a:pt x="268211" y="520979"/>
                </a:lnTo>
                <a:lnTo>
                  <a:pt x="301612" y="519366"/>
                </a:lnTo>
                <a:lnTo>
                  <a:pt x="363524" y="506450"/>
                </a:lnTo>
                <a:lnTo>
                  <a:pt x="418630" y="480936"/>
                </a:lnTo>
                <a:lnTo>
                  <a:pt x="464858" y="444436"/>
                </a:lnTo>
                <a:lnTo>
                  <a:pt x="484530" y="422148"/>
                </a:lnTo>
                <a:lnTo>
                  <a:pt x="445465" y="392493"/>
                </a:lnTo>
                <a:lnTo>
                  <a:pt x="408292" y="428205"/>
                </a:lnTo>
                <a:lnTo>
                  <a:pt x="366852" y="453707"/>
                </a:lnTo>
                <a:lnTo>
                  <a:pt x="321182" y="468998"/>
                </a:lnTo>
                <a:lnTo>
                  <a:pt x="271259" y="474091"/>
                </a:lnTo>
                <a:lnTo>
                  <a:pt x="225945" y="470306"/>
                </a:lnTo>
                <a:lnTo>
                  <a:pt x="184708" y="458927"/>
                </a:lnTo>
                <a:lnTo>
                  <a:pt x="147510" y="439966"/>
                </a:lnTo>
                <a:lnTo>
                  <a:pt x="114388" y="413410"/>
                </a:lnTo>
                <a:lnTo>
                  <a:pt x="87198" y="381190"/>
                </a:lnTo>
                <a:lnTo>
                  <a:pt x="67779" y="345211"/>
                </a:lnTo>
                <a:lnTo>
                  <a:pt x="56133" y="305473"/>
                </a:lnTo>
                <a:lnTo>
                  <a:pt x="52247" y="261988"/>
                </a:lnTo>
                <a:lnTo>
                  <a:pt x="53987" y="232740"/>
                </a:lnTo>
                <a:lnTo>
                  <a:pt x="67881" y="178714"/>
                </a:lnTo>
                <a:lnTo>
                  <a:pt x="95364" y="131152"/>
                </a:lnTo>
                <a:lnTo>
                  <a:pt x="134518" y="92862"/>
                </a:lnTo>
                <a:lnTo>
                  <a:pt x="184188" y="64935"/>
                </a:lnTo>
                <a:lnTo>
                  <a:pt x="239115" y="50685"/>
                </a:lnTo>
                <a:lnTo>
                  <a:pt x="268211" y="48920"/>
                </a:lnTo>
                <a:lnTo>
                  <a:pt x="294779" y="50279"/>
                </a:lnTo>
                <a:lnTo>
                  <a:pt x="344550" y="61150"/>
                </a:lnTo>
                <a:lnTo>
                  <a:pt x="389623" y="82816"/>
                </a:lnTo>
                <a:lnTo>
                  <a:pt x="428472" y="114769"/>
                </a:lnTo>
                <a:lnTo>
                  <a:pt x="445465" y="134581"/>
                </a:lnTo>
                <a:lnTo>
                  <a:pt x="484530" y="104559"/>
                </a:lnTo>
                <a:lnTo>
                  <a:pt x="443763" y="60515"/>
                </a:lnTo>
                <a:lnTo>
                  <a:pt x="392887" y="27508"/>
                </a:lnTo>
                <a:lnTo>
                  <a:pt x="333590" y="6883"/>
                </a:lnTo>
                <a:lnTo>
                  <a:pt x="301421" y="1727"/>
                </a:lnTo>
                <a:lnTo>
                  <a:pt x="26756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027269" y="1944001"/>
            <a:ext cx="478790" cy="495300"/>
          </a:xfrm>
          <a:custGeom>
            <a:avLst/>
            <a:gdLst/>
            <a:ahLst/>
            <a:cxnLst/>
            <a:rect l="l" t="t" r="r" b="b"/>
            <a:pathLst>
              <a:path w="478789" h="495300">
                <a:moveTo>
                  <a:pt x="478332" y="494906"/>
                </a:moveTo>
                <a:lnTo>
                  <a:pt x="402132" y="332041"/>
                </a:lnTo>
                <a:lnTo>
                  <a:pt x="379793" y="284289"/>
                </a:lnTo>
                <a:lnTo>
                  <a:pt x="325170" y="167563"/>
                </a:lnTo>
                <a:lnTo>
                  <a:pt x="325170" y="284289"/>
                </a:lnTo>
                <a:lnTo>
                  <a:pt x="155409" y="284289"/>
                </a:lnTo>
                <a:lnTo>
                  <a:pt x="240499" y="105156"/>
                </a:lnTo>
                <a:lnTo>
                  <a:pt x="325170" y="284289"/>
                </a:lnTo>
                <a:lnTo>
                  <a:pt x="325170" y="167563"/>
                </a:lnTo>
                <a:lnTo>
                  <a:pt x="295973" y="105156"/>
                </a:lnTo>
                <a:lnTo>
                  <a:pt x="246773" y="0"/>
                </a:lnTo>
                <a:lnTo>
                  <a:pt x="234594" y="0"/>
                </a:lnTo>
                <a:lnTo>
                  <a:pt x="0" y="494906"/>
                </a:lnTo>
                <a:lnTo>
                  <a:pt x="55346" y="494906"/>
                </a:lnTo>
                <a:lnTo>
                  <a:pt x="132702" y="332041"/>
                </a:lnTo>
                <a:lnTo>
                  <a:pt x="346621" y="332041"/>
                </a:lnTo>
                <a:lnTo>
                  <a:pt x="424738" y="494906"/>
                </a:lnTo>
                <a:lnTo>
                  <a:pt x="478332" y="49490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5585048" y="1943990"/>
            <a:ext cx="316865" cy="495300"/>
            <a:chOff x="5585048" y="1943990"/>
            <a:chExt cx="316865" cy="495300"/>
          </a:xfrm>
        </p:grpSpPr>
        <p:sp>
          <p:nvSpPr>
            <p:cNvPr id="8" name="object 8"/>
            <p:cNvSpPr/>
            <p:nvPr/>
          </p:nvSpPr>
          <p:spPr>
            <a:xfrm>
              <a:off x="5585041" y="1944001"/>
              <a:ext cx="316865" cy="495300"/>
            </a:xfrm>
            <a:custGeom>
              <a:avLst/>
              <a:gdLst/>
              <a:ahLst/>
              <a:cxnLst/>
              <a:rect l="l" t="t" r="r" b="b"/>
              <a:pathLst>
                <a:path w="316864" h="495300">
                  <a:moveTo>
                    <a:pt x="316509" y="494906"/>
                  </a:moveTo>
                  <a:lnTo>
                    <a:pt x="138544" y="265099"/>
                  </a:lnTo>
                  <a:lnTo>
                    <a:pt x="194056" y="260946"/>
                  </a:lnTo>
                  <a:lnTo>
                    <a:pt x="236080" y="249123"/>
                  </a:lnTo>
                  <a:lnTo>
                    <a:pt x="279692" y="217360"/>
                  </a:lnTo>
                  <a:lnTo>
                    <a:pt x="134658" y="217360"/>
                  </a:lnTo>
                  <a:lnTo>
                    <a:pt x="49453" y="216662"/>
                  </a:lnTo>
                  <a:lnTo>
                    <a:pt x="49453" y="48463"/>
                  </a:lnTo>
                  <a:lnTo>
                    <a:pt x="280301" y="48463"/>
                  </a:lnTo>
                  <a:lnTo>
                    <a:pt x="267017" y="34874"/>
                  </a:lnTo>
                  <a:lnTo>
                    <a:pt x="231190" y="13220"/>
                  </a:lnTo>
                  <a:lnTo>
                    <a:pt x="192239" y="3797"/>
                  </a:lnTo>
                  <a:lnTo>
                    <a:pt x="136410" y="419"/>
                  </a:lnTo>
                  <a:lnTo>
                    <a:pt x="98539" y="0"/>
                  </a:lnTo>
                  <a:lnTo>
                    <a:pt x="0" y="0"/>
                  </a:lnTo>
                  <a:lnTo>
                    <a:pt x="0" y="494906"/>
                  </a:lnTo>
                  <a:lnTo>
                    <a:pt x="49453" y="494906"/>
                  </a:lnTo>
                  <a:lnTo>
                    <a:pt x="49453" y="265099"/>
                  </a:lnTo>
                  <a:lnTo>
                    <a:pt x="77393" y="265099"/>
                  </a:lnTo>
                  <a:lnTo>
                    <a:pt x="255320" y="494906"/>
                  </a:lnTo>
                  <a:lnTo>
                    <a:pt x="316509" y="49490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19715" y="1992453"/>
              <a:ext cx="174764" cy="168897"/>
            </a:xfrm>
            <a:prstGeom prst="rect">
              <a:avLst/>
            </a:prstGeom>
          </p:spPr>
        </p:pic>
      </p:grpSp>
      <p:sp>
        <p:nvSpPr>
          <p:cNvPr id="10" name="object 10"/>
          <p:cNvSpPr/>
          <p:nvPr/>
        </p:nvSpPr>
        <p:spPr>
          <a:xfrm>
            <a:off x="6001105" y="1944001"/>
            <a:ext cx="285115" cy="495300"/>
          </a:xfrm>
          <a:custGeom>
            <a:avLst/>
            <a:gdLst/>
            <a:ahLst/>
            <a:cxnLst/>
            <a:rect l="l" t="t" r="r" b="b"/>
            <a:pathLst>
              <a:path w="285114" h="495300">
                <a:moveTo>
                  <a:pt x="284492" y="0"/>
                </a:moveTo>
                <a:lnTo>
                  <a:pt x="0" y="0"/>
                </a:lnTo>
                <a:lnTo>
                  <a:pt x="0" y="48260"/>
                </a:lnTo>
                <a:lnTo>
                  <a:pt x="0" y="203200"/>
                </a:lnTo>
                <a:lnTo>
                  <a:pt x="0" y="252730"/>
                </a:lnTo>
                <a:lnTo>
                  <a:pt x="0" y="447040"/>
                </a:lnTo>
                <a:lnTo>
                  <a:pt x="0" y="495300"/>
                </a:lnTo>
                <a:lnTo>
                  <a:pt x="282486" y="495300"/>
                </a:lnTo>
                <a:lnTo>
                  <a:pt x="282486" y="447040"/>
                </a:lnTo>
                <a:lnTo>
                  <a:pt x="49618" y="447040"/>
                </a:lnTo>
                <a:lnTo>
                  <a:pt x="49618" y="252730"/>
                </a:lnTo>
                <a:lnTo>
                  <a:pt x="282486" y="252730"/>
                </a:lnTo>
                <a:lnTo>
                  <a:pt x="282486" y="203200"/>
                </a:lnTo>
                <a:lnTo>
                  <a:pt x="49618" y="203200"/>
                </a:lnTo>
                <a:lnTo>
                  <a:pt x="49618" y="48260"/>
                </a:lnTo>
                <a:lnTo>
                  <a:pt x="284492" y="48260"/>
                </a:lnTo>
                <a:lnTo>
                  <a:pt x="28449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369913" y="1944001"/>
            <a:ext cx="240665" cy="495300"/>
          </a:xfrm>
          <a:custGeom>
            <a:avLst/>
            <a:gdLst/>
            <a:ahLst/>
            <a:cxnLst/>
            <a:rect l="l" t="t" r="r" b="b"/>
            <a:pathLst>
              <a:path w="240665" h="495300">
                <a:moveTo>
                  <a:pt x="240309" y="448310"/>
                </a:moveTo>
                <a:lnTo>
                  <a:pt x="49530" y="448310"/>
                </a:lnTo>
                <a:lnTo>
                  <a:pt x="49530" y="0"/>
                </a:lnTo>
                <a:lnTo>
                  <a:pt x="0" y="0"/>
                </a:lnTo>
                <a:lnTo>
                  <a:pt x="0" y="448310"/>
                </a:lnTo>
                <a:lnTo>
                  <a:pt x="0" y="495300"/>
                </a:lnTo>
                <a:lnTo>
                  <a:pt x="240309" y="495300"/>
                </a:lnTo>
                <a:lnTo>
                  <a:pt x="240309" y="44831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682333" y="1943989"/>
            <a:ext cx="48895" cy="495300"/>
          </a:xfrm>
          <a:custGeom>
            <a:avLst/>
            <a:gdLst/>
            <a:ahLst/>
            <a:cxnLst/>
            <a:rect l="l" t="t" r="r" b="b"/>
            <a:pathLst>
              <a:path w="48895" h="495300">
                <a:moveTo>
                  <a:pt x="48768" y="0"/>
                </a:moveTo>
                <a:lnTo>
                  <a:pt x="0" y="0"/>
                </a:lnTo>
                <a:lnTo>
                  <a:pt x="0" y="494906"/>
                </a:lnTo>
                <a:lnTo>
                  <a:pt x="48768" y="494906"/>
                </a:lnTo>
                <a:lnTo>
                  <a:pt x="4876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845401" y="1944001"/>
            <a:ext cx="841375" cy="495300"/>
          </a:xfrm>
          <a:custGeom>
            <a:avLst/>
            <a:gdLst/>
            <a:ahLst/>
            <a:cxnLst/>
            <a:rect l="l" t="t" r="r" b="b"/>
            <a:pathLst>
              <a:path w="841375" h="495300">
                <a:moveTo>
                  <a:pt x="333641" y="494919"/>
                </a:moveTo>
                <a:lnTo>
                  <a:pt x="77165" y="222046"/>
                </a:lnTo>
                <a:lnTo>
                  <a:pt x="315087" y="12"/>
                </a:lnTo>
                <a:lnTo>
                  <a:pt x="248551" y="12"/>
                </a:lnTo>
                <a:lnTo>
                  <a:pt x="50520" y="185712"/>
                </a:lnTo>
                <a:lnTo>
                  <a:pt x="50520" y="12"/>
                </a:lnTo>
                <a:lnTo>
                  <a:pt x="0" y="12"/>
                </a:lnTo>
                <a:lnTo>
                  <a:pt x="0" y="494919"/>
                </a:lnTo>
                <a:lnTo>
                  <a:pt x="50520" y="494919"/>
                </a:lnTo>
                <a:lnTo>
                  <a:pt x="50520" y="264363"/>
                </a:lnTo>
                <a:lnTo>
                  <a:pt x="267665" y="494919"/>
                </a:lnTo>
                <a:lnTo>
                  <a:pt x="333641" y="494919"/>
                </a:lnTo>
                <a:close/>
              </a:path>
              <a:path w="841375" h="495300">
                <a:moveTo>
                  <a:pt x="841006" y="494906"/>
                </a:moveTo>
                <a:lnTo>
                  <a:pt x="764971" y="332041"/>
                </a:lnTo>
                <a:lnTo>
                  <a:pt x="742670" y="284289"/>
                </a:lnTo>
                <a:lnTo>
                  <a:pt x="688187" y="167563"/>
                </a:lnTo>
                <a:lnTo>
                  <a:pt x="688187" y="284289"/>
                </a:lnTo>
                <a:lnTo>
                  <a:pt x="518845" y="284289"/>
                </a:lnTo>
                <a:lnTo>
                  <a:pt x="603707" y="105156"/>
                </a:lnTo>
                <a:lnTo>
                  <a:pt x="688187" y="284289"/>
                </a:lnTo>
                <a:lnTo>
                  <a:pt x="688187" y="167563"/>
                </a:lnTo>
                <a:lnTo>
                  <a:pt x="659053" y="105156"/>
                </a:lnTo>
                <a:lnTo>
                  <a:pt x="609968" y="0"/>
                </a:lnTo>
                <a:lnTo>
                  <a:pt x="597852" y="0"/>
                </a:lnTo>
                <a:lnTo>
                  <a:pt x="363778" y="494906"/>
                </a:lnTo>
                <a:lnTo>
                  <a:pt x="418998" y="494906"/>
                </a:lnTo>
                <a:lnTo>
                  <a:pt x="496163" y="332041"/>
                </a:lnTo>
                <a:lnTo>
                  <a:pt x="709625" y="332041"/>
                </a:lnTo>
                <a:lnTo>
                  <a:pt x="787539" y="494906"/>
                </a:lnTo>
                <a:lnTo>
                  <a:pt x="841006" y="49490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5066894" y="2622168"/>
            <a:ext cx="1584960" cy="125095"/>
            <a:chOff x="5066894" y="2622168"/>
            <a:chExt cx="1584960" cy="125095"/>
          </a:xfrm>
        </p:grpSpPr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66894" y="2625218"/>
              <a:ext cx="74675" cy="11887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61394" y="2622169"/>
              <a:ext cx="216395" cy="12496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399138" y="2622169"/>
              <a:ext cx="352031" cy="12495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74029" y="2622168"/>
              <a:ext cx="160021" cy="12496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955386" y="2625219"/>
              <a:ext cx="309371" cy="118871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308954" y="2622169"/>
              <a:ext cx="77697" cy="124967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6408012" y="2625258"/>
              <a:ext cx="93980" cy="118745"/>
            </a:xfrm>
            <a:custGeom>
              <a:avLst/>
              <a:gdLst/>
              <a:ahLst/>
              <a:cxnLst/>
              <a:rect l="l" t="t" r="r" b="b"/>
              <a:pathLst>
                <a:path w="93979" h="118744">
                  <a:moveTo>
                    <a:pt x="90830" y="0"/>
                  </a:moveTo>
                  <a:lnTo>
                    <a:pt x="68389" y="0"/>
                  </a:lnTo>
                  <a:lnTo>
                    <a:pt x="15494" y="49352"/>
                  </a:lnTo>
                  <a:lnTo>
                    <a:pt x="15494" y="0"/>
                  </a:lnTo>
                  <a:lnTo>
                    <a:pt x="0" y="0"/>
                  </a:lnTo>
                  <a:lnTo>
                    <a:pt x="0" y="118643"/>
                  </a:lnTo>
                  <a:lnTo>
                    <a:pt x="15494" y="118643"/>
                  </a:lnTo>
                  <a:lnTo>
                    <a:pt x="15494" y="60020"/>
                  </a:lnTo>
                  <a:lnTo>
                    <a:pt x="71170" y="118643"/>
                  </a:lnTo>
                  <a:lnTo>
                    <a:pt x="93713" y="118643"/>
                  </a:lnTo>
                  <a:lnTo>
                    <a:pt x="30111" y="54051"/>
                  </a:lnTo>
                  <a:lnTo>
                    <a:pt x="908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511112" y="2625217"/>
              <a:ext cx="140742" cy="118873"/>
            </a:xfrm>
            <a:prstGeom prst="rect">
              <a:avLst/>
            </a:prstGeom>
          </p:spPr>
        </p:pic>
      </p:grpSp>
      <p:pic>
        <p:nvPicPr>
          <p:cNvPr id="23" name="object 2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714339" y="2622168"/>
            <a:ext cx="413003" cy="124967"/>
          </a:xfrm>
          <a:prstGeom prst="rect">
            <a:avLst/>
          </a:prstGeom>
        </p:spPr>
      </p:pic>
      <p:sp>
        <p:nvSpPr>
          <p:cNvPr id="24" name="object 24"/>
          <p:cNvSpPr/>
          <p:nvPr/>
        </p:nvSpPr>
        <p:spPr>
          <a:xfrm>
            <a:off x="4328198" y="4218905"/>
            <a:ext cx="3536315" cy="0"/>
          </a:xfrm>
          <a:custGeom>
            <a:avLst/>
            <a:gdLst/>
            <a:ahLst/>
            <a:cxnLst/>
            <a:rect l="l" t="t" r="r" b="b"/>
            <a:pathLst>
              <a:path w="3536315">
                <a:moveTo>
                  <a:pt x="0" y="0"/>
                </a:moveTo>
                <a:lnTo>
                  <a:pt x="3535718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1696</TotalTime>
  <Words>1389</Words>
  <Application>Microsoft Office PowerPoint</Application>
  <PresentationFormat>Szélesvásznú</PresentationFormat>
  <Paragraphs>135</Paragraphs>
  <Slides>19</Slides>
  <Notes>1</Notes>
  <HiddenSlides>6</HiddenSlides>
  <MMClips>0</MMClips>
  <ScaleCrop>false</ScaleCrop>
  <HeadingPairs>
    <vt:vector size="6" baseType="variant">
      <vt:variant>
        <vt:lpstr>Használt betűtípusok</vt:lpstr>
      </vt:variant>
      <vt:variant>
        <vt:i4>7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19</vt:i4>
      </vt:variant>
    </vt:vector>
  </HeadingPairs>
  <TitlesOfParts>
    <vt:vector size="27" baseType="lpstr">
      <vt:lpstr>Arial</vt:lpstr>
      <vt:lpstr>Calibri</vt:lpstr>
      <vt:lpstr>Inter</vt:lpstr>
      <vt:lpstr>Inter Bold</vt:lpstr>
      <vt:lpstr>Montserrat</vt:lpstr>
      <vt:lpstr>Montserrat ExtraBold</vt:lpstr>
      <vt:lpstr>Montserrat SemiBold</vt:lpstr>
      <vt:lpstr>Office Theme</vt:lpstr>
      <vt:lpstr>PowerPoint-bemutató</vt:lpstr>
      <vt:lpstr>CARELIKA  MÁRKA TÖRTÉNET</vt:lpstr>
      <vt:lpstr>PowerPoint-bemutató</vt:lpstr>
      <vt:lpstr>PowerPoint-bemutató</vt:lpstr>
      <vt:lpstr>PowerPoint-bemutató</vt:lpstr>
      <vt:lpstr>MINŐSÉG</vt:lpstr>
      <vt:lpstr>CARELIKA MÁRKA FILOZÓFIA</vt:lpstr>
      <vt:lpstr>PowerPoint-bemutató</vt:lpstr>
      <vt:lpstr>PowerPoint-bemutató</vt:lpstr>
      <vt:lpstr>PowerPoint-bemutató</vt:lpstr>
      <vt:lpstr>AZ ELSŐ TERMÉK TÖRTÉNETE ALGINÁT MASZKOK</vt:lpstr>
      <vt:lpstr>PowerPoint-bemutató</vt:lpstr>
      <vt:lpstr>CARELIKA INNOVÁCIÓ</vt:lpstr>
      <vt:lpstr>CARELIKA INNOVÁCIÓ</vt:lpstr>
      <vt:lpstr>CARELIKA PORMASZKOK</vt:lpstr>
      <vt:lpstr>TERMÉKEINK IGAZODNAK A SZAKEMBEREK IGÉNYIHEZ, MEGTÁMOGATVA ÉS SEGÍTVE MUNKÁJUKAT, PÁRATLAN EREDMÉNYESSÉGÜKET.</vt:lpstr>
      <vt:lpstr>CARELIKA  SZALON KEZELÉSEK</vt:lpstr>
      <vt:lpstr>CARELIKA  ÚJ TERMÉKEK 2025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Untitled-1</dc:title>
  <dc:creator>User</dc:creator>
  <cp:lastModifiedBy>László Kovács</cp:lastModifiedBy>
  <cp:revision>37</cp:revision>
  <dcterms:created xsi:type="dcterms:W3CDTF">2025-01-24T14:39:10Z</dcterms:created>
  <dcterms:modified xsi:type="dcterms:W3CDTF">2025-03-20T17:48:09Z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2024-10-19T00:00:00Z</vt:filetime>
  </property>
  <property fmtid="{D5CDD505-2E9C-101B-9397-08002B2CF9AE}" pid="3" name="Creator">
    <vt:lpwstr>Adobe Illustrator 29.0 (Windows)</vt:lpwstr>
  </property>
  <property fmtid="{D5CDD505-2E9C-101B-9397-08002B2CF9AE}" pid="4" name="LastSaved">
    <vt:filetime>2025-01-24T00:00:00Z</vt:filetime>
  </property>
  <property fmtid="{D5CDD505-2E9C-101B-9397-08002B2CF9AE}" pid="5" name="Producer">
    <vt:lpwstr>Adobe PDF library 17.00</vt:lpwstr>
  </property>
</Properties>
</file>